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24384000" cy="13716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Евгения Доронина" initials="ЕД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9E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/>
    <p:restoredTop sz="59900" autoAdjust="0"/>
  </p:normalViewPr>
  <p:slideViewPr>
    <p:cSldViewPr snapToGrid="0">
      <p:cViewPr varScale="1">
        <p:scale>
          <a:sx n="27" d="100"/>
          <a:sy n="27" d="100"/>
        </p:scale>
        <p:origin x="1781" y="3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2-18T07:08:56.458" idx="1">
    <p:pos x="15835" y="0"/>
    <p:text>варианты:
Нутрипэк. Ваш полноценный рацион
Нутрипэк. Лучший рацион каждый день.
Нутрипэк. Полноценно.
Нутрипэк. Питание лучше
Нутрипэк. В вашу пользу
Нутрипэк. Природа твоего здоровья
Нутрипэк. Мой правильный рацион.
Нутрипэк. Здоровое питание от природы
Нутрипэк. Все, что нужно от природы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36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8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8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8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EC5F82C7-2A44-455F-A4CD-784E20E378E1}" type="slidenum">
              <a:rPr lang="ru-RU" sz="1400" b="0" strike="noStrike" spc="-1">
                <a:latin typeface="Times New Roman"/>
              </a:rPr>
              <a:pPr algn="r"/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7690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iles.stroyinf.ru/Data2/1/4293846/4293846547.htm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12639222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C5F82C7-2A44-455F-A4CD-784E20E378E1}" type="slidenum">
              <a:rPr lang="ru-RU" sz="1400" b="0" strike="noStrike" spc="-1" smtClean="0">
                <a:latin typeface="Times New Roman"/>
              </a:rPr>
              <a:pPr algn="r"/>
              <a:t>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8285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  <a:ea typeface="Microsoft YaHei"/>
              </a:rPr>
              <a:t>Люцерна</a:t>
            </a:r>
            <a:r>
              <a:rPr lang="uk-UA" sz="1200" b="0" strike="noStrike" spc="-1" baseline="0" noProof="0" dirty="0" smtClean="0">
                <a:latin typeface="+mn-lt"/>
                <a:ea typeface="Microsoft YaHei"/>
              </a:rPr>
              <a:t> – рослина з надзвичайно розвиненою кореневою </a:t>
            </a:r>
            <a:r>
              <a:rPr lang="uk-UA" sz="1200" b="0" strike="noStrike" spc="-1" noProof="0" dirty="0" smtClean="0">
                <a:latin typeface="+mn-lt"/>
                <a:ea typeface="Microsoft YaHei"/>
              </a:rPr>
              <a:t>системою, що проникає вглиб землі до 10 метрів. Трава люцерни посівної багата на вітаміни (вітамін A, каротиноїди, токофероли [вітаміни групи E], вітаміни K, D, B1, B2, B12). Містить усі</a:t>
            </a:r>
            <a:r>
              <a:rPr lang="uk-UA" sz="1200" b="0" strike="noStrike" spc="-1" baseline="0" noProof="0" dirty="0" smtClean="0">
                <a:latin typeface="+mn-lt"/>
                <a:ea typeface="Microsoft YaHei"/>
              </a:rPr>
              <a:t> </a:t>
            </a:r>
            <a:r>
              <a:rPr lang="uk-UA" sz="1200" b="0" strike="noStrike" spc="-1" noProof="0" dirty="0" smtClean="0">
                <a:latin typeface="+mn-lt"/>
                <a:ea typeface="Microsoft YaHei"/>
              </a:rPr>
              <a:t>незамінні амінокислоти. </a:t>
            </a:r>
            <a:r>
              <a:rPr lang="uk-UA" sz="1200" b="0" strike="noStrike" spc="-1" noProof="0" dirty="0" smtClean="0">
                <a:latin typeface="+mn-lt"/>
              </a:rPr>
              <a:t>Не менш цікавий</a:t>
            </a:r>
            <a:r>
              <a:rPr lang="uk-UA" sz="1200" b="0" strike="noStrike" spc="-1" baseline="0" noProof="0" dirty="0" smtClean="0">
                <a:latin typeface="+mn-lt"/>
              </a:rPr>
              <a:t> і</a:t>
            </a:r>
            <a:r>
              <a:rPr lang="uk-UA" sz="1200" b="0" strike="noStrike" spc="-1" noProof="0" dirty="0" smtClean="0">
                <a:latin typeface="+mn-lt"/>
              </a:rPr>
              <a:t> мінеральний склад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трави</a:t>
            </a:r>
            <a:r>
              <a:rPr lang="uk-UA" sz="1200" b="0" strike="noStrike" spc="-1" baseline="0" noProof="0" dirty="0" smtClean="0">
                <a:latin typeface="+mn-lt"/>
              </a:rPr>
              <a:t> – </a:t>
            </a:r>
            <a:r>
              <a:rPr lang="uk-UA" sz="1200" b="0" strike="noStrike" spc="-1" noProof="0" dirty="0" smtClean="0">
                <a:latin typeface="+mn-lt"/>
              </a:rPr>
              <a:t>тут кальцій, кремній, фосфор, магній, фтор, залізо. </a:t>
            </a:r>
          </a:p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</a:rPr>
              <a:t>Люцерна</a:t>
            </a:r>
            <a:r>
              <a:rPr lang="uk-UA" sz="1200" b="0" strike="noStrike" spc="-1" baseline="0" noProof="0" dirty="0" smtClean="0">
                <a:latin typeface="+mn-lt"/>
              </a:rPr>
              <a:t> характеризується</a:t>
            </a:r>
            <a:r>
              <a:rPr lang="uk-UA" sz="1200" b="0" strike="noStrike" spc="-1" noProof="0" dirty="0" smtClean="0">
                <a:latin typeface="+mn-lt"/>
              </a:rPr>
              <a:t> </a:t>
            </a:r>
            <a:r>
              <a:rPr lang="uk-UA" sz="1200" b="0" strike="noStrike" spc="-1" noProof="0" dirty="0" err="1" smtClean="0">
                <a:latin typeface="+mn-lt"/>
              </a:rPr>
              <a:t>загальнозміцнюючою</a:t>
            </a:r>
            <a:r>
              <a:rPr lang="uk-UA" sz="1200" b="0" strike="noStrike" spc="-1" noProof="0" dirty="0" smtClean="0">
                <a:latin typeface="+mn-lt"/>
              </a:rPr>
              <a:t>,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очищувальною дією, контролює рівень цукру і «поганого» холестерину у крові, покращує обмін речовин, оптимізує роботу системи</a:t>
            </a:r>
            <a:r>
              <a:rPr lang="uk-UA" sz="1200" b="0" strike="noStrike" spc="-1" baseline="0" noProof="0" dirty="0" smtClean="0">
                <a:latin typeface="+mn-lt"/>
              </a:rPr>
              <a:t> травлення</a:t>
            </a:r>
            <a:r>
              <a:rPr lang="uk-UA" sz="1200" b="0" strike="noStrike" spc="-1" noProof="0" dirty="0" smtClean="0">
                <a:latin typeface="+mn-lt"/>
              </a:rPr>
              <a:t>.</a:t>
            </a:r>
          </a:p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</a:rPr>
              <a:t>У складі Корал Люцерни</a:t>
            </a:r>
            <a:r>
              <a:rPr lang="uk-UA" sz="1200" b="0" strike="noStrike" spc="-1" baseline="0" noProof="0" dirty="0" smtClean="0">
                <a:latin typeface="+mn-lt"/>
              </a:rPr>
              <a:t> міститься </a:t>
            </a:r>
            <a:r>
              <a:rPr lang="uk-UA" sz="1200" b="0" strike="noStrike" spc="-1" noProof="0" dirty="0" smtClean="0">
                <a:latin typeface="+mn-lt"/>
              </a:rPr>
              <a:t>не лише порошок трави, а</a:t>
            </a:r>
            <a:r>
              <a:rPr lang="uk-UA" sz="1200" b="0" strike="noStrike" spc="-1" baseline="0" noProof="0" dirty="0" smtClean="0">
                <a:latin typeface="+mn-lt"/>
              </a:rPr>
              <a:t> й</a:t>
            </a:r>
            <a:r>
              <a:rPr lang="uk-UA" sz="1200" b="0" strike="noStrike" spc="-1" noProof="0" dirty="0" smtClean="0">
                <a:latin typeface="+mn-lt"/>
              </a:rPr>
              <a:t> сік рослини, що підвищує поживну  цінність продукту.</a:t>
            </a:r>
            <a:endParaRPr lang="uk-UA" sz="1200" b="0" strike="noStrike" spc="-1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1751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  <a:ea typeface="Microsoft YaHei"/>
              </a:rPr>
              <a:t>Спіруліна – водорості, багаті на вітаміни B, бета-каротин, мінерали, включаючи кальцій, залізо, магній, марганець, калій і цинк. </a:t>
            </a:r>
            <a:r>
              <a:rPr lang="uk-UA" sz="1200" b="0" strike="noStrike" spc="-1" noProof="0" dirty="0" smtClean="0">
                <a:latin typeface="+mn-lt"/>
              </a:rPr>
              <a:t>Також містить гамма-ліноленову кислоту (GLA) і рослинний білок, який засвоюється у кілька разів краще, ніж білок з м'яса. Це,</a:t>
            </a:r>
            <a:r>
              <a:rPr lang="uk-UA" sz="1200" b="0" strike="noStrike" spc="-1" baseline="0" noProof="0" dirty="0" smtClean="0">
                <a:latin typeface="+mn-lt"/>
              </a:rPr>
              <a:t> з</a:t>
            </a:r>
            <a:r>
              <a:rPr lang="uk-UA" sz="1200" b="0" strike="noStrike" spc="-1" noProof="0" dirty="0" smtClean="0">
                <a:latin typeface="+mn-lt"/>
              </a:rPr>
              <a:t>вичайно ж, не компенсує щоденну потребу людського організму у білку у 100</a:t>
            </a:r>
            <a:r>
              <a:rPr lang="uk-UA" sz="1200" b="0" strike="noStrike" spc="-1" baseline="0" noProof="0" dirty="0" smtClean="0">
                <a:latin typeface="+mn-lt"/>
              </a:rPr>
              <a:t>–</a:t>
            </a:r>
            <a:r>
              <a:rPr lang="uk-UA" sz="1200" b="0" strike="noStrike" spc="-1" noProof="0" dirty="0" smtClean="0">
                <a:latin typeface="+mn-lt"/>
              </a:rPr>
              <a:t>150 г, але додасть розмаїття.</a:t>
            </a:r>
          </a:p>
          <a:p>
            <a:pPr marL="216000" indent="-216000">
              <a:lnSpc>
                <a:spcPct val="115000"/>
              </a:lnSpc>
            </a:pPr>
            <a:endParaRPr lang="uk-UA" sz="1200" b="0" strike="noStrike" spc="-1" noProof="0" dirty="0" smtClean="0">
              <a:latin typeface="+mn-lt"/>
            </a:endParaRPr>
          </a:p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</a:rPr>
              <a:t>Спіруліна</a:t>
            </a:r>
            <a:r>
              <a:rPr lang="uk-UA" sz="1200" b="0" strike="noStrike" spc="-1" baseline="0" noProof="0" dirty="0" smtClean="0">
                <a:latin typeface="+mn-lt"/>
              </a:rPr>
              <a:t> я</a:t>
            </a:r>
            <a:r>
              <a:rPr lang="uk-UA" sz="1200" b="0" strike="noStrike" spc="-1" noProof="0" dirty="0" smtClean="0">
                <a:latin typeface="+mn-lt"/>
              </a:rPr>
              <a:t>к і всі зелені рослини містить </a:t>
            </a:r>
            <a:r>
              <a:rPr lang="uk-UA" sz="1200" b="1" strike="noStrike" spc="-1" noProof="0" dirty="0" smtClean="0">
                <a:latin typeface="+mn-lt"/>
              </a:rPr>
              <a:t>хлорофіл</a:t>
            </a:r>
            <a:r>
              <a:rPr lang="uk-UA" sz="1200" b="0" strike="noStrike" spc="-1" noProof="0" dirty="0" smtClean="0">
                <a:latin typeface="+mn-lt"/>
              </a:rPr>
              <a:t>. Молекула хлорофілу за своєю структурою схожа із молекулою гемоглобіну – вкрай важливим</a:t>
            </a:r>
            <a:r>
              <a:rPr lang="uk-UA" sz="1200" b="0" strike="noStrike" spc="-1" baseline="0" noProof="0" dirty="0" smtClean="0">
                <a:latin typeface="+mn-lt"/>
              </a:rPr>
              <a:t> е</a:t>
            </a:r>
            <a:r>
              <a:rPr lang="uk-UA" sz="1200" b="0" strike="noStrike" spc="-1" noProof="0" dirty="0" smtClean="0">
                <a:latin typeface="+mn-lt"/>
              </a:rPr>
              <a:t>лементом крові. Важливі властивості хлорофілу: сприяє насиченню організму киснем, зміцнює клітинні мембрани.</a:t>
            </a:r>
          </a:p>
          <a:p>
            <a:pPr marL="216000" indent="-216000">
              <a:lnSpc>
                <a:spcPct val="115000"/>
              </a:lnSpc>
            </a:pPr>
            <a:endParaRPr lang="uk-UA" sz="1200" b="0" strike="noStrike" spc="-1" noProof="0" dirty="0" smtClean="0">
              <a:latin typeface="+mn-lt"/>
            </a:endParaRPr>
          </a:p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</a:rPr>
              <a:t>До складу спіруліни входить </a:t>
            </a:r>
            <a:r>
              <a:rPr lang="uk-UA" sz="1200" b="1" strike="noStrike" spc="-1" noProof="0" dirty="0" smtClean="0">
                <a:latin typeface="+mn-lt"/>
              </a:rPr>
              <a:t>фікоціанін</a:t>
            </a:r>
            <a:r>
              <a:rPr lang="uk-UA" sz="1200" b="1" strike="noStrike" spc="-1" baseline="0" noProof="0" dirty="0" smtClean="0">
                <a:latin typeface="+mn-lt"/>
              </a:rPr>
              <a:t> – </a:t>
            </a:r>
            <a:r>
              <a:rPr lang="uk-UA" sz="1200" b="0" strike="noStrike" spc="-1" noProof="0" dirty="0" smtClean="0">
                <a:latin typeface="+mn-lt"/>
              </a:rPr>
              <a:t>рідкісний природний нутрієнт, пігмент, який,</a:t>
            </a:r>
            <a:r>
              <a:rPr lang="uk-UA" sz="1200" b="0" strike="noStrike" spc="-1" baseline="0" noProof="0" dirty="0" smtClean="0">
                <a:latin typeface="+mn-lt"/>
              </a:rPr>
              <a:t> за даними досліджень, має потужні </a:t>
            </a:r>
            <a:r>
              <a:rPr lang="uk-UA" sz="1200" b="0" strike="noStrike" spc="-1" noProof="0" dirty="0" smtClean="0">
                <a:latin typeface="+mn-lt"/>
              </a:rPr>
              <a:t>антиоксидантні, протизапальні і протипухлинні властивості. </a:t>
            </a:r>
          </a:p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</a:rPr>
              <a:t>Добова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доза Преміум </a:t>
            </a:r>
            <a:r>
              <a:rPr lang="uk-UA" sz="1200" b="0" strike="noStrike" spc="-1" noProof="0" dirty="0" err="1" smtClean="0">
                <a:latin typeface="+mn-lt"/>
              </a:rPr>
              <a:t>Спіруліни</a:t>
            </a:r>
            <a:r>
              <a:rPr lang="uk-UA" sz="1200" b="0" strike="noStrike" spc="-1" baseline="0" noProof="0" dirty="0" smtClean="0">
                <a:latin typeface="+mn-lt"/>
              </a:rPr>
              <a:t> за</a:t>
            </a:r>
            <a:r>
              <a:rPr lang="uk-UA" sz="1200" b="0" strike="noStrike" spc="-1" noProof="0" dirty="0" smtClean="0">
                <a:latin typeface="+mn-lt"/>
              </a:rPr>
              <a:t>безпечує понад 150% адекватного споживання фікоціаніну, більш</a:t>
            </a:r>
            <a:r>
              <a:rPr lang="uk-UA" sz="1200" b="0" strike="noStrike" spc="-1" baseline="0" noProof="0" dirty="0" smtClean="0">
                <a:latin typeface="+mn-lt"/>
              </a:rPr>
              <a:t> ніж </a:t>
            </a:r>
            <a:r>
              <a:rPr lang="uk-UA" sz="1200" b="0" strike="noStrike" spc="-1" noProof="0" dirty="0" smtClean="0">
                <a:latin typeface="+mn-lt"/>
              </a:rPr>
              <a:t>30 % природного бета-каротину і близько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30 % хлорофілу. 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2689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</a:rPr>
              <a:t>Комплекс симбіотичних пробіотиків і цинку для відновлення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мікрофлори кишечника, покращення</a:t>
            </a:r>
            <a:r>
              <a:rPr lang="uk-UA" sz="1200" b="0" strike="noStrike" spc="-1" baseline="0" noProof="0" dirty="0" smtClean="0">
                <a:latin typeface="+mn-lt"/>
              </a:rPr>
              <a:t> травлення та</a:t>
            </a:r>
            <a:r>
              <a:rPr lang="uk-UA" sz="1200" b="0" strike="noStrike" spc="-1" noProof="0" dirty="0" smtClean="0">
                <a:latin typeface="+mn-lt"/>
              </a:rPr>
              <a:t> зміцнення імунітету. </a:t>
            </a:r>
          </a:p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</a:rPr>
              <a:t>Бі-Курунга містить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пробіотичні культури (лактобактерії) аналогічні до тих, що містяться у напої «</a:t>
            </a:r>
            <a:r>
              <a:rPr lang="uk-UA" sz="1200" b="0" strike="noStrike" spc="-1" noProof="0" dirty="0" err="1" smtClean="0">
                <a:latin typeface="+mn-lt"/>
              </a:rPr>
              <a:t>курунга</a:t>
            </a:r>
            <a:r>
              <a:rPr lang="uk-UA" sz="1200" b="0" strike="noStrike" spc="-1" noProof="0" dirty="0" smtClean="0">
                <a:latin typeface="+mn-lt"/>
              </a:rPr>
              <a:t>». Цей традиційний напій здавна широко відомий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у країнах Центральної та Північної Азії завдяки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своїм цілющим властивостям. Його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регулярне вживання підтримувало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здоров'я системи травлення</a:t>
            </a:r>
            <a:r>
              <a:rPr lang="uk-UA" sz="1200" b="0" strike="noStrike" spc="-1" baseline="0" noProof="0" dirty="0" smtClean="0">
                <a:latin typeface="+mn-lt"/>
              </a:rPr>
              <a:t> і зміцнювало </a:t>
            </a:r>
            <a:r>
              <a:rPr lang="uk-UA" sz="1200" b="0" strike="noStrike" spc="-1" noProof="0" dirty="0" smtClean="0">
                <a:latin typeface="+mn-lt"/>
              </a:rPr>
              <a:t>захисні сили організму в умовах одноманітного харчування та кочового життя. </a:t>
            </a:r>
          </a:p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</a:rPr>
              <a:t>Природне походження основних пробіотиків </a:t>
            </a:r>
            <a:r>
              <a:rPr lang="uk-UA" sz="1200" b="0" strike="noStrike" spc="-1" noProof="0" dirty="0" err="1" smtClean="0">
                <a:latin typeface="+mn-lt"/>
              </a:rPr>
              <a:t>курунги</a:t>
            </a:r>
            <a:r>
              <a:rPr lang="uk-UA" sz="1200" b="0" strike="noStrike" spc="-1" noProof="0" dirty="0" smtClean="0">
                <a:latin typeface="+mn-lt"/>
              </a:rPr>
              <a:t> визначає їх оптимальне співвідношення у продукті для найбільш сприятливого впливу на мікрофлору кишечника. </a:t>
            </a:r>
          </a:p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</a:rPr>
              <a:t>Для</a:t>
            </a:r>
            <a:r>
              <a:rPr lang="uk-UA" sz="1200" b="0" strike="noStrike" spc="-1" baseline="0" noProof="0" dirty="0" smtClean="0">
                <a:latin typeface="+mn-lt"/>
              </a:rPr>
              <a:t> того, щоб </a:t>
            </a:r>
            <a:r>
              <a:rPr lang="uk-UA" sz="1200" b="0" strike="noStrike" spc="-1" noProof="0" dirty="0" smtClean="0">
                <a:latin typeface="+mn-lt"/>
              </a:rPr>
              <a:t>посилити позитивний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вплив пробіотичних культур, до складу продукту включений мінерал цинк. Відомо, що цинк бере участь у процесах регуляції функцій імунної системи та формуванні повноцінної і адекватної імунної відповіді, підвищує антиоксидантний статус.</a:t>
            </a:r>
            <a:endParaRPr lang="uk-UA" sz="1200" b="0" strike="noStrike" spc="-1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1980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</a:rPr>
              <a:t>Лецитин </a:t>
            </a:r>
            <a:r>
              <a:rPr lang="uk-UA" sz="1200" b="0" strike="noStrike" spc="-1" noProof="0" dirty="0" smtClean="0">
                <a:solidFill>
                  <a:srgbClr val="585858"/>
                </a:solidFill>
                <a:latin typeface="Montserrat Bold"/>
                <a:ea typeface="Montserrat Bold"/>
              </a:rPr>
              <a:t>—</a:t>
            </a:r>
            <a:r>
              <a:rPr lang="uk-UA" sz="1200" b="0" strike="noStrike" spc="-1" noProof="0" dirty="0" smtClean="0">
                <a:latin typeface="+mn-lt"/>
              </a:rPr>
              <a:t> джерело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фосфоліпідів. Фосфоліпіди – основний</a:t>
            </a:r>
            <a:r>
              <a:rPr lang="uk-UA" sz="1200" b="0" strike="noStrike" spc="-1" baseline="0" noProof="0" dirty="0" smtClean="0">
                <a:latin typeface="+mn-lt"/>
              </a:rPr>
              <a:t> будівельний </a:t>
            </a:r>
            <a:r>
              <a:rPr lang="uk-UA" sz="1200" b="0" strike="noStrike" spc="-1" noProof="0" dirty="0" smtClean="0">
                <a:latin typeface="+mn-lt"/>
              </a:rPr>
              <a:t>матеріал усіх клітинних мембран. Клітинна мембрана потребує постійного притоку фосфоліпідів для «ремонту» пошкоджених ділянок (наприклад, токсинами). Фосфоліпіди також стимулюють  активність ферментів і беруть участь у диференціації, діленні та регенерації клітин.</a:t>
            </a:r>
          </a:p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</a:rPr>
              <a:t>Далеко не завжди стан здоров'я і звички харчування дозволяють отримувати щоденну добову дозу лецитину з їжі (для цього треба, наприклад, з'їдати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3</a:t>
            </a:r>
            <a:r>
              <a:rPr lang="uk-UA" sz="1200" b="0" strike="noStrike" spc="-1" baseline="0" noProof="0" dirty="0" smtClean="0">
                <a:latin typeface="+mn-lt"/>
              </a:rPr>
              <a:t>–</a:t>
            </a:r>
            <a:r>
              <a:rPr lang="uk-UA" sz="1200" b="0" strike="noStrike" spc="-1" noProof="0" dirty="0" smtClean="0">
                <a:latin typeface="+mn-lt"/>
              </a:rPr>
              <a:t>4 великих курячих яйця).</a:t>
            </a:r>
          </a:p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</a:rPr>
              <a:t>В 1 капсулі Корал Лецитину міститься 1200 мг лецитину.</a:t>
            </a:r>
            <a:endParaRPr lang="uk-UA" sz="1200" b="0" strike="noStrike" spc="-1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226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</a:rPr>
              <a:t>ПНЖК (поліненасичені жирні кислоти омега-3) </a:t>
            </a:r>
            <a:r>
              <a:rPr lang="uk-UA" sz="1200" b="0" strike="noStrike" spc="-1" noProof="0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uk-UA" sz="1200" b="0" strike="noStrike" spc="-1" noProof="0" dirty="0" smtClean="0">
                <a:latin typeface="+mn-lt"/>
              </a:rPr>
              <a:t> незамінні фактори харчування. Вони не утворюються в організмі і мають надходити до нього з їжею. Найбільше ПНЖК омега-3 потребують: мозок (людський мозок на 60% складається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з жирів, і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третина цих жирів — жирні кислоти), очі, серце та судини, шкіра.</a:t>
            </a:r>
          </a:p>
          <a:p>
            <a:pPr marL="216000" indent="-216000">
              <a:lnSpc>
                <a:spcPct val="115000"/>
              </a:lnSpc>
            </a:pPr>
            <a:endParaRPr lang="uk-UA" sz="1200" b="0" strike="noStrike" spc="-1" noProof="0" dirty="0" smtClean="0">
              <a:latin typeface="+mn-lt"/>
            </a:endParaRPr>
          </a:p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</a:rPr>
              <a:t>ПНЖК </a:t>
            </a:r>
            <a:r>
              <a:rPr lang="uk-UA" sz="1200" b="0" strike="noStrike" spc="-1" noProof="0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uk-UA" sz="1200" b="0" strike="noStrike" spc="-1" noProof="0" dirty="0" smtClean="0">
                <a:latin typeface="+mn-lt"/>
              </a:rPr>
              <a:t> структурний компонент усіх клітинних мембран.</a:t>
            </a:r>
          </a:p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</a:rPr>
              <a:t>Основне джерело ПНЖК омега-3 у нашому харчуванні — морська риба з природного середовища</a:t>
            </a:r>
            <a:r>
              <a:rPr lang="uk-UA" sz="1200" b="0" u="none" strike="noStrike" spc="-1" noProof="0" dirty="0" smtClean="0">
                <a:latin typeface="+mn-lt"/>
              </a:rPr>
              <a:t>.</a:t>
            </a:r>
            <a:endParaRPr lang="uk-UA" sz="1200" b="0" u="none" strike="noStrike" spc="-1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0473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</a:rPr>
              <a:t>Вода </a:t>
            </a:r>
            <a:r>
              <a:rPr lang="uk-UA" sz="1200" b="0" strike="noStrike" spc="-1" noProof="0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uk-UA" sz="1200" b="0" strike="noStrike" spc="-1" noProof="0" dirty="0" smtClean="0">
                <a:latin typeface="+mn-lt"/>
              </a:rPr>
              <a:t> одна з трьох необхідних умов існування людського організму (разом з повітрям</a:t>
            </a:r>
            <a:r>
              <a:rPr lang="uk-UA" sz="1200" b="0" strike="noStrike" spc="-1" baseline="0" noProof="0" dirty="0" smtClean="0">
                <a:latin typeface="+mn-lt"/>
              </a:rPr>
              <a:t> та їжею</a:t>
            </a:r>
            <a:r>
              <a:rPr lang="uk-UA" sz="1200" b="0" strike="noStrike" spc="-1" noProof="0" dirty="0" smtClean="0">
                <a:latin typeface="+mn-lt"/>
              </a:rPr>
              <a:t>). Якісна очищена вода зі збалансованим мінеральним складом</a:t>
            </a:r>
            <a:r>
              <a:rPr lang="uk-UA" sz="1200" b="0" strike="noStrike" spc="-1" baseline="0" noProof="0" dirty="0" smtClean="0">
                <a:latin typeface="+mn-lt"/>
              </a:rPr>
              <a:t> – умова </a:t>
            </a:r>
            <a:r>
              <a:rPr lang="uk-UA" sz="1200" b="0" strike="noStrike" spc="-1" noProof="0" dirty="0" smtClean="0">
                <a:latin typeface="+mn-lt"/>
              </a:rPr>
              <a:t>правильної гідратації організму, підтримання кислотно-лужної та водно-сольової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рівноваги.</a:t>
            </a:r>
          </a:p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</a:rPr>
              <a:t>Корал-Майн </a:t>
            </a:r>
            <a:r>
              <a:rPr lang="uk-UA" sz="1200" b="0" strike="noStrike" spc="-1" noProof="0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uk-UA" sz="1200" b="0" strike="noStrike" spc="-1" noProof="0" dirty="0" smtClean="0">
                <a:latin typeface="+mn-lt"/>
              </a:rPr>
              <a:t> це мінеральна композиція з реліктових коралів, що видобуваються поблизу японського острова Окінава, який ще називають островом довгожителів. Містить велику кількість морських мінералів (</a:t>
            </a:r>
            <a:r>
              <a:rPr lang="uk-UA" sz="1200" b="0" strike="noStrike" spc="-1" noProof="0" dirty="0" err="1" smtClean="0">
                <a:latin typeface="+mn-lt"/>
              </a:rPr>
              <a:t>Са</a:t>
            </a:r>
            <a:r>
              <a:rPr lang="uk-UA" sz="1200" b="0" strike="noStrike" spc="-1" noProof="0" dirty="0" smtClean="0">
                <a:latin typeface="+mn-lt"/>
              </a:rPr>
              <a:t>, </a:t>
            </a:r>
            <a:r>
              <a:rPr lang="uk-UA" sz="1200" b="0" strike="noStrike" spc="-1" noProof="0" dirty="0" err="1" smtClean="0">
                <a:latin typeface="+mn-lt"/>
              </a:rPr>
              <a:t>Mg</a:t>
            </a:r>
            <a:r>
              <a:rPr lang="uk-UA" sz="1200" b="0" strike="noStrike" spc="-1" noProof="0" dirty="0" smtClean="0">
                <a:latin typeface="+mn-lt"/>
              </a:rPr>
              <a:t>, K, </a:t>
            </a:r>
            <a:r>
              <a:rPr lang="uk-UA" sz="1200" b="0" strike="noStrike" spc="-1" noProof="0" dirty="0" err="1" smtClean="0">
                <a:latin typeface="+mn-lt"/>
              </a:rPr>
              <a:t>Na</a:t>
            </a:r>
            <a:r>
              <a:rPr lang="uk-UA" sz="1200" b="0" strike="noStrike" spc="-1" noProof="0" dirty="0" smtClean="0">
                <a:latin typeface="+mn-lt"/>
              </a:rPr>
              <a:t>, </a:t>
            </a:r>
            <a:r>
              <a:rPr lang="uk-UA" sz="1200" b="0" strike="noStrike" spc="-1" noProof="0" dirty="0" err="1" smtClean="0">
                <a:latin typeface="+mn-lt"/>
              </a:rPr>
              <a:t>Fe</a:t>
            </a:r>
            <a:r>
              <a:rPr lang="uk-UA" sz="1200" b="0" strike="noStrike" spc="-1" noProof="0" dirty="0" smtClean="0">
                <a:latin typeface="+mn-lt"/>
              </a:rPr>
              <a:t>, S, </a:t>
            </a:r>
            <a:r>
              <a:rPr lang="uk-UA" sz="1200" b="0" strike="noStrike" spc="-1" noProof="0" dirty="0" err="1" smtClean="0">
                <a:latin typeface="+mn-lt"/>
              </a:rPr>
              <a:t>Si</a:t>
            </a:r>
            <a:r>
              <a:rPr lang="uk-UA" sz="1200" b="0" strike="noStrike" spc="-1" noProof="0" dirty="0" smtClean="0">
                <a:latin typeface="+mn-lt"/>
              </a:rPr>
              <a:t>, B, </a:t>
            </a:r>
            <a:r>
              <a:rPr lang="uk-UA" sz="1200" b="0" strike="noStrike" spc="-1" noProof="0" dirty="0" err="1" smtClean="0">
                <a:latin typeface="+mn-lt"/>
              </a:rPr>
              <a:t>Cr</a:t>
            </a:r>
            <a:r>
              <a:rPr lang="uk-UA" sz="1200" b="0" strike="noStrike" spc="-1" noProof="0" dirty="0" smtClean="0">
                <a:latin typeface="+mn-lt"/>
              </a:rPr>
              <a:t>, </a:t>
            </a:r>
            <a:r>
              <a:rPr lang="uk-UA" sz="1200" b="0" strike="noStrike" spc="-1" noProof="0" dirty="0" err="1" smtClean="0">
                <a:latin typeface="+mn-lt"/>
              </a:rPr>
              <a:t>Mn</a:t>
            </a:r>
            <a:r>
              <a:rPr lang="uk-UA" sz="1200" b="0" strike="noStrike" spc="-1" noProof="0" dirty="0" smtClean="0">
                <a:latin typeface="+mn-lt"/>
              </a:rPr>
              <a:t>, </a:t>
            </a:r>
            <a:r>
              <a:rPr lang="uk-UA" sz="1200" b="0" strike="noStrike" spc="-1" noProof="0" dirty="0" err="1" smtClean="0">
                <a:latin typeface="+mn-lt"/>
              </a:rPr>
              <a:t>Zn</a:t>
            </a:r>
            <a:r>
              <a:rPr lang="uk-UA" sz="1200" b="0" strike="noStrike" spc="-1" noProof="0" dirty="0" smtClean="0">
                <a:latin typeface="+mn-lt"/>
              </a:rPr>
              <a:t> та ін.), підвищує фізіологічну повноцінність води і у такий спосіб підтримує мінеральний баланс в органах і тканинах.</a:t>
            </a:r>
            <a:endParaRPr lang="uk-UA" sz="1200" b="0" strike="noStrike" spc="-1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1995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uk-UA" sz="1000" b="0" strike="noStrike" spc="-1" noProof="0" dirty="0" smtClean="0">
                <a:solidFill>
                  <a:srgbClr val="3C4043"/>
                </a:solidFill>
                <a:latin typeface="Roboto"/>
                <a:ea typeface="Roboto"/>
              </a:rPr>
              <a:t>ПЕРЕВАГИ НАБОРУ:</a:t>
            </a:r>
            <a:endParaRPr lang="uk-UA" sz="1000" b="0" strike="noStrike" spc="-1" noProof="0" dirty="0" smtClean="0">
              <a:latin typeface="+mn-lt"/>
            </a:endParaRPr>
          </a:p>
          <a:p>
            <a:pPr marL="216000" indent="-216000">
              <a:lnSpc>
                <a:spcPct val="115000"/>
              </a:lnSpc>
              <a:buFont typeface="Arial" pitchFamily="34" charset="0"/>
              <a:buChar char="•"/>
            </a:pPr>
            <a:r>
              <a:rPr lang="uk-UA" sz="1000" b="0" strike="noStrike" spc="-1" noProof="0" dirty="0" smtClean="0">
                <a:solidFill>
                  <a:srgbClr val="3C4043"/>
                </a:solidFill>
                <a:latin typeface="Roboto"/>
                <a:ea typeface="Roboto"/>
              </a:rPr>
              <a:t>містить спектр дефіцитних нутрієнтів для оптимізації раціону;</a:t>
            </a:r>
            <a:endParaRPr lang="uk-UA" sz="1000" b="0" strike="noStrike" spc="-1" noProof="0" dirty="0" smtClean="0">
              <a:latin typeface="+mn-lt"/>
            </a:endParaRPr>
          </a:p>
          <a:p>
            <a:pPr marL="216000" indent="-216000">
              <a:lnSpc>
                <a:spcPct val="115000"/>
              </a:lnSpc>
              <a:buFont typeface="Arial" pitchFamily="34" charset="0"/>
              <a:buChar char="•"/>
            </a:pPr>
            <a:r>
              <a:rPr lang="uk-UA" sz="1000" b="0" strike="noStrike" spc="-1" noProof="0" dirty="0" smtClean="0">
                <a:solidFill>
                  <a:srgbClr val="3C4043"/>
                </a:solidFill>
                <a:latin typeface="Roboto"/>
                <a:ea typeface="Roboto"/>
              </a:rPr>
              <a:t>збалансований вміст активних компонентів природного походження;</a:t>
            </a:r>
            <a:endParaRPr lang="uk-UA" sz="1000" b="0" strike="noStrike" spc="-1" noProof="0" dirty="0" smtClean="0">
              <a:latin typeface="+mn-lt"/>
            </a:endParaRPr>
          </a:p>
          <a:p>
            <a:pPr marL="216000" indent="-216000">
              <a:lnSpc>
                <a:spcPct val="115000"/>
              </a:lnSpc>
              <a:buFont typeface="Arial" pitchFamily="34" charset="0"/>
              <a:buChar char="•"/>
            </a:pPr>
            <a:r>
              <a:rPr lang="uk-UA" sz="1000" b="0" strike="noStrike" spc="-1" noProof="0" dirty="0" smtClean="0">
                <a:solidFill>
                  <a:srgbClr val="3C4043"/>
                </a:solidFill>
                <a:latin typeface="Roboto"/>
                <a:ea typeface="Roboto"/>
              </a:rPr>
              <a:t>джерело цінних нутрієнтів, що</a:t>
            </a:r>
            <a:r>
              <a:rPr lang="uk-UA" sz="1000" b="0" strike="noStrike" spc="-1" baseline="0" noProof="0" dirty="0" smtClean="0">
                <a:solidFill>
                  <a:srgbClr val="3C4043"/>
                </a:solidFill>
                <a:latin typeface="Roboto"/>
                <a:ea typeface="Roboto"/>
              </a:rPr>
              <a:t> </a:t>
            </a:r>
            <a:r>
              <a:rPr lang="uk-UA" sz="1000" b="0" strike="noStrike" spc="-1" noProof="0" dirty="0" smtClean="0">
                <a:solidFill>
                  <a:srgbClr val="3C4043"/>
                </a:solidFill>
                <a:latin typeface="Roboto"/>
                <a:ea typeface="Roboto"/>
              </a:rPr>
              <a:t>рідко зустрічаються у харчових продуктах (фікоціанін, гамма-лінолева і гамма-ліноленова кислоти); </a:t>
            </a:r>
            <a:endParaRPr lang="uk-UA" sz="1000" b="0" strike="noStrike" spc="-1" noProof="0" dirty="0" smtClean="0">
              <a:latin typeface="+mn-lt"/>
            </a:endParaRPr>
          </a:p>
          <a:p>
            <a:pPr marL="216000" indent="-216000">
              <a:lnSpc>
                <a:spcPct val="115000"/>
              </a:lnSpc>
              <a:buFont typeface="Arial" pitchFamily="34" charset="0"/>
              <a:buChar char="•"/>
            </a:pPr>
            <a:r>
              <a:rPr lang="uk-UA" sz="1000" b="0" strike="noStrike" spc="-1" noProof="0" dirty="0" smtClean="0">
                <a:solidFill>
                  <a:srgbClr val="3C4043"/>
                </a:solidFill>
                <a:latin typeface="Roboto"/>
                <a:ea typeface="Roboto"/>
              </a:rPr>
              <a:t>висока біодоступність природних компонентів. </a:t>
            </a:r>
            <a:endParaRPr lang="ru-RU" sz="1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2975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</a:rPr>
              <a:t>Для життя людині потрібні </a:t>
            </a:r>
            <a:r>
              <a:rPr lang="uk-UA" sz="1200" b="1" strike="noStrike" spc="-1" noProof="0" dirty="0" smtClean="0">
                <a:latin typeface="+mn-lt"/>
              </a:rPr>
              <a:t>чисте повітря, вода і поживні</a:t>
            </a:r>
            <a:r>
              <a:rPr lang="uk-UA" sz="1200" b="1" strike="noStrike" spc="-1" baseline="0" noProof="0" dirty="0" smtClean="0">
                <a:latin typeface="+mn-lt"/>
              </a:rPr>
              <a:t> речовини</a:t>
            </a:r>
            <a:r>
              <a:rPr lang="uk-UA" sz="1200" b="1" strike="noStrike" spc="-1" noProof="0" dirty="0" smtClean="0">
                <a:latin typeface="+mn-lt"/>
              </a:rPr>
              <a:t>.</a:t>
            </a:r>
            <a:r>
              <a:rPr lang="uk-UA" sz="1200" b="0" strike="noStrike" spc="-1" noProof="0" dirty="0" smtClean="0">
                <a:latin typeface="+mn-lt"/>
              </a:rPr>
              <a:t> Від них залежать наше здоров'я, фізичні</a:t>
            </a:r>
            <a:r>
              <a:rPr lang="uk-UA" sz="1200" b="0" strike="noStrike" spc="-1" baseline="0" noProof="0" dirty="0" smtClean="0">
                <a:latin typeface="+mn-lt"/>
              </a:rPr>
              <a:t> та розумові здібності</a:t>
            </a:r>
            <a:r>
              <a:rPr lang="uk-UA" sz="1200" b="0" strike="noStrike" spc="-1" noProof="0" dirty="0" smtClean="0">
                <a:latin typeface="+mn-lt"/>
              </a:rPr>
              <a:t>, зовнішній вигляд і тривалість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життя. </a:t>
            </a:r>
          </a:p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Практично всі життєві процеси залежать від того, що ми їмо. Збалансоване харчування має забезпечувати людину усіма необхідними для життєдіяльності поживними речовинами: білками, жирами, вуглеводами, вітамінами та мікроелементами. </a:t>
            </a:r>
            <a:endParaRPr lang="uk-UA" sz="1200" b="0" strike="noStrike" spc="-1" noProof="0" dirty="0" smtClean="0">
              <a:latin typeface="+mn-lt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Про важливість якісного харчування говорив директор інституту харчування </a:t>
            </a:r>
            <a:r>
              <a:rPr lang="uk-UA" sz="1200" b="0" u="none" strike="noStrike" spc="-1" noProof="0" dirty="0" smtClean="0">
                <a:solidFill>
                  <a:srgbClr val="4C4C4C"/>
                </a:solidFill>
                <a:latin typeface="+mn-lt"/>
              </a:rPr>
              <a:t>РАМН, академік Віктор </a:t>
            </a:r>
            <a:r>
              <a:rPr lang="uk-UA" sz="1200" b="0" u="none" strike="noStrike" spc="-1" noProof="0" dirty="0" err="1" smtClean="0">
                <a:solidFill>
                  <a:srgbClr val="4C4C4C"/>
                </a:solidFill>
                <a:latin typeface="+mn-lt"/>
              </a:rPr>
              <a:t>Тутельян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: «Основа життя </a:t>
            </a:r>
            <a:r>
              <a:rPr lang="uk-UA" sz="1200" b="0" strike="noStrike" spc="-1" noProof="0" dirty="0" smtClean="0">
                <a:solidFill>
                  <a:srgbClr val="121111"/>
                </a:solidFill>
                <a:latin typeface="+mn-lt"/>
              </a:rPr>
              <a:t>— 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оптимальне забезпечення нашої клітини усім необхідним. Якщо у клітини є все, вона живе довго, якщо чогось не вистачає </a:t>
            </a:r>
            <a:r>
              <a:rPr lang="uk-UA" sz="1200" b="0" strike="noStrike" spc="-1" noProof="0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 в організмі починається збій». На</a:t>
            </a:r>
            <a:r>
              <a:rPr lang="uk-UA" sz="1200" b="0" strike="noStrike" spc="-1" baseline="0" noProof="0" dirty="0" smtClean="0">
                <a:solidFill>
                  <a:srgbClr val="4C4C4C"/>
                </a:solidFill>
                <a:latin typeface="+mn-lt"/>
              </a:rPr>
              <a:t> думку 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академіка, здорове харчування базується на двох основних законах: </a:t>
            </a:r>
            <a:endParaRPr lang="uk-UA" sz="1200" b="0" strike="noStrike" spc="-1" noProof="0" dirty="0" smtClean="0">
              <a:latin typeface="+mn-lt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uk-UA" sz="1200" b="1" strike="noStrike" spc="-1" noProof="0" dirty="0" smtClean="0">
                <a:solidFill>
                  <a:srgbClr val="4C4C4C"/>
                </a:solidFill>
                <a:latin typeface="+mn-lt"/>
              </a:rPr>
              <a:t>Перший закон </a:t>
            </a:r>
            <a:r>
              <a:rPr lang="uk-UA" sz="1200" b="0" strike="noStrike" spc="-1" noProof="0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 отримання з їжею усіх необхідних компонентів. Це близько 200 сполук. Причому більше половини з них незамінні. Якщо ми їх не отримуємо ззовні, то виробитись у нас вони не можуть. </a:t>
            </a:r>
            <a:endParaRPr lang="uk-UA" sz="1200" b="0" strike="noStrike" spc="-1" noProof="0" dirty="0" smtClean="0">
              <a:latin typeface="+mn-lt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uk-UA" sz="1200" b="1" strike="noStrike" spc="-1" noProof="0" dirty="0" smtClean="0">
                <a:solidFill>
                  <a:srgbClr val="4C4C4C"/>
                </a:solidFill>
                <a:latin typeface="+mn-lt"/>
              </a:rPr>
              <a:t>Другий закон </a:t>
            </a:r>
            <a:r>
              <a:rPr lang="uk-UA" sz="1200" b="0" strike="noStrike" spc="-1" noProof="0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 відповідність енергетичної цінності раціону енергетичним витратам. Наприклад, одне тістечко</a:t>
            </a:r>
            <a:r>
              <a:rPr lang="uk-UA" sz="1200" b="0" strike="noStrike" spc="-1" baseline="0" noProof="0" dirty="0" smtClean="0">
                <a:solidFill>
                  <a:srgbClr val="4C4C4C"/>
                </a:solidFill>
                <a:latin typeface="+mn-lt"/>
              </a:rPr>
              <a:t> або одна 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сарделька </a:t>
            </a:r>
            <a:r>
              <a:rPr lang="uk-UA" sz="1200" b="0" strike="noStrike" spc="-1" noProof="0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 це дві години ходьби або година бігу. Це закони харчування і природи, порушуючи які ми зазнаємо</a:t>
            </a:r>
            <a:r>
              <a:rPr lang="uk-UA" sz="1200" b="0" strike="noStrike" spc="-1" baseline="0" noProof="0" dirty="0" smtClean="0">
                <a:solidFill>
                  <a:srgbClr val="4C4C4C"/>
                </a:solidFill>
                <a:latin typeface="+mn-lt"/>
              </a:rPr>
              <a:t> жорстокого покарання у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 вигляді хвороб. </a:t>
            </a:r>
            <a:endParaRPr lang="uk-UA" sz="1200" b="0" strike="noStrike" spc="-1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9135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Білки, жири і вуглеводи відіграють важливу роль в організмі людини.</a:t>
            </a:r>
            <a:endParaRPr lang="uk-UA" sz="1200" b="0" strike="noStrike" spc="-1" noProof="0" dirty="0" smtClean="0">
              <a:latin typeface="+mn-lt"/>
            </a:endParaRPr>
          </a:p>
          <a:p>
            <a:pPr marL="216000" indent="-216000">
              <a:lnSpc>
                <a:spcPct val="115000"/>
              </a:lnSpc>
            </a:pPr>
            <a:endParaRPr lang="uk-UA" sz="1200" b="0" strike="noStrike" spc="-1" noProof="0" dirty="0" smtClean="0">
              <a:latin typeface="+mn-lt"/>
            </a:endParaRPr>
          </a:p>
          <a:p>
            <a:pPr marL="216000" indent="-216000">
              <a:lnSpc>
                <a:spcPct val="115000"/>
              </a:lnSpc>
            </a:pPr>
            <a:r>
              <a:rPr lang="uk-UA" sz="1200" b="1" strike="noStrike" spc="-1" noProof="0" dirty="0" smtClean="0">
                <a:solidFill>
                  <a:srgbClr val="4C4C4C"/>
                </a:solidFill>
                <a:latin typeface="+mn-lt"/>
              </a:rPr>
              <a:t>Білки 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— складні</a:t>
            </a:r>
            <a:r>
              <a:rPr lang="uk-UA" sz="1200" b="0" strike="noStrike" spc="-1" baseline="0" noProof="0" dirty="0" smtClean="0">
                <a:solidFill>
                  <a:srgbClr val="4C4C4C"/>
                </a:solidFill>
                <a:latin typeface="+mn-lt"/>
              </a:rPr>
              <a:t> речовини, які складаються з 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амінокислот. Н</a:t>
            </a:r>
            <a:r>
              <a:rPr lang="uk-UA" sz="1200" b="0" strike="noStrike" spc="-1" baseline="0" noProof="0" dirty="0" smtClean="0">
                <a:solidFill>
                  <a:srgbClr val="4C4C4C"/>
                </a:solidFill>
                <a:latin typeface="+mn-lt"/>
              </a:rPr>
              <a:t>езамінна складова 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частина раціону. Це основний будівельний матеріал, без якого неможливий ріст м'язів і тканин у цілому. Білки підрозділяються на 2 категорії: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15000"/>
              </a:lnSpc>
              <a:buClr>
                <a:srgbClr val="4C4C4C"/>
              </a:buClr>
              <a:buFont typeface="Arial" pitchFamily="34" charset="0"/>
              <a:buChar char="•"/>
            </a:pPr>
            <a:r>
              <a:rPr lang="uk-UA" sz="1200" b="0" u="sng" strike="noStrike" spc="-1" noProof="0" dirty="0" smtClean="0">
                <a:solidFill>
                  <a:srgbClr val="4C4C4C"/>
                </a:solidFill>
                <a:uFillTx/>
                <a:latin typeface="+mn-lt"/>
              </a:rPr>
              <a:t>тваринні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, які надходять з продуктів тваринного походження (м'ясо, птиця, риба, молоко, сир, яйця);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15000"/>
              </a:lnSpc>
              <a:buClr>
                <a:srgbClr val="4C4C4C"/>
              </a:buClr>
              <a:buFont typeface="Arial" pitchFamily="34" charset="0"/>
              <a:buChar char="•"/>
            </a:pPr>
            <a:r>
              <a:rPr lang="uk-UA" sz="1200" b="0" u="sng" strike="noStrike" spc="-1" noProof="0" dirty="0" smtClean="0">
                <a:solidFill>
                  <a:srgbClr val="4C4C4C"/>
                </a:solidFill>
                <a:uFillTx/>
                <a:latin typeface="+mn-lt"/>
              </a:rPr>
              <a:t>рослинні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, які організм отримує з рослин. Тут варто виділити жито, вівсянку, волоські горіхи, сочевицю, квасолю, сою та морські водорості.</a:t>
            </a: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15000"/>
              </a:lnSpc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Основні функції білків:</a:t>
            </a: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15000"/>
              </a:lnSpc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1. Будівельна.</a:t>
            </a: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15000"/>
              </a:lnSpc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2. Регуляторна. </a:t>
            </a: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15000"/>
              </a:lnSpc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3. Каталітична. </a:t>
            </a: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15000"/>
              </a:lnSpc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4. Скорочувальна. </a:t>
            </a: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15000"/>
              </a:lnSpc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5. Транспортна. </a:t>
            </a: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15000"/>
              </a:lnSpc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6. Захисна. </a:t>
            </a: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15000"/>
              </a:lnSpc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7. Енергетична. </a:t>
            </a: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15000"/>
              </a:lnSpc>
            </a:pP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15000"/>
              </a:lnSpc>
              <a:buFont typeface="Arial" pitchFamily="34" charset="0"/>
              <a:buNone/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Органи, які особливо потребують білків: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15000"/>
              </a:lnSpc>
              <a:buClr>
                <a:srgbClr val="4C4C4C"/>
              </a:buClr>
              <a:buFont typeface="Arial" pitchFamily="34" charset="0"/>
              <a:buChar char="•"/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м'язи (містять близько 80% білків);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15000"/>
              </a:lnSpc>
              <a:buClr>
                <a:srgbClr val="4C4C4C"/>
              </a:buClr>
              <a:buFont typeface="Arial" pitchFamily="34" charset="0"/>
              <a:buChar char="•"/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шкіра, нігті, волосся (містять близько 60% білків);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15000"/>
              </a:lnSpc>
              <a:buClr>
                <a:srgbClr val="4C4C4C"/>
              </a:buClr>
              <a:buFont typeface="Arial" pitchFamily="34" charset="0"/>
              <a:buChar char="•"/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легені, селезінка (містять близько 70% білків);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15000"/>
              </a:lnSpc>
              <a:buClr>
                <a:srgbClr val="4C4C4C"/>
              </a:buClr>
              <a:buFont typeface="Arial" pitchFamily="34" charset="0"/>
              <a:buChar char="•"/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серце (містить</a:t>
            </a:r>
            <a:r>
              <a:rPr lang="uk-UA" sz="1200" b="0" strike="noStrike" spc="-1" baseline="0" noProof="0" dirty="0" smtClean="0">
                <a:solidFill>
                  <a:srgbClr val="4C4C4C"/>
                </a:solidFill>
                <a:latin typeface="+mn-lt"/>
              </a:rPr>
              <a:t> 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близько 60% білків).</a:t>
            </a: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15000"/>
              </a:lnSpc>
            </a:pP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uk-UA" sz="1200" b="1" strike="noStrike" spc="-1" noProof="0" dirty="0" smtClean="0">
                <a:solidFill>
                  <a:srgbClr val="4C4C4C"/>
                </a:solidFill>
                <a:latin typeface="+mn-lt"/>
              </a:rPr>
              <a:t>Жири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 </a:t>
            </a:r>
            <a:r>
              <a:rPr lang="uk-UA" sz="1200" b="0" strike="noStrike" spc="-1" noProof="0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 це органічні сполуки, які відповідають за «резервний фонд» енергії в організмі, основні</a:t>
            </a:r>
            <a:r>
              <a:rPr lang="uk-UA" sz="1200" b="0" strike="noStrike" spc="-1" baseline="0" noProof="0" dirty="0" smtClean="0">
                <a:solidFill>
                  <a:srgbClr val="4C4C4C"/>
                </a:solidFill>
                <a:latin typeface="+mn-lt"/>
              </a:rPr>
              <a:t> 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постачальники енергії у періоди дефіциту їжі та хвороб, коли організм отримує</a:t>
            </a:r>
            <a:r>
              <a:rPr lang="uk-UA" sz="1200" b="0" strike="noStrike" spc="-1" baseline="0" noProof="0" dirty="0" smtClean="0">
                <a:solidFill>
                  <a:srgbClr val="4C4C4C"/>
                </a:solidFill>
                <a:latin typeface="+mn-lt"/>
              </a:rPr>
              <a:t> 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незначний обсяг поживних елементів або ж не отримує їх зовсім. Жири необхідні для еластичності кровоносних судин, завдяки чому корисні елементи швидше проникають до тканин і клітин, сприяють нормалізації стану шкірних покривів, нігтьових пластин та волосся. Жири у великій кількості містяться у горіхах, рослинній олії та тваринному маслі, твердому сирі.</a:t>
            </a: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00000"/>
              </a:lnSpc>
            </a:pP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Функції жирів: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00000"/>
              </a:lnSpc>
              <a:buClr>
                <a:srgbClr val="4C4C4C"/>
              </a:buClr>
              <a:buFont typeface="Arial"/>
              <a:buAutoNum type="arabicPeriod"/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Структурна: виступають основним компонентом усіх клітинних мембран. 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00000"/>
              </a:lnSpc>
              <a:buClr>
                <a:srgbClr val="4C4C4C"/>
              </a:buClr>
              <a:buFont typeface="Arial"/>
              <a:buAutoNum type="arabicPeriod"/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Енергетична: у жирових клітинах</a:t>
            </a:r>
            <a:r>
              <a:rPr lang="uk-UA" sz="1200" b="0" strike="noStrike" spc="-1" baseline="0" noProof="0" dirty="0" smtClean="0">
                <a:solidFill>
                  <a:srgbClr val="4C4C4C"/>
                </a:solidFill>
                <a:latin typeface="+mn-lt"/>
              </a:rPr>
              <a:t> зберігається ене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ргетичний запас організму.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00000"/>
              </a:lnSpc>
              <a:buClr>
                <a:srgbClr val="4C4C4C"/>
              </a:buClr>
              <a:buFont typeface="Arial"/>
              <a:buAutoNum type="arabicPeriod"/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Метаболічна: синтез гормонів.</a:t>
            </a: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00000"/>
              </a:lnSpc>
            </a:pP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Органи, яким особливо необхідний жир: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00000"/>
              </a:lnSpc>
              <a:buClr>
                <a:srgbClr val="4C4C4C"/>
              </a:buClr>
              <a:buFont typeface="Arial"/>
              <a:buChar char="-"/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серце </a:t>
            </a:r>
            <a:r>
              <a:rPr lang="uk-UA" sz="1200" b="0" strike="noStrike" spc="-1" noProof="0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 серцевий м'яз отримує 1/3 енергії від перероблення усіх жирних кислот;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00000"/>
              </a:lnSpc>
              <a:buClr>
                <a:srgbClr val="4C4C4C"/>
              </a:buClr>
              <a:buFont typeface="Arial"/>
              <a:buChar char="-"/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мозок </a:t>
            </a:r>
            <a:r>
              <a:rPr lang="uk-UA" sz="1200" b="0" strike="noStrike" spc="-1" noProof="0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 на 60 % складається з жиру;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00000"/>
              </a:lnSpc>
              <a:buClr>
                <a:srgbClr val="4C4C4C"/>
              </a:buClr>
              <a:buFont typeface="Arial"/>
              <a:buChar char="-"/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нервова тканина </a:t>
            </a:r>
            <a:r>
              <a:rPr lang="uk-UA" sz="1200" b="0" strike="noStrike" spc="-1" noProof="0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 поліненасичені жирні кислоти входять до складу мієлінових оболонок нервових клітин, тому при їх нестачі має місце порушення передачі нервових імпульсів і координації усіх систем.</a:t>
            </a: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00000"/>
              </a:lnSpc>
            </a:pP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ВАЖЛИВО: насичені жири</a:t>
            </a:r>
            <a:r>
              <a:rPr lang="uk-UA" sz="1200" b="0" strike="noStrike" spc="-1" baseline="0" noProof="0" dirty="0" smtClean="0">
                <a:solidFill>
                  <a:srgbClr val="4C4C4C"/>
                </a:solidFill>
                <a:latin typeface="+mn-lt"/>
              </a:rPr>
              <a:t> 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розщепляються в організмі на 25</a:t>
            </a:r>
            <a:r>
              <a:rPr lang="uk-UA" sz="1200" b="0" strike="noStrike" spc="-1" baseline="0" noProof="0" dirty="0" smtClean="0">
                <a:solidFill>
                  <a:srgbClr val="4C4C4C"/>
                </a:solidFill>
                <a:latin typeface="+mn-lt"/>
              </a:rPr>
              <a:t>–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30 % (решта можуть відкладатися</a:t>
            </a:r>
            <a:r>
              <a:rPr lang="uk-UA" sz="1200" b="0" strike="noStrike" spc="-1" baseline="0" noProof="0" dirty="0" smtClean="0">
                <a:solidFill>
                  <a:srgbClr val="4C4C4C"/>
                </a:solidFill>
                <a:latin typeface="+mn-lt"/>
              </a:rPr>
              <a:t> н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а стінках судин), а ненасичені жири розщепляються повністю.</a:t>
            </a: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00000"/>
              </a:lnSpc>
            </a:pP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15000"/>
              </a:lnSpc>
            </a:pPr>
            <a:r>
              <a:rPr lang="uk-UA" sz="1200" b="1" strike="noStrike" spc="-1" noProof="0" dirty="0" smtClean="0">
                <a:solidFill>
                  <a:srgbClr val="4C4C4C"/>
                </a:solidFill>
                <a:latin typeface="+mn-lt"/>
              </a:rPr>
              <a:t>Вуглеводи</a:t>
            </a:r>
            <a:r>
              <a:rPr lang="uk-UA" sz="1200" b="0" strike="noStrike" spc="-1" baseline="0" noProof="0" dirty="0" smtClean="0">
                <a:solidFill>
                  <a:srgbClr val="4C4C4C"/>
                </a:solidFill>
                <a:latin typeface="+mn-lt"/>
              </a:rPr>
              <a:t> – це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 головне джерело енергії для людей. Залежно від кількості структурних одиниць вуглеводи поділяються на прості та складні. Вуглеводи, які називаються простими, або «швидкими», легко засвоюються</a:t>
            </a:r>
            <a:r>
              <a:rPr lang="uk-UA" sz="1200" b="0" strike="noStrike" spc="-1" baseline="0" noProof="0" dirty="0" smtClean="0">
                <a:solidFill>
                  <a:srgbClr val="4C4C4C"/>
                </a:solidFill>
                <a:latin typeface="+mn-lt"/>
              </a:rPr>
              <a:t> 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організмом і підвищують рівень цукру</a:t>
            </a:r>
            <a:r>
              <a:rPr lang="uk-UA" sz="1200" b="0" strike="noStrike" spc="-1" baseline="0" noProof="0" dirty="0" smtClean="0">
                <a:solidFill>
                  <a:srgbClr val="4C4C4C"/>
                </a:solidFill>
                <a:latin typeface="+mn-lt"/>
              </a:rPr>
              <a:t> у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 крові, що може спричинити набір зайвої ваги та погіршення</a:t>
            </a:r>
            <a:r>
              <a:rPr lang="uk-UA" sz="1200" b="0" strike="noStrike" spc="-1" baseline="0" noProof="0" dirty="0" smtClean="0">
                <a:solidFill>
                  <a:srgbClr val="4C4C4C"/>
                </a:solidFill>
                <a:latin typeface="+mn-lt"/>
              </a:rPr>
              <a:t> 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метаболізму.</a:t>
            </a: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15000"/>
              </a:lnSpc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Складні вуглеводи складаються з багатьох пов'язаних сахаридів, включаючи в себе від десятків до сотень елементів. Подібні вуглеводи вважаються корисними, оскільки при перетравлюванні у шлунку вони поступово віддають свою енергію, забезпечуючи стабільне і довготривале відчуття насичення.</a:t>
            </a:r>
            <a:endParaRPr lang="uk-UA" sz="1200" b="0" strike="noStrike" spc="-1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5196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Також важливу роль в організмі відіграють вітаміни, які не включені до структури тканин, однак без їх участі не здійснювалося</a:t>
            </a:r>
            <a:r>
              <a:rPr lang="uk-UA" sz="1200" b="0" strike="noStrike" spc="-1" baseline="0" noProof="0" dirty="0" smtClean="0">
                <a:solidFill>
                  <a:srgbClr val="4C4C4C"/>
                </a:solidFill>
                <a:latin typeface="+mn-lt"/>
              </a:rPr>
              <a:t> 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+mn-lt"/>
              </a:rPr>
              <a:t>б більшість життєво важливих процесів, які відбуваються у людському організмі. </a:t>
            </a:r>
            <a:endParaRPr lang="uk-UA" sz="1200" b="0" strike="noStrike" spc="-1" noProof="0" dirty="0" smtClean="0">
              <a:latin typeface="+mn-lt"/>
            </a:endParaRPr>
          </a:p>
          <a:p>
            <a:pPr marL="216000" indent="-216000">
              <a:lnSpc>
                <a:spcPct val="115000"/>
              </a:lnSpc>
              <a:spcBef>
                <a:spcPts val="201"/>
              </a:spcBef>
            </a:pPr>
            <a:r>
              <a:rPr lang="uk-UA" sz="1200" b="1" strike="noStrike" spc="-1" noProof="0" dirty="0" smtClean="0">
                <a:solidFill>
                  <a:srgbClr val="4C4C4C"/>
                </a:solidFill>
                <a:latin typeface="Roboto Bold"/>
                <a:ea typeface="Roboto Bold"/>
              </a:rPr>
              <a:t>Вітаміни 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Roboto Bold"/>
                <a:ea typeface="Roboto Bold"/>
              </a:rPr>
              <a:t>— 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Roboto"/>
                <a:ea typeface="Roboto"/>
              </a:rPr>
              <a:t>незамінні біологічно активні речовини для життєдіяльності людини. В організмі вони виступають учасниками і регуляторами багатьох процесів: мінерального, білкового, вуглеводного та жирового обміну, нормального функціонування органів і систем, регенераційних процесів в організмі. Брак вітамінів може спровокувати різні проблеми зі здоров'ям — від банальної втоми і запаморочення до серйозних захворювань. Основна їх кількість надходить в організм з</a:t>
            </a:r>
            <a:r>
              <a:rPr lang="uk-UA" sz="1200" b="0" strike="noStrike" spc="-1" baseline="0" noProof="0" dirty="0" smtClean="0">
                <a:solidFill>
                  <a:srgbClr val="4C4C4C"/>
                </a:solidFill>
                <a:latin typeface="Roboto"/>
                <a:ea typeface="Roboto"/>
              </a:rPr>
              <a:t> їжею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Roboto"/>
                <a:ea typeface="Roboto"/>
              </a:rPr>
              <a:t>, і тільки деякі синтезуються у кишечнику, однак і </a:t>
            </a:r>
            <a:r>
              <a:rPr lang="uk-UA" sz="1200" b="0" u="none" strike="noStrike" spc="-1" noProof="0" dirty="0" smtClean="0">
                <a:solidFill>
                  <a:srgbClr val="4C4C4C"/>
                </a:solidFill>
                <a:latin typeface="Roboto"/>
                <a:ea typeface="Roboto"/>
              </a:rPr>
              <a:t>в цьому випадку 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Roboto"/>
                <a:ea typeface="Roboto"/>
              </a:rPr>
              <a:t>їх не завжди буває достатньо. </a:t>
            </a:r>
            <a:endParaRPr lang="uk-UA" sz="1200" b="0" strike="noStrike" spc="-1" noProof="0" dirty="0" smtClean="0">
              <a:latin typeface="+mn-lt"/>
            </a:endParaRPr>
          </a:p>
          <a:p>
            <a:pPr marL="216000" indent="-216000">
              <a:lnSpc>
                <a:spcPct val="115000"/>
              </a:lnSpc>
              <a:spcBef>
                <a:spcPts val="201"/>
              </a:spcBef>
            </a:pPr>
            <a:endParaRPr lang="uk-UA" sz="1200" b="1" strike="noStrike" spc="-1" noProof="0" dirty="0" smtClean="0">
              <a:solidFill>
                <a:srgbClr val="4C4C4C"/>
              </a:solidFill>
              <a:latin typeface="Roboto Bold"/>
              <a:ea typeface="Roboto Bold"/>
            </a:endParaRPr>
          </a:p>
          <a:p>
            <a:pPr marL="216000" indent="-216000">
              <a:lnSpc>
                <a:spcPct val="115000"/>
              </a:lnSpc>
              <a:spcBef>
                <a:spcPts val="201"/>
              </a:spcBef>
            </a:pPr>
            <a:r>
              <a:rPr lang="uk-UA" sz="1200" b="1" strike="noStrike" spc="-1" noProof="0" dirty="0" smtClean="0">
                <a:solidFill>
                  <a:srgbClr val="4C4C4C"/>
                </a:solidFill>
                <a:latin typeface="Roboto Bold"/>
                <a:ea typeface="Roboto Bold"/>
              </a:rPr>
              <a:t>Мінерали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Roboto"/>
                <a:ea typeface="Roboto"/>
              </a:rPr>
              <a:t> входять до складу усіх органів та систем і беруть участь у всіх видах обміну речовин: 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Roboto"/>
                <a:ea typeface="Roboto"/>
              </a:rPr>
              <a:t>активують дію вітамінів; 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Roboto"/>
                <a:ea typeface="Roboto"/>
              </a:rPr>
              <a:t>використовуються як пластичний матеріал</a:t>
            </a:r>
            <a:r>
              <a:rPr lang="uk-UA" sz="1200" b="0" strike="noStrike" spc="-1" baseline="0" noProof="0" dirty="0" smtClean="0">
                <a:solidFill>
                  <a:srgbClr val="4C4C4C"/>
                </a:solidFill>
                <a:latin typeface="Roboto"/>
                <a:ea typeface="Roboto"/>
              </a:rPr>
              <a:t> </a:t>
            </a:r>
            <a:r>
              <a:rPr lang="uk-UA" sz="1200" b="0" strike="noStrike" spc="-1" noProof="0" dirty="0" smtClean="0">
                <a:solidFill>
                  <a:srgbClr val="4C4C4C"/>
                </a:solidFill>
                <a:latin typeface="Roboto"/>
                <a:ea typeface="Roboto"/>
              </a:rPr>
              <a:t>в опорних тканинах (кістках, хрящах, зубах); 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Roboto"/>
                <a:ea typeface="Roboto"/>
              </a:rPr>
              <a:t>беруть участь у процесах кровотворення і зсідання крові; 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Roboto"/>
                <a:ea typeface="Roboto"/>
              </a:rPr>
              <a:t>сприяють регуляції водно-сольового обміну; 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uk-UA" sz="1200" b="0" strike="noStrike" spc="-1" noProof="0" dirty="0" smtClean="0">
                <a:solidFill>
                  <a:srgbClr val="4C4C4C"/>
                </a:solidFill>
                <a:latin typeface="Roboto"/>
                <a:ea typeface="Roboto"/>
              </a:rPr>
              <a:t>забезпечують нормальне функціонування м'язової, серцево-судинної і травної систем.</a:t>
            </a:r>
            <a:endParaRPr lang="uk-UA" sz="1200" b="0" strike="noStrike" spc="-1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7080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1008000" y="43200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  <a:spcBef>
                <a:spcPts val="201"/>
              </a:spcBef>
            </a:pPr>
            <a:r>
              <a:rPr lang="uk-UA" sz="1200" b="1" strike="noStrike" spc="-1" noProof="0" dirty="0" smtClean="0">
                <a:latin typeface="Roboto Bold"/>
                <a:ea typeface="Roboto Bold"/>
              </a:rPr>
              <a:t>Пробіотики</a:t>
            </a:r>
            <a:r>
              <a:rPr lang="uk-UA" sz="1200" b="0" strike="noStrike" spc="-1" noProof="0" dirty="0" smtClean="0">
                <a:latin typeface="Roboto Bold"/>
                <a:ea typeface="Roboto Bold"/>
              </a:rPr>
              <a:t> —</a:t>
            </a:r>
            <a:r>
              <a:rPr lang="uk-UA" sz="1200" b="0" strike="noStrike" spc="-1" noProof="0" dirty="0" smtClean="0">
                <a:latin typeface="Roboto"/>
                <a:ea typeface="Roboto"/>
              </a:rPr>
              <a:t> це корисні живі мікроорганізми, складова нормальної </a:t>
            </a:r>
            <a:r>
              <a:rPr lang="uk-UA" sz="1200" b="0" strike="noStrike" spc="-1" noProof="0" dirty="0" err="1" smtClean="0">
                <a:latin typeface="Roboto"/>
                <a:ea typeface="Roboto"/>
              </a:rPr>
              <a:t>мікробіоти</a:t>
            </a:r>
            <a:r>
              <a:rPr lang="uk-UA" sz="1200" b="0" strike="noStrike" spc="-1" noProof="0" dirty="0" smtClean="0">
                <a:latin typeface="Roboto"/>
                <a:ea typeface="Roboto"/>
              </a:rPr>
              <a:t> людини. Пробіотики покращують стан мікрофлори кишечника, що допомагає: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uk-UA" sz="1200" b="0" strike="noStrike" spc="-1" noProof="0" dirty="0" smtClean="0">
                <a:latin typeface="Roboto"/>
                <a:ea typeface="Roboto"/>
              </a:rPr>
              <a:t>нормалізувати роботу травної</a:t>
            </a:r>
            <a:r>
              <a:rPr lang="uk-UA" sz="1200" b="0" strike="noStrike" spc="-1" baseline="0" noProof="0" dirty="0" smtClean="0">
                <a:latin typeface="Roboto"/>
                <a:ea typeface="Roboto"/>
              </a:rPr>
              <a:t> </a:t>
            </a:r>
            <a:r>
              <a:rPr lang="uk-UA" sz="1200" b="0" strike="noStrike" spc="-1" noProof="0" dirty="0" smtClean="0">
                <a:latin typeface="Roboto"/>
                <a:ea typeface="Roboto"/>
              </a:rPr>
              <a:t>системи;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uk-UA" sz="1200" b="0" strike="noStrike" spc="-1" noProof="0" dirty="0" smtClean="0">
                <a:latin typeface="Roboto"/>
                <a:ea typeface="Roboto"/>
              </a:rPr>
              <a:t>активувати синтез вітамінів (В1, В2, В6, В3, К, фолієва кислота);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uk-UA" sz="1200" b="0" strike="noStrike" spc="-1" noProof="0" dirty="0" smtClean="0">
                <a:latin typeface="Roboto"/>
                <a:ea typeface="Roboto"/>
              </a:rPr>
              <a:t>зменшувати алергічні прояви;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uk-UA" sz="1200" b="0" strike="noStrike" spc="-1" noProof="0" dirty="0" smtClean="0">
                <a:latin typeface="Roboto"/>
                <a:ea typeface="Roboto"/>
              </a:rPr>
              <a:t>зміцнювати захисні сили організму (місцевий і загальний імунітет);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uk-UA" sz="1200" b="0" strike="noStrike" spc="-1" noProof="0" dirty="0" smtClean="0">
                <a:latin typeface="Roboto"/>
                <a:ea typeface="Roboto"/>
              </a:rPr>
              <a:t>прискорювати відновлення організму після перенесених захворювань.</a:t>
            </a: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15000"/>
              </a:lnSpc>
              <a:spcBef>
                <a:spcPts val="201"/>
              </a:spcBef>
            </a:pPr>
            <a:r>
              <a:rPr lang="uk-UA" sz="1200" b="1" strike="noStrike" spc="-1" noProof="0" dirty="0" smtClean="0">
                <a:latin typeface="Roboto Bold"/>
                <a:ea typeface="Roboto Bold"/>
              </a:rPr>
              <a:t>Харчові волокна (клітковина) </a:t>
            </a:r>
            <a:r>
              <a:rPr lang="uk-UA" sz="1200" b="0" strike="noStrike" spc="-1" noProof="0" dirty="0" smtClean="0">
                <a:latin typeface="Roboto Bold"/>
                <a:ea typeface="Roboto Bold"/>
              </a:rPr>
              <a:t>—</a:t>
            </a:r>
            <a:r>
              <a:rPr lang="uk-UA" sz="1200" b="0" strike="noStrike" spc="-1" noProof="0" dirty="0" smtClean="0">
                <a:latin typeface="Roboto"/>
                <a:ea typeface="Roboto"/>
              </a:rPr>
              <a:t> компонент їжі, яка не перетравлюється травними ферментами, але переробляється</a:t>
            </a:r>
            <a:r>
              <a:rPr lang="uk-UA" sz="1200" b="0" strike="noStrike" spc="-1" baseline="0" noProof="0" dirty="0" smtClean="0">
                <a:latin typeface="Roboto"/>
                <a:ea typeface="Roboto"/>
              </a:rPr>
              <a:t> к</a:t>
            </a:r>
            <a:r>
              <a:rPr lang="uk-UA" sz="1200" b="0" strike="noStrike" spc="-1" noProof="0" dirty="0" smtClean="0">
                <a:latin typeface="Roboto"/>
                <a:ea typeface="Roboto"/>
              </a:rPr>
              <a:t>орисною мікрофлорою кишечника. Джерела харчових волокон — рослинна їжа: фрукти, овочі, крупи. </a:t>
            </a:r>
            <a:endParaRPr lang="uk-UA" sz="1200" b="0" strike="noStrike" spc="-1" noProof="0" dirty="0" smtClean="0">
              <a:latin typeface="+mn-lt"/>
            </a:endParaRPr>
          </a:p>
          <a:p>
            <a:pPr>
              <a:lnSpc>
                <a:spcPct val="115000"/>
              </a:lnSpc>
              <a:spcBef>
                <a:spcPts val="201"/>
              </a:spcBef>
            </a:pPr>
            <a:r>
              <a:rPr lang="uk-UA" sz="1200" b="0" strike="noStrike" spc="-1" noProof="0" dirty="0" smtClean="0">
                <a:latin typeface="Roboto"/>
                <a:ea typeface="Roboto"/>
              </a:rPr>
              <a:t>Корисні властивості клітковини: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uk-UA" sz="1200" b="0" strike="noStrike" spc="-1" noProof="0" dirty="0" smtClean="0">
                <a:latin typeface="Roboto"/>
                <a:ea typeface="Roboto"/>
              </a:rPr>
              <a:t>чинить регулюючу дію на перистальтику кишечника;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uk-UA" sz="1200" b="0" strike="noStrike" spc="-1" noProof="0" dirty="0" smtClean="0">
                <a:latin typeface="Roboto"/>
                <a:ea typeface="Roboto"/>
              </a:rPr>
              <a:t>виступає «їжею» для корисних бактерій кишкової мікрофлори;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uk-UA" sz="1200" b="0" strike="noStrike" spc="-1" noProof="0" dirty="0" smtClean="0">
                <a:latin typeface="Roboto"/>
                <a:ea typeface="Roboto"/>
              </a:rPr>
              <a:t>сприяє прискореному виведенню з організму різних чужорідних речовин, а також продуктів неповного перетравлення їжі, холестерину;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uk-UA" sz="1200" b="0" strike="noStrike" spc="-1" noProof="0" dirty="0" smtClean="0">
                <a:latin typeface="Roboto"/>
                <a:ea typeface="Roboto"/>
              </a:rPr>
              <a:t>справляє нормалізуючий вплив на моторну функцію жовчовивідних шляхів, стимулюючи процеси виділення жовчі;</a:t>
            </a:r>
            <a:endParaRPr lang="uk-UA" sz="1200" b="0" strike="noStrike" spc="-1" noProof="0" dirty="0" smtClean="0">
              <a:latin typeface="+mn-lt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uk-UA" sz="1200" b="0" strike="noStrike" spc="-1" noProof="0" dirty="0" smtClean="0">
                <a:latin typeface="Roboto"/>
                <a:ea typeface="Roboto"/>
              </a:rPr>
              <a:t>допомагає контролювати рівень цукру у крові.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640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ru-RU" sz="1100" b="0" u="sng" strike="noStrike" spc="-1" dirty="0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Arial"/>
                <a:hlinkClick r:id="rId3"/>
              </a:rPr>
              <a:t>https://files.stroyinf.ru/Data2/1/4293846/4293846547.htm</a:t>
            </a:r>
            <a:endParaRPr lang="ru-RU" sz="11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uk-UA" sz="1100" b="1" strike="noStrike" spc="-1" noProof="0" dirty="0" smtClean="0">
                <a:solidFill>
                  <a:srgbClr val="000000"/>
                </a:solidFill>
                <a:latin typeface="+mn-lt"/>
              </a:rPr>
              <a:t>Особливості сучасного раціону:</a:t>
            </a: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uk-UA" sz="1100" b="0" strike="noStrike" spc="-1" noProof="0" dirty="0" smtClean="0">
                <a:solidFill>
                  <a:srgbClr val="000000"/>
                </a:solidFill>
                <a:latin typeface="+mn-lt"/>
              </a:rPr>
              <a:t>Основне джерело білка</a:t>
            </a:r>
            <a:r>
              <a:rPr lang="uk-UA" sz="1100" b="0" strike="noStrike" spc="-1" baseline="0" noProof="0" dirty="0" smtClean="0">
                <a:solidFill>
                  <a:srgbClr val="000000"/>
                </a:solidFill>
                <a:latin typeface="+mn-lt"/>
              </a:rPr>
              <a:t> – тваринна їжа, разом з якою до організму надходять </a:t>
            </a:r>
            <a:r>
              <a:rPr lang="uk-UA" sz="1100" b="0" strike="noStrike" spc="-1" noProof="0" dirty="0" smtClean="0">
                <a:solidFill>
                  <a:srgbClr val="000000"/>
                </a:solidFill>
                <a:latin typeface="+mn-lt"/>
              </a:rPr>
              <a:t>гормони, антибіотики і ряд інших речовин, що використовуються</a:t>
            </a:r>
            <a:r>
              <a:rPr lang="uk-UA" sz="1100" b="0" strike="noStrike" spc="-1" baseline="0" noProof="0" dirty="0" smtClean="0">
                <a:solidFill>
                  <a:srgbClr val="000000"/>
                </a:solidFill>
                <a:latin typeface="+mn-lt"/>
              </a:rPr>
              <a:t> дл</a:t>
            </a:r>
            <a:r>
              <a:rPr lang="uk-UA" sz="1100" b="0" strike="noStrike" spc="-1" noProof="0" dirty="0" smtClean="0">
                <a:solidFill>
                  <a:srgbClr val="000000"/>
                </a:solidFill>
                <a:latin typeface="+mn-lt"/>
              </a:rPr>
              <a:t>я прискорення росту тварин і захисту від інфекційних захворювань. Джерел</a:t>
            </a:r>
            <a:r>
              <a:rPr lang="uk-UA" sz="1100" b="0" strike="noStrike" spc="-1" baseline="0" noProof="0" dirty="0" smtClean="0">
                <a:solidFill>
                  <a:srgbClr val="000000"/>
                </a:solidFill>
                <a:latin typeface="+mn-lt"/>
              </a:rPr>
              <a:t> рослинного білка у</a:t>
            </a:r>
            <a:r>
              <a:rPr lang="uk-UA" sz="1100" b="0" strike="noStrike" spc="-1" noProof="0" dirty="0" smtClean="0">
                <a:solidFill>
                  <a:srgbClr val="000000"/>
                </a:solidFill>
                <a:latin typeface="+mn-lt"/>
              </a:rPr>
              <a:t> раціоні небагато, тому він цінується особливо.</a:t>
            </a:r>
            <a:endParaRPr lang="uk-UA" sz="1100" b="0" strike="noStrike" spc="-1" noProof="0" dirty="0" smtClean="0">
              <a:latin typeface="+mn-lt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uk-UA" sz="1100" b="0" strike="noStrike" spc="-1" noProof="0" dirty="0" smtClean="0">
                <a:solidFill>
                  <a:srgbClr val="121111"/>
                </a:solidFill>
                <a:latin typeface="+mn-lt"/>
              </a:rPr>
              <a:t>Джерелом жиру в основному виступає</a:t>
            </a:r>
            <a:r>
              <a:rPr lang="uk-UA" sz="1100" b="0" strike="noStrike" spc="-1" baseline="0" noProof="0" dirty="0" smtClean="0">
                <a:solidFill>
                  <a:srgbClr val="121111"/>
                </a:solidFill>
                <a:latin typeface="+mn-lt"/>
              </a:rPr>
              <a:t> тваринна їжа</a:t>
            </a:r>
            <a:r>
              <a:rPr lang="uk-UA" sz="1100" b="0" strike="noStrike" spc="-1" noProof="0" dirty="0" smtClean="0">
                <a:solidFill>
                  <a:srgbClr val="121111"/>
                </a:solidFill>
                <a:latin typeface="+mn-lt"/>
              </a:rPr>
              <a:t>. Рослинні олії часто додатково обробляються</a:t>
            </a:r>
            <a:r>
              <a:rPr lang="uk-UA" sz="1100" b="0" strike="noStrike" spc="-1" baseline="0" noProof="0" dirty="0" smtClean="0">
                <a:solidFill>
                  <a:srgbClr val="121111"/>
                </a:solidFill>
                <a:latin typeface="+mn-lt"/>
              </a:rPr>
              <a:t> </a:t>
            </a:r>
            <a:r>
              <a:rPr lang="uk-UA" sz="1100" b="0" strike="noStrike" spc="-1" noProof="0" dirty="0" smtClean="0">
                <a:solidFill>
                  <a:srgbClr val="121111"/>
                </a:solidFill>
                <a:latin typeface="+mn-lt"/>
              </a:rPr>
              <a:t>(гідрогенізуються), перетворюючись на тверді жири (маргарин), мало корисні</a:t>
            </a:r>
            <a:r>
              <a:rPr lang="uk-UA" sz="1100" b="0" strike="noStrike" spc="-1" baseline="0" noProof="0" dirty="0" smtClean="0">
                <a:solidFill>
                  <a:srgbClr val="121111"/>
                </a:solidFill>
                <a:latin typeface="+mn-lt"/>
              </a:rPr>
              <a:t> </a:t>
            </a:r>
            <a:r>
              <a:rPr lang="uk-UA" sz="1100" b="0" strike="noStrike" spc="-1" noProof="0" dirty="0" smtClean="0">
                <a:solidFill>
                  <a:srgbClr val="121111"/>
                </a:solidFill>
                <a:latin typeface="+mn-lt"/>
              </a:rPr>
              <a:t>для організму. Корисні</a:t>
            </a:r>
            <a:r>
              <a:rPr lang="uk-UA" sz="1100" b="0" strike="noStrike" spc="-1" baseline="0" noProof="0" dirty="0" smtClean="0">
                <a:solidFill>
                  <a:srgbClr val="121111"/>
                </a:solidFill>
                <a:latin typeface="+mn-lt"/>
              </a:rPr>
              <a:t> ненасичені жири наявні у необроблених </a:t>
            </a:r>
            <a:r>
              <a:rPr lang="uk-UA" sz="1100" b="0" strike="noStrike" spc="-1" noProof="0" dirty="0" smtClean="0">
                <a:solidFill>
                  <a:srgbClr val="121111"/>
                </a:solidFill>
                <a:latin typeface="+mn-lt"/>
              </a:rPr>
              <a:t>рослинних оліях і рибі, яких вкрай мало у сучасному раціоні.</a:t>
            </a:r>
            <a:endParaRPr lang="uk-UA" sz="1100" b="0" strike="noStrike" spc="-1" noProof="0" dirty="0" smtClean="0">
              <a:latin typeface="+mn-lt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uk-UA" sz="1100" b="0" strike="noStrike" spc="-1" noProof="0" dirty="0" smtClean="0">
                <a:solidFill>
                  <a:srgbClr val="121111"/>
                </a:solidFill>
                <a:latin typeface="+mn-lt"/>
              </a:rPr>
              <a:t>Прості (легкозасвоювані) вуглеводи ще називають «швидкими» за їх здатність миттєво підвищувати рівень цукру у крові. Для того, щоб переробити велику кількість швидких вуглеводів,</a:t>
            </a:r>
            <a:r>
              <a:rPr lang="uk-UA" sz="1100" b="0" strike="noStrike" spc="-1" baseline="0" noProof="0" dirty="0" smtClean="0">
                <a:solidFill>
                  <a:srgbClr val="121111"/>
                </a:solidFill>
                <a:latin typeface="+mn-lt"/>
              </a:rPr>
              <a:t> потрібна </a:t>
            </a:r>
            <a:r>
              <a:rPr lang="uk-UA" sz="1100" b="0" strike="noStrike" spc="-1" noProof="0" dirty="0" smtClean="0">
                <a:solidFill>
                  <a:srgbClr val="121111"/>
                </a:solidFill>
                <a:latin typeface="+mn-lt"/>
              </a:rPr>
              <a:t>значна кількість інсуліну. Швидкі</a:t>
            </a:r>
            <a:r>
              <a:rPr lang="uk-UA" sz="1100" b="0" strike="noStrike" spc="-1" baseline="0" noProof="0" dirty="0" smtClean="0">
                <a:solidFill>
                  <a:srgbClr val="121111"/>
                </a:solidFill>
                <a:latin typeface="+mn-lt"/>
              </a:rPr>
              <a:t> в</a:t>
            </a:r>
            <a:r>
              <a:rPr lang="uk-UA" sz="1100" b="0" strike="noStrike" spc="-1" noProof="0" dirty="0" smtClean="0">
                <a:solidFill>
                  <a:srgbClr val="121111"/>
                </a:solidFill>
                <a:latin typeface="+mn-lt"/>
              </a:rPr>
              <a:t>углеводи містяться у виробах з борошна, солодощах. Вживання швидких вуглеводів зношує</a:t>
            </a:r>
            <a:r>
              <a:rPr lang="uk-UA" sz="1100" b="0" strike="noStrike" spc="-1" baseline="0" noProof="0" dirty="0" smtClean="0">
                <a:solidFill>
                  <a:srgbClr val="121111"/>
                </a:solidFill>
                <a:latin typeface="+mn-lt"/>
              </a:rPr>
              <a:t> </a:t>
            </a:r>
            <a:r>
              <a:rPr lang="uk-UA" sz="1100" b="0" strike="noStrike" spc="-1" noProof="0" dirty="0" smtClean="0">
                <a:solidFill>
                  <a:srgbClr val="121111"/>
                </a:solidFill>
                <a:latin typeface="+mn-lt"/>
              </a:rPr>
              <a:t>підшлункову залозу, тому їх кількість у раціоні краще звести до мінімуму. Зовсім інше – складні вуглеводи, які складаються з сотень різних елементів. Вони вивільняють енергію поступово, забезпечуючи тривале насичення. Таких вуглеводів на добу необхідно споживати не менше 50</a:t>
            </a:r>
            <a:r>
              <a:rPr lang="uk-UA" sz="1100" b="0" strike="noStrike" spc="-1" baseline="0" noProof="0" dirty="0" smtClean="0">
                <a:solidFill>
                  <a:srgbClr val="121111"/>
                </a:solidFill>
                <a:latin typeface="+mn-lt"/>
              </a:rPr>
              <a:t>–</a:t>
            </a:r>
            <a:r>
              <a:rPr lang="uk-UA" sz="1100" b="0" strike="noStrike" spc="-1" noProof="0" dirty="0" smtClean="0">
                <a:solidFill>
                  <a:srgbClr val="121111"/>
                </a:solidFill>
                <a:latin typeface="+mn-lt"/>
              </a:rPr>
              <a:t>55 % від загальної кількості калорій — 3 г на кілограм ваги. А якщо людина зайнята фізичною працею або активно займається спортом, то норму споживання вуглеводів треба збільшити з розрахунку</a:t>
            </a:r>
            <a:r>
              <a:rPr lang="uk-UA" sz="1100" b="0" strike="noStrike" spc="-1" baseline="0" noProof="0" dirty="0" smtClean="0">
                <a:solidFill>
                  <a:srgbClr val="121111"/>
                </a:solidFill>
                <a:latin typeface="+mn-lt"/>
              </a:rPr>
              <a:t> </a:t>
            </a:r>
            <a:r>
              <a:rPr lang="uk-UA" sz="1100" b="0" strike="noStrike" spc="-1" noProof="0" dirty="0" smtClean="0">
                <a:solidFill>
                  <a:srgbClr val="121111"/>
                </a:solidFill>
                <a:latin typeface="+mn-lt"/>
              </a:rPr>
              <a:t>5</a:t>
            </a:r>
            <a:r>
              <a:rPr lang="uk-UA" sz="1100" b="0" strike="noStrike" spc="-1" baseline="0" noProof="0" dirty="0" smtClean="0">
                <a:solidFill>
                  <a:srgbClr val="121111"/>
                </a:solidFill>
                <a:latin typeface="+mn-lt"/>
              </a:rPr>
              <a:t>–</a:t>
            </a:r>
            <a:r>
              <a:rPr lang="uk-UA" sz="1100" b="0" strike="noStrike" spc="-1" noProof="0" dirty="0" smtClean="0">
                <a:solidFill>
                  <a:srgbClr val="121111"/>
                </a:solidFill>
                <a:latin typeface="+mn-lt"/>
              </a:rPr>
              <a:t>6 г на кілограм ваги. Складні вуглеводи містяться</a:t>
            </a:r>
            <a:r>
              <a:rPr lang="uk-UA" sz="1100" b="0" strike="noStrike" spc="-1" baseline="0" noProof="0" dirty="0" smtClean="0">
                <a:solidFill>
                  <a:srgbClr val="121111"/>
                </a:solidFill>
                <a:latin typeface="+mn-lt"/>
              </a:rPr>
              <a:t> </a:t>
            </a:r>
            <a:r>
              <a:rPr lang="uk-UA" sz="1100" b="0" strike="noStrike" spc="-1" noProof="0" dirty="0" smtClean="0">
                <a:solidFill>
                  <a:srgbClr val="121111"/>
                </a:solidFill>
                <a:latin typeface="+mn-lt"/>
              </a:rPr>
              <a:t>в овочах, фруктах, крупах і цільнозерновому хлібі. </a:t>
            </a:r>
            <a:endParaRPr lang="uk-UA" sz="1100" b="0" strike="noStrike" spc="-1" noProof="0" dirty="0" smtClean="0">
              <a:latin typeface="+mn-lt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uk-UA" sz="1100" b="0" strike="noStrike" spc="-1" noProof="0" dirty="0" smtClean="0">
                <a:solidFill>
                  <a:srgbClr val="121111"/>
                </a:solidFill>
                <a:latin typeface="+mn-lt"/>
              </a:rPr>
              <a:t>Джерелом пробіотиків слугують кисломолочні продукти, але, по-перше, у багатьох з них у складі наявні некорисні рослинні жири, тому вміст корисних лактобактерій у них значно менший, ніж </a:t>
            </a:r>
            <a:r>
              <a:rPr lang="uk-UA" sz="1100" b="0" strike="noStrike" spc="-1" dirty="0" smtClean="0">
                <a:solidFill>
                  <a:srgbClr val="121111"/>
                </a:solidFill>
                <a:latin typeface="+mn-lt"/>
              </a:rPr>
              <a:t>ми очікуємо. По-друге, тваринні джерела одночасно постачають</a:t>
            </a:r>
            <a:r>
              <a:rPr lang="uk-UA" sz="1100" b="0" strike="noStrike" spc="-1" baseline="0" dirty="0" smtClean="0">
                <a:solidFill>
                  <a:srgbClr val="121111"/>
                </a:solidFill>
                <a:latin typeface="+mn-lt"/>
              </a:rPr>
              <a:t> до нашого організму сторонні речовини – прискорювачі росту і</a:t>
            </a:r>
            <a:r>
              <a:rPr lang="uk-UA" sz="1100" b="0" strike="noStrike" spc="-1" dirty="0" smtClean="0">
                <a:solidFill>
                  <a:srgbClr val="121111"/>
                </a:solidFill>
                <a:latin typeface="+mn-lt"/>
              </a:rPr>
              <a:t> антибіотики.</a:t>
            </a:r>
            <a:endParaRPr lang="uk-UA" sz="1100" b="0" strike="noStrike" spc="-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5025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uk-UA" sz="1200" b="0" strike="noStrike" spc="-1" noProof="0" dirty="0" smtClean="0">
                <a:latin typeface="+mn-lt"/>
              </a:rPr>
              <a:t>Технологічне очищення (рафінування) суттєво збіднює «харчовий» склад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продуктів. З продуктів видаляються не лише</a:t>
            </a:r>
            <a:r>
              <a:rPr lang="uk-UA" sz="1200" b="0" strike="noStrike" spc="-1" baseline="0" noProof="0" dirty="0" smtClean="0">
                <a:latin typeface="+mn-lt"/>
              </a:rPr>
              <a:t> шкідливі </a:t>
            </a:r>
            <a:r>
              <a:rPr lang="uk-UA" sz="1200" b="0" strike="noStrike" spc="-1" noProof="0" dirty="0" smtClean="0">
                <a:latin typeface="+mn-lt"/>
              </a:rPr>
              <a:t>баластні домішки, але й багато корисних речовин, особливо </a:t>
            </a:r>
            <a:r>
              <a:rPr lang="uk-UA" sz="1200" b="1" strike="noStrike" spc="-1" noProof="0" dirty="0" smtClean="0">
                <a:latin typeface="+mn-lt"/>
              </a:rPr>
              <a:t>мінералів, вітамінів, амінокислот, клітковини.</a:t>
            </a:r>
            <a:r>
              <a:rPr lang="uk-UA" sz="1200" b="0" strike="noStrike" spc="-1" noProof="0" dirty="0" smtClean="0">
                <a:latin typeface="+mn-lt"/>
              </a:rPr>
              <a:t> Саме ці речовини беруть участь у травленні і сприяють повноцінному засвоєнню поживних речовин. Результат технологічного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очищення – малокорисні харчові продукти, такі як шліфований рис, пшеничні крупи та борошно вищого ґатунку,</a:t>
            </a:r>
            <a:r>
              <a:rPr lang="uk-UA" sz="1200" b="0" strike="noStrike" spc="-1" baseline="0" noProof="0" dirty="0" smtClean="0">
                <a:latin typeface="+mn-lt"/>
              </a:rPr>
              <a:t> рослинна </a:t>
            </a:r>
            <a:r>
              <a:rPr lang="uk-UA" sz="1200" b="0" strike="noStrike" spc="-1" noProof="0" dirty="0" smtClean="0">
                <a:latin typeface="+mn-lt"/>
              </a:rPr>
              <a:t>рафінована олія.</a:t>
            </a: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uk-UA" sz="1200" b="0" strike="noStrike" spc="-1" noProof="0" dirty="0" smtClean="0">
                <a:latin typeface="+mn-lt"/>
              </a:rPr>
              <a:t>У  процесі шліфування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(очищення) рису повністю видаляються оболонка зерна і сам рисовий зародок. Ці «відходи» є найбільш багатою на</a:t>
            </a:r>
            <a:r>
              <a:rPr lang="uk-UA" sz="1200" b="1" strike="noStrike" spc="-1" noProof="0" dirty="0" smtClean="0">
                <a:latin typeface="+mn-lt"/>
              </a:rPr>
              <a:t> вітаміни та мікроелементи</a:t>
            </a:r>
            <a:r>
              <a:rPr lang="uk-UA" sz="1200" b="0" strike="noStrike" spc="-1" noProof="0" dirty="0" smtClean="0">
                <a:latin typeface="+mn-lt"/>
              </a:rPr>
              <a:t> частиною рису. Такий шліфований рис стає звичайним рафінованим крохмалем, а це порожні вуглеводи.</a:t>
            </a: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uk-UA" sz="1200" b="0" strike="noStrike" spc="-1" noProof="0" dirty="0" smtClean="0">
                <a:latin typeface="+mn-lt"/>
              </a:rPr>
              <a:t>У процесі помелу і приготування борошна вищого ґатунку з цільнозернових круп (вівсяної, пшеничної, житньої) практично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повністю </a:t>
            </a:r>
            <a:r>
              <a:rPr lang="uk-UA" sz="1200" b="1" strike="noStrike" spc="-1" noProof="0" dirty="0" smtClean="0">
                <a:latin typeface="+mn-lt"/>
              </a:rPr>
              <a:t>втрачаються мінерали і вітаміни</a:t>
            </a:r>
            <a:r>
              <a:rPr lang="uk-UA" sz="1200" b="0" strike="noStrike" spc="-1" noProof="0" dirty="0" smtClean="0">
                <a:latin typeface="+mn-lt"/>
              </a:rPr>
              <a:t>, а ще </a:t>
            </a:r>
            <a:r>
              <a:rPr lang="uk-UA" sz="1200" b="1" strike="noStrike" spc="-1" noProof="0" dirty="0" smtClean="0">
                <a:latin typeface="+mn-lt"/>
              </a:rPr>
              <a:t>харчові волокна. </a:t>
            </a:r>
            <a:r>
              <a:rPr lang="uk-UA" sz="1200" b="0" strike="noStrike" spc="-1" noProof="0" dirty="0" smtClean="0">
                <a:latin typeface="+mn-lt"/>
              </a:rPr>
              <a:t>В результаті очищення злакових отримують продукти, за якістю і властивостями подібні до рафінованого цукру: забагато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калорій і замало харчової цінності. </a:t>
            </a: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uk-UA" sz="1200" b="0" strike="noStrike" spc="-1" noProof="0" dirty="0" smtClean="0">
                <a:latin typeface="+mn-lt"/>
              </a:rPr>
              <a:t>**Дієта з високим вмістом рослинних продуктів порівняно із продуктами тваринного походження дозволяє знизити ризик смерті від серцево-судинних захворювань та</a:t>
            </a:r>
            <a:r>
              <a:rPr lang="uk-UA" sz="1200" b="0" strike="noStrike" spc="-1" baseline="0" noProof="0" dirty="0" smtClean="0">
                <a:latin typeface="+mn-lt"/>
              </a:rPr>
              <a:t> і</a:t>
            </a:r>
            <a:r>
              <a:rPr lang="uk-UA" sz="1200" b="0" strike="noStrike" spc="-1" noProof="0" dirty="0" smtClean="0">
                <a:latin typeface="+mn-lt"/>
              </a:rPr>
              <a:t>нсульту.</a:t>
            </a: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uk-UA" sz="1200" b="0" strike="noStrike" spc="-1" noProof="0" dirty="0" smtClean="0">
                <a:latin typeface="+mn-lt"/>
              </a:rPr>
              <a:t>Вчені</a:t>
            </a:r>
            <a:r>
              <a:rPr lang="uk-UA" sz="1200" b="0" strike="noStrike" spc="-1" baseline="0" noProof="0" dirty="0" smtClean="0">
                <a:latin typeface="+mn-lt"/>
              </a:rPr>
              <a:t> дослідили харчування і спосіб життя </a:t>
            </a:r>
            <a:r>
              <a:rPr lang="uk-UA" sz="1200" b="0" strike="noStrike" spc="-1" noProof="0" dirty="0" smtClean="0">
                <a:latin typeface="+mn-lt"/>
              </a:rPr>
              <a:t>451 256 європейців. Люди, раціон яких складався на 70 % з рослинної їжі і на 30 % з тваринної, мали на 20 % менший ризик смерті від хвороб серця порівняно із тими, хто вживав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менше 45 % рослинних продуктів.</a:t>
            </a:r>
          </a:p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</a:rPr>
              <a:t>Дослідження</a:t>
            </a:r>
            <a:r>
              <a:rPr lang="uk-UA" sz="1200" b="0" strike="noStrike" spc="-1" baseline="0" noProof="0" dirty="0" smtClean="0">
                <a:latin typeface="+mn-lt"/>
              </a:rPr>
              <a:t> розпочалося в </a:t>
            </a:r>
            <a:r>
              <a:rPr lang="uk-UA" sz="1200" b="0" strike="noStrike" spc="-1" noProof="0" dirty="0" smtClean="0">
                <a:latin typeface="+mn-lt"/>
              </a:rPr>
              <a:t>1992 році у 10 країнах Європи. У ньому взяли участь здорові люди віком від 35 до 70 років. </a:t>
            </a:r>
            <a:r>
              <a:rPr lang="uk-UA" sz="1200" b="0" u="sng" strike="noStrike" spc="-1" noProof="0" dirty="0" smtClean="0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+mn-lt"/>
                <a:hlinkClick r:id="rId3"/>
              </a:rPr>
              <a:t>https://www.ncbi.nlm.nih.gov/pubmed/12639222</a:t>
            </a:r>
            <a:endParaRPr lang="uk-UA" sz="1200" b="0" strike="noStrike" spc="-1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7091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</a:rPr>
              <a:t>Вітаміни</a:t>
            </a:r>
            <a:r>
              <a:rPr lang="uk-UA" sz="1200" b="0" strike="noStrike" spc="-1" baseline="0" noProof="0" dirty="0" smtClean="0">
                <a:latin typeface="+mn-lt"/>
              </a:rPr>
              <a:t> – нестійкі сполуки</a:t>
            </a:r>
            <a:r>
              <a:rPr lang="uk-UA" sz="1200" b="0" strike="noStrike" spc="-1" noProof="0" dirty="0" smtClean="0">
                <a:latin typeface="+mn-lt"/>
              </a:rPr>
              <a:t>, що легко руйнуються під впливом різних факторів. Основні фактори, які впливають на ступінь і швидкість зміни вітамінів, </a:t>
            </a:r>
            <a:r>
              <a:rPr lang="uk-UA" sz="1200" b="0" strike="noStrike" spc="-1" noProof="0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uk-UA" sz="1200" b="0" strike="noStrike" spc="-1" noProof="0" dirty="0" smtClean="0">
                <a:latin typeface="+mn-lt"/>
              </a:rPr>
              <a:t> дія світла і кисню, температура зберігання й обробки, реакція середовища, взаємодія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вітамінів з іонами металів та ін.  Слід зазначити, що вітамін С</a:t>
            </a:r>
            <a:r>
              <a:rPr lang="uk-UA" sz="1200" b="0" strike="noStrike" spc="-1" baseline="0" noProof="0" dirty="0" smtClean="0">
                <a:latin typeface="+mn-lt"/>
              </a:rPr>
              <a:t> – дуже нестійкий </a:t>
            </a:r>
            <a:r>
              <a:rPr lang="uk-UA" sz="1200" b="0" strike="noStrike" spc="-1" noProof="0" dirty="0" smtClean="0">
                <a:latin typeface="+mn-lt"/>
              </a:rPr>
              <a:t>вітамін, мабуть, найбільш нестійкий з усіх відомих вітамінів. При зберіганні</a:t>
            </a:r>
            <a:r>
              <a:rPr lang="uk-UA" sz="1200" b="0" strike="noStrike" spc="-1" baseline="0" noProof="0" dirty="0" smtClean="0">
                <a:latin typeface="+mn-lt"/>
              </a:rPr>
              <a:t> </a:t>
            </a:r>
            <a:r>
              <a:rPr lang="uk-UA" sz="1200" b="0" strike="noStrike" spc="-1" noProof="0" dirty="0" smtClean="0">
                <a:latin typeface="+mn-lt"/>
              </a:rPr>
              <a:t>плодів, ягід і овочів</a:t>
            </a:r>
            <a:r>
              <a:rPr lang="uk-UA" sz="1200" b="0" strike="noStrike" spc="-1" baseline="0" noProof="0" dirty="0" smtClean="0">
                <a:latin typeface="+mn-lt"/>
              </a:rPr>
              <a:t> йо</a:t>
            </a:r>
            <a:r>
              <a:rPr lang="uk-UA" sz="1200" b="0" strike="noStrike" spc="-1" noProof="0" dirty="0" smtClean="0">
                <a:latin typeface="+mn-lt"/>
              </a:rPr>
              <a:t>го кількість швидко зменшується (крім свіжої та</a:t>
            </a:r>
            <a:r>
              <a:rPr lang="uk-UA" sz="1200" b="0" strike="noStrike" spc="-1" baseline="0" noProof="0" dirty="0" smtClean="0">
                <a:latin typeface="+mn-lt"/>
              </a:rPr>
              <a:t> к</a:t>
            </a:r>
            <a:r>
              <a:rPr lang="uk-UA" sz="1200" b="0" strike="noStrike" spc="-1" noProof="0" dirty="0" smtClean="0">
                <a:latin typeface="+mn-lt"/>
              </a:rPr>
              <a:t>вашеної капусти). Вже через 2</a:t>
            </a:r>
            <a:r>
              <a:rPr lang="uk-UA" sz="1200" b="0" strike="noStrike" spc="-1" baseline="0" noProof="0" dirty="0" smtClean="0">
                <a:latin typeface="+mn-lt"/>
              </a:rPr>
              <a:t>–</a:t>
            </a:r>
            <a:r>
              <a:rPr lang="uk-UA" sz="1200" b="0" strike="noStrike" spc="-1" noProof="0" dirty="0" smtClean="0">
                <a:latin typeface="+mn-lt"/>
              </a:rPr>
              <a:t>3 місяці зберігання</a:t>
            </a:r>
            <a:r>
              <a:rPr lang="uk-UA" sz="1200" b="0" strike="noStrike" spc="-1" baseline="0" noProof="0" dirty="0" smtClean="0">
                <a:latin typeface="+mn-lt"/>
              </a:rPr>
              <a:t> у</a:t>
            </a:r>
            <a:r>
              <a:rPr lang="uk-UA" sz="1200" b="0" strike="noStrike" spc="-1" noProof="0" dirty="0" smtClean="0">
                <a:latin typeface="+mn-lt"/>
              </a:rPr>
              <a:t> більшості рослинних продуктів вітамін С наполовину руйнується. </a:t>
            </a:r>
          </a:p>
          <a:p>
            <a:pPr marL="216000" indent="-216000">
              <a:lnSpc>
                <a:spcPct val="115000"/>
              </a:lnSpc>
            </a:pPr>
            <a:r>
              <a:rPr lang="uk-UA" sz="1200" b="0" strike="noStrike" spc="-1" noProof="0" dirty="0" smtClean="0">
                <a:latin typeface="+mn-lt"/>
              </a:rPr>
              <a:t>З-поміж</a:t>
            </a:r>
            <a:r>
              <a:rPr lang="uk-UA" sz="1200" b="0" strike="noStrike" spc="-1" baseline="0" noProof="0" dirty="0" smtClean="0">
                <a:latin typeface="+mn-lt"/>
              </a:rPr>
              <a:t> вітамінів </a:t>
            </a:r>
            <a:r>
              <a:rPr lang="uk-UA" sz="1200" b="0" strike="noStrike" spc="-1" noProof="0" dirty="0" smtClean="0">
                <a:latin typeface="+mn-lt"/>
              </a:rPr>
              <a:t>найбільшою стійкістю</a:t>
            </a:r>
            <a:r>
              <a:rPr lang="uk-UA" sz="1200" b="0" strike="noStrike" spc="-1" baseline="0" noProof="0" dirty="0" smtClean="0">
                <a:latin typeface="+mn-lt"/>
              </a:rPr>
              <a:t> вирізняються </a:t>
            </a:r>
            <a:r>
              <a:rPr lang="uk-UA" sz="1200" b="0" strike="noStrike" spc="-1" noProof="0" dirty="0" smtClean="0">
                <a:latin typeface="+mn-lt"/>
              </a:rPr>
              <a:t>РР, В6, В2, В3 і Н. Високою чутливістю до дії світла характеризуються С, В2 і В9. </a:t>
            </a:r>
            <a:r>
              <a:rPr lang="uk-UA" sz="1200" b="0" strike="noStrike" spc="-1" noProof="0" smtClean="0">
                <a:latin typeface="+mn-lt"/>
              </a:rPr>
              <a:t>Термолабільними (чутливими</a:t>
            </a:r>
            <a:r>
              <a:rPr lang="uk-UA" sz="1200" b="0" strike="noStrike" spc="-1" baseline="0" noProof="0" smtClean="0">
                <a:latin typeface="+mn-lt"/>
              </a:rPr>
              <a:t> до впливу </a:t>
            </a:r>
            <a:r>
              <a:rPr lang="uk-UA" sz="1200" b="0" strike="noStrike" spc="-1" noProof="0" smtClean="0">
                <a:latin typeface="+mn-lt"/>
              </a:rPr>
              <a:t>високих температур) є вітаміни А і С. </a:t>
            </a:r>
            <a:endParaRPr lang="uk-UA" sz="1200" b="0" strike="noStrike" spc="-1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7808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00000"/>
              </a:lnSpc>
            </a:pPr>
            <a:r>
              <a:rPr lang="uk-UA" sz="1100" b="1" strike="noStrike" spc="-1" noProof="0" dirty="0" smtClean="0">
                <a:latin typeface="+mn-lt"/>
              </a:rPr>
              <a:t>Раціональне харчування</a:t>
            </a:r>
            <a:r>
              <a:rPr lang="uk-UA" sz="1100" b="1" strike="noStrike" spc="-1" baseline="0" noProof="0" dirty="0" smtClean="0">
                <a:latin typeface="+mn-lt"/>
              </a:rPr>
              <a:t> – </a:t>
            </a:r>
            <a:r>
              <a:rPr lang="uk-UA" sz="1100" b="0" strike="noStrike" spc="-1" noProof="0" dirty="0" smtClean="0">
                <a:latin typeface="+mn-lt"/>
              </a:rPr>
              <a:t>фізіологічно повноцінне харчування, що сприяє збереженню здоров'я людини і підтриманню нормальної та стійкої роботи органів і систем організму.</a:t>
            </a:r>
          </a:p>
          <a:p>
            <a:pPr marL="216000" indent="-216000">
              <a:lnSpc>
                <a:spcPct val="100000"/>
              </a:lnSpc>
            </a:pPr>
            <a:endParaRPr lang="uk-UA" sz="1100" b="0" strike="noStrike" spc="-1" noProof="0" dirty="0" smtClean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uk-UA" sz="1100" b="0" strike="noStrike" spc="-1" noProof="0" dirty="0" smtClean="0">
                <a:latin typeface="+mn-lt"/>
              </a:rPr>
              <a:t>Заповіді здорового харчування:</a:t>
            </a:r>
          </a:p>
          <a:p>
            <a:pPr marL="216000" indent="-216000">
              <a:lnSpc>
                <a:spcPct val="100000"/>
              </a:lnSpc>
            </a:pPr>
            <a:r>
              <a:rPr lang="uk-UA" sz="1100" b="0" strike="noStrike" spc="-1" noProof="0" dirty="0" smtClean="0">
                <a:latin typeface="+mn-lt"/>
              </a:rPr>
              <a:t>1. Помірність.</a:t>
            </a:r>
          </a:p>
          <a:p>
            <a:pPr marL="216000" indent="-216000">
              <a:lnSpc>
                <a:spcPct val="100000"/>
              </a:lnSpc>
            </a:pPr>
            <a:r>
              <a:rPr lang="uk-UA" sz="1100" b="0" strike="noStrike" spc="-1" noProof="0" dirty="0" smtClean="0">
                <a:latin typeface="+mn-lt"/>
              </a:rPr>
              <a:t>2. Урізноманітнення.</a:t>
            </a:r>
          </a:p>
          <a:p>
            <a:pPr marL="216000" indent="-216000">
              <a:lnSpc>
                <a:spcPct val="100000"/>
              </a:lnSpc>
            </a:pPr>
            <a:r>
              <a:rPr lang="uk-UA" sz="1100" b="0" strike="noStrike" spc="-1" noProof="0" dirty="0" smtClean="0">
                <a:latin typeface="+mn-lt"/>
              </a:rPr>
              <a:t>3. Індивідуальність.</a:t>
            </a:r>
          </a:p>
          <a:p>
            <a:pPr marL="216000" indent="-216000">
              <a:lnSpc>
                <a:spcPct val="100000"/>
              </a:lnSpc>
            </a:pPr>
            <a:r>
              <a:rPr lang="uk-UA" sz="1100" b="0" strike="noStrike" spc="-1" noProof="0" dirty="0" smtClean="0">
                <a:latin typeface="+mn-lt"/>
              </a:rPr>
              <a:t>4. Стабільність ритму і режиму харчування.</a:t>
            </a:r>
          </a:p>
          <a:p>
            <a:pPr marL="216000" indent="-216000">
              <a:lnSpc>
                <a:spcPct val="100000"/>
              </a:lnSpc>
            </a:pPr>
            <a:r>
              <a:rPr lang="uk-UA" sz="1100" b="0" strike="noStrike" spc="-1" noProof="0" dirty="0" smtClean="0">
                <a:latin typeface="+mn-lt"/>
              </a:rPr>
              <a:t>5. Перевага віддається традиційному харчуванню.</a:t>
            </a:r>
            <a:endParaRPr lang="uk-UA" sz="1100" b="0" strike="noStrike" spc="-1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8565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227214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831240" y="8661600"/>
            <a:ext cx="227214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83124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1247400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8513280" y="755784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16195320" y="755784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831240" y="866160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8513280" y="866160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16195320" y="866160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831240" y="7557840"/>
            <a:ext cx="22721400" cy="2113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227214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831240" y="1985400"/>
            <a:ext cx="22721400" cy="25371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83124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831240" y="7557840"/>
            <a:ext cx="22721400" cy="2113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1247400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831240" y="8661600"/>
            <a:ext cx="227214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227214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831240" y="8661600"/>
            <a:ext cx="227214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83124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1247400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8513280" y="755784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16195320" y="755784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831240" y="866160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8513280" y="866160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16195320" y="866160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227214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831240" y="1985400"/>
            <a:ext cx="22721400" cy="25371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83124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1247400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831240" y="8661600"/>
            <a:ext cx="227214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243720" tIns="243720" rIns="243720" bIns="243720" anchor="b"/>
          <a:lstStyle/>
          <a:p>
            <a:pPr algn="ctr">
              <a:lnSpc>
                <a:spcPct val="100000"/>
              </a:lnSpc>
            </a:pPr>
            <a:r>
              <a:rPr lang="ru-RU" sz="13800" b="0" strike="noStrike" spc="-1">
                <a:solidFill>
                  <a:srgbClr val="000000"/>
                </a:solidFill>
                <a:latin typeface="Arial"/>
                <a:ea typeface="Arial"/>
              </a:rPr>
              <a:t>Текст заголовка</a:t>
            </a:r>
            <a:endParaRPr lang="ru-RU" sz="13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22721400" cy="2113200"/>
          </a:xfrm>
          <a:prstGeom prst="rect">
            <a:avLst/>
          </a:prstGeom>
        </p:spPr>
        <p:txBody>
          <a:bodyPr lIns="243720" tIns="243720" rIns="243720" bIns="243720"/>
          <a:lstStyle/>
          <a:p>
            <a:pPr marL="457200" indent="-342720" algn="ctr">
              <a:lnSpc>
                <a:spcPct val="100000"/>
              </a:lnSpc>
            </a:pPr>
            <a:r>
              <a:rPr lang="ru-RU" sz="74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1</a:t>
            </a:r>
            <a:endParaRPr lang="ru-RU" sz="7400" b="0" strike="noStrike" spc="-1">
              <a:solidFill>
                <a:srgbClr val="585858"/>
              </a:solidFill>
              <a:latin typeface="Arial"/>
            </a:endParaRPr>
          </a:p>
          <a:p>
            <a:pPr marL="457200" indent="114480" algn="ctr">
              <a:lnSpc>
                <a:spcPct val="100000"/>
              </a:lnSpc>
            </a:pPr>
            <a:r>
              <a:rPr lang="ru-RU" sz="74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2</a:t>
            </a:r>
            <a:endParaRPr lang="ru-RU" sz="7400" b="0" strike="noStrike" spc="-1">
              <a:solidFill>
                <a:srgbClr val="585858"/>
              </a:solidFill>
              <a:latin typeface="Arial"/>
            </a:endParaRPr>
          </a:p>
          <a:p>
            <a:pPr marL="457200" indent="114480" algn="ctr">
              <a:lnSpc>
                <a:spcPct val="100000"/>
              </a:lnSpc>
            </a:pPr>
            <a:r>
              <a:rPr lang="ru-RU" sz="74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3</a:t>
            </a:r>
            <a:endParaRPr lang="ru-RU" sz="7400" b="0" strike="noStrike" spc="-1">
              <a:solidFill>
                <a:srgbClr val="585858"/>
              </a:solidFill>
              <a:latin typeface="Arial"/>
            </a:endParaRPr>
          </a:p>
          <a:p>
            <a:pPr marL="457200" indent="114480" algn="ctr">
              <a:lnSpc>
                <a:spcPct val="100000"/>
              </a:lnSpc>
            </a:pPr>
            <a:r>
              <a:rPr lang="ru-RU" sz="74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4</a:t>
            </a:r>
            <a:endParaRPr lang="ru-RU" sz="7400" b="0" strike="noStrike" spc="-1">
              <a:solidFill>
                <a:srgbClr val="585858"/>
              </a:solidFill>
              <a:latin typeface="Arial"/>
            </a:endParaRPr>
          </a:p>
          <a:p>
            <a:pPr marL="457200" indent="114480" algn="ctr">
              <a:lnSpc>
                <a:spcPct val="100000"/>
              </a:lnSpc>
            </a:pPr>
            <a:r>
              <a:rPr lang="ru-RU" sz="74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5</a:t>
            </a:r>
            <a:endParaRPr lang="ru-RU" sz="74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23188680" y="12524760"/>
            <a:ext cx="867240" cy="870120"/>
          </a:xfrm>
          <a:prstGeom prst="rect">
            <a:avLst/>
          </a:prstGeom>
        </p:spPr>
        <p:txBody>
          <a:bodyPr lIns="243720" tIns="243720" rIns="243720" bIns="243720" anchor="ctr"/>
          <a:lstStyle/>
          <a:p>
            <a:endParaRPr lang="ru-RU" sz="2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831240" y="1186560"/>
            <a:ext cx="22721400" cy="1526760"/>
          </a:xfrm>
          <a:prstGeom prst="rect">
            <a:avLst/>
          </a:prstGeom>
        </p:spPr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7400" b="0" strike="noStrike" spc="-1">
                <a:solidFill>
                  <a:srgbClr val="000000"/>
                </a:solidFill>
                <a:latin typeface="Arial"/>
                <a:ea typeface="Arial"/>
              </a:rPr>
              <a:t>Текст заголовка</a:t>
            </a:r>
            <a:endParaRPr lang="ru-RU" sz="7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831240" y="3073320"/>
            <a:ext cx="22721400" cy="9110160"/>
          </a:xfrm>
          <a:prstGeom prst="rect">
            <a:avLst/>
          </a:prstGeom>
        </p:spPr>
        <p:txBody>
          <a:bodyPr lIns="243720" tIns="243720" rIns="243720" bIns="243720"/>
          <a:lstStyle/>
          <a:p>
            <a:pPr marL="1028880" indent="-914040">
              <a:lnSpc>
                <a:spcPct val="115000"/>
              </a:lnSpc>
              <a:buClr>
                <a:srgbClr val="585858"/>
              </a:buClr>
              <a:buFont typeface="Arial"/>
              <a:buChar char="●"/>
            </a:pPr>
            <a:r>
              <a:rPr lang="ru-RU" sz="48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1</a:t>
            </a:r>
            <a:endParaRPr lang="ru-RU" sz="4800" b="0" strike="noStrike" spc="-1">
              <a:solidFill>
                <a:srgbClr val="585858"/>
              </a:solidFill>
              <a:latin typeface="Arial"/>
            </a:endParaRPr>
          </a:p>
          <a:p>
            <a:pPr marL="1685520" lvl="1" indent="-1088280">
              <a:lnSpc>
                <a:spcPct val="115000"/>
              </a:lnSpc>
              <a:buClr>
                <a:srgbClr val="585858"/>
              </a:buClr>
              <a:buFont typeface="Arial"/>
              <a:buChar char="○"/>
            </a:pPr>
            <a:r>
              <a:rPr lang="ru-RU" sz="48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2</a:t>
            </a:r>
            <a:endParaRPr lang="ru-RU" sz="4800" b="0" strike="noStrike" spc="-1">
              <a:solidFill>
                <a:srgbClr val="585858"/>
              </a:solidFill>
              <a:latin typeface="Arial"/>
            </a:endParaRPr>
          </a:p>
          <a:p>
            <a:pPr marL="2142720" lvl="2" indent="-1088280">
              <a:lnSpc>
                <a:spcPct val="115000"/>
              </a:lnSpc>
              <a:buClr>
                <a:srgbClr val="585858"/>
              </a:buClr>
              <a:buFont typeface="Arial"/>
              <a:buChar char="■"/>
            </a:pPr>
            <a:r>
              <a:rPr lang="ru-RU" sz="48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3</a:t>
            </a:r>
            <a:endParaRPr lang="ru-RU" sz="4800" b="0" strike="noStrike" spc="-1">
              <a:solidFill>
                <a:srgbClr val="585858"/>
              </a:solidFill>
              <a:latin typeface="Arial"/>
            </a:endParaRPr>
          </a:p>
          <a:p>
            <a:pPr marL="2599920" lvl="3" indent="-1088280">
              <a:lnSpc>
                <a:spcPct val="115000"/>
              </a:lnSpc>
              <a:buClr>
                <a:srgbClr val="585858"/>
              </a:buClr>
              <a:buFont typeface="Arial"/>
              <a:buChar char="●"/>
            </a:pPr>
            <a:r>
              <a:rPr lang="ru-RU" sz="48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4</a:t>
            </a:r>
            <a:endParaRPr lang="ru-RU" sz="4800" b="0" strike="noStrike" spc="-1">
              <a:solidFill>
                <a:srgbClr val="585858"/>
              </a:solidFill>
              <a:latin typeface="Arial"/>
            </a:endParaRPr>
          </a:p>
          <a:p>
            <a:pPr marL="3057120" lvl="4" indent="-1088280">
              <a:lnSpc>
                <a:spcPct val="115000"/>
              </a:lnSpc>
              <a:buClr>
                <a:srgbClr val="585858"/>
              </a:buClr>
              <a:buFont typeface="Arial"/>
              <a:buChar char="○"/>
            </a:pPr>
            <a:r>
              <a:rPr lang="ru-RU" sz="48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5</a:t>
            </a:r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23188680" y="12524760"/>
            <a:ext cx="867240" cy="870120"/>
          </a:xfrm>
          <a:prstGeom prst="rect">
            <a:avLst/>
          </a:prstGeom>
        </p:spPr>
        <p:txBody>
          <a:bodyPr lIns="243720" tIns="243720" rIns="243720" bIns="243720" anchor="ctr"/>
          <a:lstStyle/>
          <a:p>
            <a:endParaRPr lang="ru-RU" sz="2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720"/>
            <a:ext cx="24384000" cy="13716000"/>
          </a:xfrm>
          <a:prstGeom prst="rect">
            <a:avLst/>
          </a:prstGeom>
          <a:solidFill>
            <a:srgbClr val="279E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ustomShape 1"/>
          <p:cNvSpPr/>
          <p:nvPr/>
        </p:nvSpPr>
        <p:spPr>
          <a:xfrm>
            <a:off x="1104840" y="4128120"/>
            <a:ext cx="8678880" cy="243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2040" tIns="122040" rIns="122040" bIns="122040"/>
          <a:lstStyle/>
          <a:p>
            <a:pPr algn="ctr">
              <a:lnSpc>
                <a:spcPct val="100000"/>
              </a:lnSpc>
            </a:pPr>
            <a:r>
              <a:rPr lang="ru-RU" sz="14400" b="1" strike="noStrike" spc="-1">
                <a:solidFill>
                  <a:srgbClr val="FFFFFF"/>
                </a:solidFill>
                <a:latin typeface="Arial"/>
                <a:ea typeface="Arial"/>
              </a:rPr>
              <a:t>Nutripack</a:t>
            </a:r>
            <a:endParaRPr lang="ru-RU" sz="14400" b="0" strike="noStrike" spc="-1"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1063080" y="6926040"/>
            <a:ext cx="10308240" cy="20725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2040" tIns="122040" rIns="122040" bIns="122040"/>
          <a:lstStyle/>
          <a:p>
            <a:pPr>
              <a:lnSpc>
                <a:spcPct val="100000"/>
              </a:lnSpc>
            </a:pPr>
            <a:r>
              <a:rPr lang="uk-UA" sz="6000" b="1" spc="-1" dirty="0">
                <a:solidFill>
                  <a:srgbClr val="FFFFFF"/>
                </a:solidFill>
                <a:ea typeface="Arial"/>
              </a:rPr>
              <a:t>Збагачення раціону </a:t>
            </a:r>
            <a:endParaRPr lang="uk-UA" sz="6000" spc="-1" dirty="0"/>
          </a:p>
          <a:p>
            <a:pPr>
              <a:lnSpc>
                <a:spcPct val="100000"/>
              </a:lnSpc>
            </a:pPr>
            <a:r>
              <a:rPr lang="uk-UA" sz="6000" b="1" spc="-1" dirty="0">
                <a:solidFill>
                  <a:srgbClr val="FFFFFF"/>
                </a:solidFill>
                <a:ea typeface="Arial"/>
              </a:rPr>
              <a:t>природними нутрієнтами</a:t>
            </a:r>
            <a:endParaRPr lang="uk-UA" sz="6000" spc="-1" dirty="0"/>
          </a:p>
        </p:txBody>
      </p:sp>
      <p:pic>
        <p:nvPicPr>
          <p:cNvPr id="87" name="image2.png"/>
          <p:cNvPicPr/>
          <p:nvPr/>
        </p:nvPicPr>
        <p:blipFill>
          <a:blip r:embed="rId3" cstate="print"/>
          <a:stretch/>
        </p:blipFill>
        <p:spPr>
          <a:xfrm>
            <a:off x="1301040" y="12159720"/>
            <a:ext cx="2459520" cy="435600"/>
          </a:xfrm>
          <a:prstGeom prst="rect">
            <a:avLst/>
          </a:prstGeom>
          <a:ln w="12600">
            <a:noFill/>
          </a:ln>
        </p:spPr>
      </p:pic>
      <p:pic>
        <p:nvPicPr>
          <p:cNvPr id="7" name="Рисунок 6" descr="\\coral-club.com\data\UserHomeFolders\olga.beskrovnaya\Profiles\Desktop\UA\_new-site-600-nutri-UA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2925" y="2677815"/>
            <a:ext cx="11096305" cy="7777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3.png"/>
          <p:cNvPicPr/>
          <p:nvPr/>
        </p:nvPicPr>
        <p:blipFill>
          <a:blip r:embed="rId3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pic>
        <p:nvPicPr>
          <p:cNvPr id="226" name="image33.jpeg"/>
          <p:cNvPicPr/>
          <p:nvPr/>
        </p:nvPicPr>
        <p:blipFill>
          <a:blip r:embed="rId4" cstate="print"/>
          <a:srcRect l="3444" r="7274" b="9037"/>
          <a:stretch/>
        </p:blipFill>
        <p:spPr>
          <a:xfrm rot="10800000">
            <a:off x="16083720" y="5278320"/>
            <a:ext cx="3316320" cy="3378600"/>
          </a:xfrm>
          <a:prstGeom prst="rect">
            <a:avLst/>
          </a:prstGeom>
          <a:ln w="12600">
            <a:noFill/>
          </a:ln>
        </p:spPr>
      </p:pic>
      <p:sp>
        <p:nvSpPr>
          <p:cNvPr id="227" name="CustomShape 1"/>
          <p:cNvSpPr/>
          <p:nvPr/>
        </p:nvSpPr>
        <p:spPr>
          <a:xfrm>
            <a:off x="1261800" y="3691440"/>
            <a:ext cx="11972937" cy="6580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РАЦІОНАЛЬНИЙ </a:t>
            </a:r>
            <a:endParaRPr lang="ru-RU" sz="64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4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ПІДХІД ДО </a:t>
            </a:r>
            <a:r>
              <a:rPr lang="ru-RU" sz="6400" b="1" spc="-1" dirty="0" smtClean="0">
                <a:solidFill>
                  <a:srgbClr val="299E0E"/>
                </a:solidFill>
                <a:latin typeface="Arial"/>
                <a:ea typeface="Arial"/>
              </a:rPr>
              <a:t>ХАРЧУВАННЯ</a:t>
            </a:r>
            <a:r>
              <a:rPr lang="ru-RU" sz="64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: </a:t>
            </a:r>
            <a:endParaRPr lang="ru-RU" sz="64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64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5200" b="1" spc="-1" dirty="0" smtClean="0">
                <a:solidFill>
                  <a:srgbClr val="535353"/>
                </a:solidFill>
                <a:latin typeface="Arial"/>
                <a:ea typeface="Arial"/>
              </a:rPr>
              <a:t>ЗА</a:t>
            </a:r>
            <a:r>
              <a:rPr lang="ru-RU" sz="5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ПОВНИТИ </a:t>
            </a:r>
            <a:endParaRPr lang="ru-RU" sz="52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5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НЕСТАЧУ — </a:t>
            </a:r>
            <a:endParaRPr lang="ru-RU" sz="52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5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СКОРИГУВАТИ </a:t>
            </a:r>
            <a:endParaRPr lang="ru-RU" sz="52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5200" b="1" spc="-1" dirty="0" smtClean="0">
                <a:solidFill>
                  <a:srgbClr val="535353"/>
                </a:solidFill>
                <a:latin typeface="Arial"/>
              </a:rPr>
              <a:t>НАДЛИШОК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228" name="CustomShape 2"/>
          <p:cNvSpPr/>
          <p:nvPr/>
        </p:nvSpPr>
        <p:spPr>
          <a:xfrm rot="5400000">
            <a:off x="17787600" y="8606160"/>
            <a:ext cx="3440520" cy="2980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10800"/>
                </a:moveTo>
                <a:lnTo>
                  <a:pt x="4678" y="0"/>
                </a:lnTo>
                <a:lnTo>
                  <a:pt x="16922" y="0"/>
                </a:lnTo>
                <a:lnTo>
                  <a:pt x="21600" y="10800"/>
                </a:lnTo>
                <a:lnTo>
                  <a:pt x="16922" y="21600"/>
                </a:lnTo>
                <a:lnTo>
                  <a:pt x="4678" y="21600"/>
                </a:lnTo>
                <a:close/>
              </a:path>
            </a:pathLst>
          </a:custGeom>
          <a:solidFill>
            <a:srgbClr val="EFEFE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3"/>
          <p:cNvSpPr/>
          <p:nvPr/>
        </p:nvSpPr>
        <p:spPr>
          <a:xfrm rot="5400000">
            <a:off x="12023280" y="5176080"/>
            <a:ext cx="3440520" cy="2980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10800"/>
                </a:moveTo>
                <a:lnTo>
                  <a:pt x="4678" y="0"/>
                </a:lnTo>
                <a:lnTo>
                  <a:pt x="16922" y="0"/>
                </a:lnTo>
                <a:lnTo>
                  <a:pt x="21600" y="10800"/>
                </a:lnTo>
                <a:lnTo>
                  <a:pt x="16922" y="21600"/>
                </a:lnTo>
                <a:lnTo>
                  <a:pt x="4678" y="21600"/>
                </a:lnTo>
                <a:close/>
              </a:path>
            </a:pathLst>
          </a:custGeom>
          <a:solidFill>
            <a:srgbClr val="EEEEE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4"/>
          <p:cNvSpPr/>
          <p:nvPr/>
        </p:nvSpPr>
        <p:spPr>
          <a:xfrm>
            <a:off x="12156480" y="5768640"/>
            <a:ext cx="3227760" cy="1675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uk-UA" sz="26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зменшити споживання солі та </a:t>
            </a:r>
            <a:r>
              <a:rPr lang="uk-UA" sz="2600" b="1" spc="-1" dirty="0" smtClean="0">
                <a:solidFill>
                  <a:srgbClr val="585858"/>
                </a:solidFill>
                <a:latin typeface="Arial"/>
                <a:ea typeface="Arial"/>
              </a:rPr>
              <a:t>цукру</a:t>
            </a:r>
            <a:endParaRPr lang="uk-UA" sz="2600" b="0" strike="noStrike" spc="-1" dirty="0">
              <a:latin typeface="Arial"/>
            </a:endParaRPr>
          </a:p>
        </p:txBody>
      </p:sp>
      <p:grpSp>
        <p:nvGrpSpPr>
          <p:cNvPr id="231" name="Group 5"/>
          <p:cNvGrpSpPr/>
          <p:nvPr/>
        </p:nvGrpSpPr>
        <p:grpSpPr>
          <a:xfrm>
            <a:off x="17877240" y="1881360"/>
            <a:ext cx="3227760" cy="3440520"/>
            <a:chOff x="17877240" y="1881360"/>
            <a:chExt cx="3227760" cy="3440520"/>
          </a:xfrm>
        </p:grpSpPr>
        <p:sp>
          <p:nvSpPr>
            <p:cNvPr id="232" name="CustomShape 6"/>
            <p:cNvSpPr/>
            <p:nvPr/>
          </p:nvSpPr>
          <p:spPr>
            <a:xfrm rot="5400000">
              <a:off x="17771040" y="2111400"/>
              <a:ext cx="3440520" cy="2980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lnTo>
                    <a:pt x="4678" y="0"/>
                  </a:lnTo>
                  <a:lnTo>
                    <a:pt x="16922" y="0"/>
                  </a:lnTo>
                  <a:lnTo>
                    <a:pt x="21600" y="10800"/>
                  </a:lnTo>
                  <a:lnTo>
                    <a:pt x="16922" y="21600"/>
                  </a:lnTo>
                  <a:lnTo>
                    <a:pt x="4678" y="21600"/>
                  </a:lnTo>
                  <a:close/>
                </a:path>
              </a:pathLst>
            </a:custGeom>
            <a:solidFill>
              <a:srgbClr val="EEEEEE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3" name="CustomShape 7"/>
            <p:cNvSpPr/>
            <p:nvPr/>
          </p:nvSpPr>
          <p:spPr>
            <a:xfrm>
              <a:off x="17877240" y="2696400"/>
              <a:ext cx="3227760" cy="127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600" b="1" strike="noStrike" spc="-1" dirty="0">
                  <a:solidFill>
                    <a:srgbClr val="585858"/>
                  </a:solidFill>
                  <a:latin typeface="Arial"/>
                  <a:ea typeface="Arial"/>
                </a:rPr>
                <a:t>не </a:t>
              </a:r>
              <a:r>
                <a:rPr lang="uk-UA" sz="2600" b="1" strike="noStrike" spc="-1" dirty="0" smtClean="0">
                  <a:solidFill>
                    <a:srgbClr val="585858"/>
                  </a:solidFill>
                  <a:latin typeface="Arial"/>
                  <a:ea typeface="Arial"/>
                </a:rPr>
                <a:t>переїдати</a:t>
              </a:r>
              <a:endParaRPr lang="uk-UA" sz="2600" b="0" strike="noStrike" spc="-1" dirty="0">
                <a:latin typeface="Arial"/>
              </a:endParaRPr>
            </a:p>
          </p:txBody>
        </p:sp>
      </p:grpSp>
      <p:sp>
        <p:nvSpPr>
          <p:cNvPr id="234" name="CustomShape 8"/>
          <p:cNvSpPr/>
          <p:nvPr/>
        </p:nvSpPr>
        <p:spPr>
          <a:xfrm>
            <a:off x="17924040" y="9299520"/>
            <a:ext cx="3227760" cy="1279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uk-UA" sz="26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дотримуватись режиму харчування</a:t>
            </a:r>
            <a:endParaRPr lang="uk-UA" sz="2600" b="0" strike="noStrike" spc="-1" dirty="0">
              <a:latin typeface="Arial"/>
            </a:endParaRPr>
          </a:p>
        </p:txBody>
      </p:sp>
      <p:grpSp>
        <p:nvGrpSpPr>
          <p:cNvPr id="235" name="Group 9"/>
          <p:cNvGrpSpPr/>
          <p:nvPr/>
        </p:nvGrpSpPr>
        <p:grpSpPr>
          <a:xfrm>
            <a:off x="14275080" y="8395200"/>
            <a:ext cx="3227760" cy="3440520"/>
            <a:chOff x="14275080" y="8395200"/>
            <a:chExt cx="3227760" cy="3440520"/>
          </a:xfrm>
        </p:grpSpPr>
        <p:sp>
          <p:nvSpPr>
            <p:cNvPr id="236" name="CustomShape 10"/>
            <p:cNvSpPr/>
            <p:nvPr/>
          </p:nvSpPr>
          <p:spPr>
            <a:xfrm rot="5400000">
              <a:off x="14099760" y="8625240"/>
              <a:ext cx="3440520" cy="2980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lnTo>
                    <a:pt x="4678" y="0"/>
                  </a:lnTo>
                  <a:lnTo>
                    <a:pt x="16922" y="0"/>
                  </a:lnTo>
                  <a:lnTo>
                    <a:pt x="21600" y="10800"/>
                  </a:lnTo>
                  <a:lnTo>
                    <a:pt x="16922" y="21600"/>
                  </a:lnTo>
                  <a:lnTo>
                    <a:pt x="4678" y="21600"/>
                  </a:lnTo>
                  <a:close/>
                </a:path>
              </a:pathLst>
            </a:custGeom>
            <a:solidFill>
              <a:srgbClr val="299E0E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7" name="CustomShape 11"/>
            <p:cNvSpPr/>
            <p:nvPr/>
          </p:nvSpPr>
          <p:spPr>
            <a:xfrm>
              <a:off x="14275080" y="8796960"/>
              <a:ext cx="3227760" cy="2467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uk-UA" sz="2600" b="1" strike="noStrike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заповнити </a:t>
              </a:r>
              <a:endParaRPr lang="uk-UA" sz="2600" b="0" strike="noStrike" spc="-1" dirty="0" smtClean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uk-UA" sz="2600" b="1" strike="noStrike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нестачу </a:t>
              </a:r>
              <a:endParaRPr lang="uk-UA" sz="2600" b="0" strike="noStrike" spc="-1" dirty="0" smtClean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uk-UA" sz="2600" b="1" strike="noStrike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вітамінів, мінералів,</a:t>
              </a:r>
              <a:endParaRPr lang="uk-UA" sz="2600" b="0" strike="noStrike" spc="-1" dirty="0" smtClean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uk-UA" sz="2600" b="1" strike="noStrike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амінокислот</a:t>
              </a:r>
              <a:endParaRPr lang="uk-UA" sz="2600" b="0" strike="noStrike" spc="-1" dirty="0">
                <a:latin typeface="Arial"/>
              </a:endParaRPr>
            </a:p>
          </p:txBody>
        </p:sp>
      </p:grpSp>
      <p:sp>
        <p:nvSpPr>
          <p:cNvPr id="238" name="CustomShape 12"/>
          <p:cNvSpPr/>
          <p:nvPr/>
        </p:nvSpPr>
        <p:spPr>
          <a:xfrm rot="5400000">
            <a:off x="14116320" y="2109600"/>
            <a:ext cx="3440520" cy="2980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10800"/>
                </a:moveTo>
                <a:lnTo>
                  <a:pt x="4678" y="0"/>
                </a:lnTo>
                <a:lnTo>
                  <a:pt x="16922" y="0"/>
                </a:lnTo>
                <a:lnTo>
                  <a:pt x="21600" y="10800"/>
                </a:lnTo>
                <a:lnTo>
                  <a:pt x="16922" y="21600"/>
                </a:lnTo>
                <a:lnTo>
                  <a:pt x="4678" y="21600"/>
                </a:lnTo>
                <a:close/>
              </a:path>
            </a:pathLst>
          </a:custGeom>
          <a:solidFill>
            <a:srgbClr val="9EDF4C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CustomShape 13"/>
          <p:cNvSpPr/>
          <p:nvPr/>
        </p:nvSpPr>
        <p:spPr>
          <a:xfrm>
            <a:off x="14205960" y="2415240"/>
            <a:ext cx="3227760" cy="2071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6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збагатити мікрофлору кишечника</a:t>
            </a:r>
            <a:endParaRPr lang="uk-UA" sz="2600" b="0" strike="noStrike" spc="-1" dirty="0">
              <a:latin typeface="Arial"/>
            </a:endParaRPr>
          </a:p>
        </p:txBody>
      </p:sp>
      <p:sp>
        <p:nvSpPr>
          <p:cNvPr id="240" name="CustomShape 14"/>
          <p:cNvSpPr/>
          <p:nvPr/>
        </p:nvSpPr>
        <p:spPr>
          <a:xfrm>
            <a:off x="11118600" y="2803320"/>
            <a:ext cx="3210840" cy="1461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r">
              <a:lnSpc>
                <a:spcPct val="100000"/>
              </a:lnSpc>
            </a:pPr>
            <a:r>
              <a:rPr lang="uk-UA" sz="3200" b="1" strike="noStrike" spc="-1" dirty="0" smtClean="0">
                <a:solidFill>
                  <a:srgbClr val="6DD510"/>
                </a:solidFill>
                <a:latin typeface="Arial"/>
                <a:ea typeface="Arial"/>
              </a:rPr>
              <a:t>пробіотики +</a:t>
            </a:r>
            <a:endParaRPr lang="uk-UA" sz="3200" b="0" strike="noStrike" spc="-1" dirty="0" smtClean="0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uk-UA" sz="3200" b="1" strike="noStrike" spc="-1" dirty="0" smtClean="0">
                <a:solidFill>
                  <a:srgbClr val="6DD510"/>
                </a:solidFill>
                <a:latin typeface="Arial"/>
                <a:ea typeface="Arial"/>
              </a:rPr>
              <a:t>клітковина</a:t>
            </a:r>
            <a:endParaRPr lang="uk-UA" sz="3200" b="0" strike="noStrike" spc="-1" dirty="0">
              <a:latin typeface="Arial"/>
            </a:endParaRPr>
          </a:p>
        </p:txBody>
      </p:sp>
      <p:sp>
        <p:nvSpPr>
          <p:cNvPr id="241" name="CustomShape 15"/>
          <p:cNvSpPr/>
          <p:nvPr/>
        </p:nvSpPr>
        <p:spPr>
          <a:xfrm rot="5400000">
            <a:off x="19844640" y="5176080"/>
            <a:ext cx="3440520" cy="2980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10800"/>
                </a:moveTo>
                <a:lnTo>
                  <a:pt x="4678" y="0"/>
                </a:lnTo>
                <a:lnTo>
                  <a:pt x="16922" y="0"/>
                </a:lnTo>
                <a:lnTo>
                  <a:pt x="21600" y="10800"/>
                </a:lnTo>
                <a:lnTo>
                  <a:pt x="16922" y="21600"/>
                </a:lnTo>
                <a:lnTo>
                  <a:pt x="4678" y="21600"/>
                </a:lnTo>
                <a:close/>
              </a:path>
            </a:pathLst>
          </a:custGeom>
          <a:solidFill>
            <a:srgbClr val="0070C0">
              <a:alpha val="90000"/>
            </a:srgbClr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CustomShape 16"/>
          <p:cNvSpPr/>
          <p:nvPr/>
        </p:nvSpPr>
        <p:spPr>
          <a:xfrm>
            <a:off x="20285242" y="5742360"/>
            <a:ext cx="2555678" cy="1675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uk-UA" sz="26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налагодити питний режим</a:t>
            </a:r>
            <a:endParaRPr lang="uk-UA" sz="2600" b="0" strike="noStrike" spc="-1" dirty="0">
              <a:latin typeface="Arial"/>
            </a:endParaRPr>
          </a:p>
        </p:txBody>
      </p:sp>
      <p:sp>
        <p:nvSpPr>
          <p:cNvPr id="243" name="CustomShape 17"/>
          <p:cNvSpPr/>
          <p:nvPr/>
        </p:nvSpPr>
        <p:spPr>
          <a:xfrm>
            <a:off x="21327840" y="3702240"/>
            <a:ext cx="3026160" cy="1461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uk-UA" sz="3200" b="1" strike="noStrike" spc="-1" dirty="0" smtClean="0">
                <a:solidFill>
                  <a:srgbClr val="0070C0"/>
                </a:solidFill>
                <a:latin typeface="Arial"/>
                <a:ea typeface="Arial"/>
              </a:rPr>
              <a:t>вода +</a:t>
            </a:r>
            <a:endParaRPr lang="uk-UA" sz="32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3200" b="1" strike="noStrike" spc="-1" dirty="0" smtClean="0">
                <a:solidFill>
                  <a:srgbClr val="0070C0"/>
                </a:solidFill>
                <a:latin typeface="Arial"/>
                <a:ea typeface="Arial"/>
              </a:rPr>
              <a:t>мінерали</a:t>
            </a:r>
            <a:endParaRPr lang="uk-UA" sz="3200" b="0" strike="noStrike" spc="-1" dirty="0">
              <a:latin typeface="Arial"/>
            </a:endParaRPr>
          </a:p>
        </p:txBody>
      </p:sp>
      <p:sp>
        <p:nvSpPr>
          <p:cNvPr id="244" name="CustomShape 18"/>
          <p:cNvSpPr/>
          <p:nvPr/>
        </p:nvSpPr>
        <p:spPr>
          <a:xfrm>
            <a:off x="10876548" y="9071640"/>
            <a:ext cx="3452532" cy="1949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r">
              <a:lnSpc>
                <a:spcPct val="100000"/>
              </a:lnSpc>
            </a:pPr>
            <a:r>
              <a:rPr lang="uk-UA" sz="32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вітаміни + мінерали + амінокислоти</a:t>
            </a:r>
            <a:endParaRPr lang="uk-UA" sz="32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279E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CustomShape 1"/>
          <p:cNvSpPr/>
          <p:nvPr/>
        </p:nvSpPr>
        <p:spPr>
          <a:xfrm>
            <a:off x="804600" y="425160"/>
            <a:ext cx="11418120" cy="42658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pc="-1" dirty="0" smtClean="0">
                <a:solidFill>
                  <a:srgbClr val="FFFFFF"/>
                </a:solidFill>
                <a:ea typeface="Arial"/>
              </a:rPr>
              <a:t>ЗБАГАЧЕННЯ </a:t>
            </a:r>
            <a:r>
              <a:rPr lang="ru-RU" sz="6400" b="1" spc="-1" dirty="0">
                <a:solidFill>
                  <a:srgbClr val="FFFFFF"/>
                </a:solidFill>
                <a:ea typeface="Arial"/>
              </a:rPr>
              <a:t>РАЦІОНУ ЦІННИМИ НУТРІЄНТАМИ</a:t>
            </a: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4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ru-RU" sz="6400" b="0" strike="noStrike" spc="-1" dirty="0">
              <a:latin typeface="Arial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804600" y="3716280"/>
            <a:ext cx="9745920" cy="1949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8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Nutripack — </a:t>
            </a:r>
            <a:r>
              <a:rPr lang="uk-UA" sz="4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нутрієнти, подаровані самою природою</a:t>
            </a:r>
            <a:endParaRPr lang="uk-UA" sz="4800" b="0" strike="noStrike" spc="-1" dirty="0">
              <a:latin typeface="Arial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422280" y="5980680"/>
            <a:ext cx="10510920" cy="5607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973080" indent="-833040">
              <a:lnSpc>
                <a:spcPct val="100000"/>
              </a:lnSpc>
              <a:buClr>
                <a:srgbClr val="FFFFFF"/>
              </a:buClr>
              <a:buFont typeface="Montserrat Regular"/>
              <a:buChar char="●"/>
            </a:pPr>
            <a:r>
              <a:rPr lang="uk-UA" sz="4200" spc="-1" dirty="0">
                <a:solidFill>
                  <a:srgbClr val="FFFFFF"/>
                </a:solidFill>
                <a:ea typeface="Arial"/>
              </a:rPr>
              <a:t>Джерело дефіцитних нутрієнтів</a:t>
            </a:r>
            <a:endParaRPr lang="uk-UA" sz="4200" spc="-1" dirty="0"/>
          </a:p>
          <a:p>
            <a:pPr>
              <a:lnSpc>
                <a:spcPct val="100000"/>
              </a:lnSpc>
            </a:pPr>
            <a:endParaRPr lang="uk-UA" sz="4200" spc="-1" dirty="0"/>
          </a:p>
          <a:p>
            <a:pPr marL="973080" indent="-833040">
              <a:lnSpc>
                <a:spcPct val="100000"/>
              </a:lnSpc>
              <a:buClr>
                <a:srgbClr val="FFFFFF"/>
              </a:buClr>
              <a:buFont typeface="Montserrat Regular"/>
              <a:buChar char="●"/>
            </a:pPr>
            <a:r>
              <a:rPr lang="uk-UA" sz="4200" spc="-1" dirty="0">
                <a:solidFill>
                  <a:srgbClr val="FFFFFF"/>
                </a:solidFill>
                <a:ea typeface="Arial"/>
              </a:rPr>
              <a:t>Комплексна підтримка усього організму</a:t>
            </a:r>
            <a:endParaRPr lang="uk-UA" sz="4200" spc="-1" dirty="0"/>
          </a:p>
          <a:p>
            <a:pPr>
              <a:lnSpc>
                <a:spcPct val="100000"/>
              </a:lnSpc>
            </a:pPr>
            <a:endParaRPr lang="uk-UA" sz="4200" spc="-1" dirty="0"/>
          </a:p>
          <a:p>
            <a:pPr marL="973080" indent="-833040">
              <a:lnSpc>
                <a:spcPct val="100000"/>
              </a:lnSpc>
              <a:buClr>
                <a:srgbClr val="FFFFFF"/>
              </a:buClr>
              <a:buFont typeface="Montserrat Regular"/>
              <a:buChar char="●"/>
            </a:pPr>
            <a:r>
              <a:rPr lang="uk-UA" sz="4200" spc="-1" dirty="0">
                <a:solidFill>
                  <a:srgbClr val="FFFFFF"/>
                </a:solidFill>
                <a:ea typeface="Arial"/>
              </a:rPr>
              <a:t>Розумний підхід до правильного харчування</a:t>
            </a:r>
            <a:endParaRPr lang="uk-UA" sz="4200" spc="-1" dirty="0"/>
          </a:p>
          <a:p>
            <a:pPr>
              <a:lnSpc>
                <a:spcPct val="100000"/>
              </a:lnSpc>
            </a:pPr>
            <a:r>
              <a:rPr lang="ru-RU" sz="4200" b="0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ru-RU" sz="4200" b="0" strike="noStrike" spc="-1" dirty="0">
              <a:latin typeface="Arial"/>
            </a:endParaRPr>
          </a:p>
        </p:txBody>
      </p:sp>
      <p:pic>
        <p:nvPicPr>
          <p:cNvPr id="8" name="Рисунок 7" descr="\\coral-club.com\data\UserHomeFolders\olga.beskrovnaya\Profiles\Desktop\UA\_new-site-600-nutri-UA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320" y="2677815"/>
            <a:ext cx="10041910" cy="7323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3.png"/>
          <p:cNvPicPr/>
          <p:nvPr/>
        </p:nvPicPr>
        <p:blipFill>
          <a:blip r:embed="rId2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3911400" y="9563760"/>
            <a:ext cx="4542120" cy="112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2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30 </a:t>
            </a:r>
            <a:r>
              <a:rPr lang="uk-UA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днів</a:t>
            </a:r>
            <a:endParaRPr lang="uk-UA" sz="4200" b="0" strike="noStrike" spc="-1" dirty="0">
              <a:latin typeface="Arial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3911400" y="4575960"/>
            <a:ext cx="7999560" cy="3687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uk-UA" sz="4200" b="1" strike="noStrike" spc="-1" dirty="0" smtClean="0">
                <a:solidFill>
                  <a:srgbClr val="309C1F"/>
                </a:solidFill>
                <a:latin typeface="Arial"/>
                <a:ea typeface="Arial"/>
              </a:rPr>
              <a:t>6 продуктів:</a:t>
            </a:r>
            <a:r>
              <a:rPr lang="uk-UA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Корал Люцерна, Преміум Спіруліна, Корал </a:t>
            </a:r>
            <a:endParaRPr lang="uk-UA" sz="42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Лецитин, Омега 3/60, </a:t>
            </a:r>
            <a:endParaRPr lang="uk-UA" sz="42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Бі-Курунга, Корал-Майн</a:t>
            </a:r>
            <a:endParaRPr lang="uk-UA" sz="4200" b="0" strike="noStrike" spc="-1" dirty="0">
              <a:latin typeface="Arial"/>
            </a:endParaRPr>
          </a:p>
        </p:txBody>
      </p:sp>
      <p:sp>
        <p:nvSpPr>
          <p:cNvPr id="252" name="CustomShape 3"/>
          <p:cNvSpPr/>
          <p:nvPr/>
        </p:nvSpPr>
        <p:spPr>
          <a:xfrm>
            <a:off x="15822360" y="4563360"/>
            <a:ext cx="7610040" cy="3687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uk-UA" sz="4200" b="1" strike="noStrike" spc="-1" dirty="0" smtClean="0">
                <a:solidFill>
                  <a:srgbClr val="309C1F"/>
                </a:solidFill>
                <a:latin typeface="Arial"/>
                <a:ea typeface="Arial"/>
              </a:rPr>
              <a:t>природні нутрієнти:</a:t>
            </a:r>
            <a:r>
              <a:rPr lang="uk-UA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фітонутрієнти, фосфоліпіди, ПНЖК омега-3, пробіотики, мінерали</a:t>
            </a:r>
            <a:endParaRPr lang="uk-UA" sz="4200" b="0" strike="noStrike" spc="-1" dirty="0">
              <a:latin typeface="Arial"/>
            </a:endParaRPr>
          </a:p>
        </p:txBody>
      </p:sp>
      <p:sp>
        <p:nvSpPr>
          <p:cNvPr id="253" name="CustomShape 4"/>
          <p:cNvSpPr/>
          <p:nvPr/>
        </p:nvSpPr>
        <p:spPr>
          <a:xfrm>
            <a:off x="15854040" y="9258840"/>
            <a:ext cx="5806800" cy="1767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uk-UA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чітка схема </a:t>
            </a:r>
            <a:endParaRPr lang="uk-UA" sz="42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прийому</a:t>
            </a:r>
            <a:endParaRPr lang="uk-UA" sz="4200" b="0" strike="noStrike" spc="-1" dirty="0">
              <a:latin typeface="Arial"/>
            </a:endParaRPr>
          </a:p>
        </p:txBody>
      </p:sp>
      <p:sp>
        <p:nvSpPr>
          <p:cNvPr id="254" name="CustomShape 5"/>
          <p:cNvSpPr/>
          <p:nvPr/>
        </p:nvSpPr>
        <p:spPr>
          <a:xfrm>
            <a:off x="1288800" y="1248840"/>
            <a:ext cx="22143600" cy="2437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NUTRIPACK</a:t>
            </a:r>
            <a:r>
              <a:rPr lang="ru-RU" sz="6400" b="1" strike="noStrike" spc="-1" dirty="0">
                <a:solidFill>
                  <a:srgbClr val="585858"/>
                </a:solidFill>
                <a:latin typeface="Arial"/>
                <a:ea typeface="Arial"/>
              </a:rPr>
              <a:t>: </a:t>
            </a:r>
            <a:r>
              <a:rPr lang="ru-RU" sz="64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КОРИСТЬ НУТРІЄНТІВ </a:t>
            </a: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400" b="1" strike="noStrike" spc="-1" dirty="0">
                <a:solidFill>
                  <a:srgbClr val="585858"/>
                </a:solidFill>
                <a:latin typeface="Arial"/>
                <a:ea typeface="Arial"/>
              </a:rPr>
              <a:t>В </a:t>
            </a:r>
            <a:r>
              <a:rPr lang="ru-RU" sz="64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ОДНІЙ КОРОБЦІ</a:t>
            </a:r>
            <a:endParaRPr lang="ru-RU" sz="6400" b="0" strike="noStrike" spc="-1" dirty="0">
              <a:latin typeface="Arial"/>
            </a:endParaRPr>
          </a:p>
        </p:txBody>
      </p:sp>
      <p:pic>
        <p:nvPicPr>
          <p:cNvPr id="255" name="image35.png"/>
          <p:cNvPicPr/>
          <p:nvPr/>
        </p:nvPicPr>
        <p:blipFill>
          <a:blip r:embed="rId3" cstate="print"/>
          <a:stretch/>
        </p:blipFill>
        <p:spPr>
          <a:xfrm>
            <a:off x="13269960" y="4770000"/>
            <a:ext cx="2298240" cy="2094840"/>
          </a:xfrm>
          <a:prstGeom prst="rect">
            <a:avLst/>
          </a:prstGeom>
          <a:ln w="12600">
            <a:noFill/>
          </a:ln>
        </p:spPr>
      </p:pic>
      <p:pic>
        <p:nvPicPr>
          <p:cNvPr id="256" name="image36.png"/>
          <p:cNvPicPr/>
          <p:nvPr/>
        </p:nvPicPr>
        <p:blipFill>
          <a:blip r:embed="rId4" cstate="print"/>
          <a:stretch/>
        </p:blipFill>
        <p:spPr>
          <a:xfrm>
            <a:off x="1427040" y="4663440"/>
            <a:ext cx="2139480" cy="2094840"/>
          </a:xfrm>
          <a:prstGeom prst="rect">
            <a:avLst/>
          </a:prstGeom>
          <a:ln w="12600">
            <a:noFill/>
          </a:ln>
        </p:spPr>
      </p:pic>
      <p:pic>
        <p:nvPicPr>
          <p:cNvPr id="257" name="image37.png"/>
          <p:cNvPicPr/>
          <p:nvPr/>
        </p:nvPicPr>
        <p:blipFill>
          <a:blip r:embed="rId5" cstate="print"/>
          <a:stretch/>
        </p:blipFill>
        <p:spPr>
          <a:xfrm>
            <a:off x="1427040" y="9430560"/>
            <a:ext cx="2139480" cy="2054160"/>
          </a:xfrm>
          <a:prstGeom prst="rect">
            <a:avLst/>
          </a:prstGeom>
          <a:ln w="12600">
            <a:noFill/>
          </a:ln>
        </p:spPr>
      </p:pic>
      <p:pic>
        <p:nvPicPr>
          <p:cNvPr id="258" name="image38.png"/>
          <p:cNvPicPr/>
          <p:nvPr/>
        </p:nvPicPr>
        <p:blipFill>
          <a:blip r:embed="rId6" cstate="print"/>
          <a:stretch/>
        </p:blipFill>
        <p:spPr>
          <a:xfrm>
            <a:off x="13413960" y="9255600"/>
            <a:ext cx="2010600" cy="205416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5.png"/>
          <p:cNvPicPr/>
          <p:nvPr/>
        </p:nvPicPr>
        <p:blipFill>
          <a:blip r:embed="rId2" cstate="print"/>
          <a:stretch/>
        </p:blipFill>
        <p:spPr>
          <a:xfrm>
            <a:off x="4320" y="3600"/>
            <a:ext cx="24383520" cy="13708440"/>
          </a:xfrm>
          <a:prstGeom prst="rect">
            <a:avLst/>
          </a:prstGeom>
          <a:ln w="12600">
            <a:noFill/>
          </a:ln>
        </p:spPr>
      </p:pic>
      <p:grpSp>
        <p:nvGrpSpPr>
          <p:cNvPr id="260" name="Group 1"/>
          <p:cNvGrpSpPr/>
          <p:nvPr/>
        </p:nvGrpSpPr>
        <p:grpSpPr>
          <a:xfrm>
            <a:off x="4661640" y="4429440"/>
            <a:ext cx="5447520" cy="3099240"/>
            <a:chOff x="4661640" y="4429440"/>
            <a:chExt cx="5447520" cy="3099240"/>
          </a:xfrm>
        </p:grpSpPr>
        <p:sp>
          <p:nvSpPr>
            <p:cNvPr id="261" name="CustomShape 2"/>
            <p:cNvSpPr/>
            <p:nvPr/>
          </p:nvSpPr>
          <p:spPr>
            <a:xfrm>
              <a:off x="4661640" y="5121360"/>
              <a:ext cx="4959360" cy="24073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uk-UA" sz="4200" b="1" strike="noStrike" spc="-1" dirty="0" smtClean="0">
                  <a:solidFill>
                    <a:srgbClr val="585858"/>
                  </a:solidFill>
                  <a:latin typeface="Arial"/>
                  <a:ea typeface="Arial"/>
                </a:rPr>
                <a:t>для </a:t>
              </a:r>
              <a:r>
                <a:rPr lang="uk-UA" sz="4200" b="1" spc="-1" dirty="0" smtClean="0">
                  <a:solidFill>
                    <a:srgbClr val="585858"/>
                  </a:solidFill>
                  <a:latin typeface="Arial"/>
                  <a:ea typeface="Arial"/>
                </a:rPr>
                <a:t>заповнення</a:t>
              </a:r>
              <a:r>
                <a:rPr lang="uk-UA" sz="4200" b="1" strike="noStrike" spc="-1" dirty="0" smtClean="0">
                  <a:solidFill>
                    <a:srgbClr val="585858"/>
                  </a:solidFill>
                  <a:latin typeface="Arial"/>
                  <a:ea typeface="Arial"/>
                </a:rPr>
                <a:t> нестачі </a:t>
              </a:r>
              <a:br>
                <a:rPr lang="uk-UA" sz="4200" b="1" strike="noStrike" spc="-1" dirty="0" smtClean="0">
                  <a:solidFill>
                    <a:srgbClr val="585858"/>
                  </a:solidFill>
                  <a:latin typeface="Arial"/>
                  <a:ea typeface="Arial"/>
                </a:rPr>
              </a:br>
              <a:r>
                <a:rPr lang="uk-UA" sz="4200" b="1" strike="noStrike" spc="-1" dirty="0" smtClean="0">
                  <a:solidFill>
                    <a:srgbClr val="585858"/>
                  </a:solidFill>
                  <a:latin typeface="Arial"/>
                  <a:ea typeface="Arial"/>
                </a:rPr>
                <a:t>вітамінів</a:t>
              </a:r>
              <a:endParaRPr lang="uk-UA" sz="4200" b="0" strike="noStrike" spc="-1" dirty="0">
                <a:latin typeface="Arial"/>
              </a:endParaRPr>
            </a:p>
          </p:txBody>
        </p:sp>
        <p:sp>
          <p:nvSpPr>
            <p:cNvPr id="262" name="CustomShape 3"/>
            <p:cNvSpPr/>
            <p:nvPr/>
          </p:nvSpPr>
          <p:spPr>
            <a:xfrm>
              <a:off x="4667760" y="4429440"/>
              <a:ext cx="5441400" cy="112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ru-RU" sz="4200" b="1" strike="noStrike" spc="-1" dirty="0" smtClean="0">
                  <a:solidFill>
                    <a:srgbClr val="309C1F"/>
                  </a:solidFill>
                  <a:latin typeface="Arial"/>
                  <a:ea typeface="Arial"/>
                </a:rPr>
                <a:t>ФІТОНУТРІЄНТИ</a:t>
              </a:r>
              <a:endParaRPr lang="ru-RU" sz="4200" b="0" strike="noStrike" spc="-1" dirty="0">
                <a:latin typeface="Arial"/>
              </a:endParaRPr>
            </a:p>
          </p:txBody>
        </p:sp>
      </p:grpSp>
      <p:grpSp>
        <p:nvGrpSpPr>
          <p:cNvPr id="263" name="Group 4"/>
          <p:cNvGrpSpPr/>
          <p:nvPr/>
        </p:nvGrpSpPr>
        <p:grpSpPr>
          <a:xfrm>
            <a:off x="4676040" y="8637120"/>
            <a:ext cx="6019560" cy="3122280"/>
            <a:chOff x="4676040" y="8637120"/>
            <a:chExt cx="6019560" cy="3122280"/>
          </a:xfrm>
        </p:grpSpPr>
        <p:sp>
          <p:nvSpPr>
            <p:cNvPr id="264" name="CustomShape 5"/>
            <p:cNvSpPr/>
            <p:nvPr/>
          </p:nvSpPr>
          <p:spPr>
            <a:xfrm>
              <a:off x="4676040" y="9352080"/>
              <a:ext cx="5585580" cy="24073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uk-UA" sz="4200" b="1" strike="noStrike" spc="-1" dirty="0" smtClean="0">
                  <a:solidFill>
                    <a:srgbClr val="585858"/>
                  </a:solidFill>
                  <a:latin typeface="Arial"/>
                  <a:ea typeface="Arial"/>
                </a:rPr>
                <a:t>для регуляції водно-сольового балансу</a:t>
              </a:r>
              <a:endParaRPr lang="uk-UA" sz="4200" b="0" strike="noStrike" spc="-1" dirty="0">
                <a:latin typeface="Arial"/>
              </a:endParaRPr>
            </a:p>
          </p:txBody>
        </p:sp>
        <p:sp>
          <p:nvSpPr>
            <p:cNvPr id="265" name="CustomShape 6"/>
            <p:cNvSpPr/>
            <p:nvPr/>
          </p:nvSpPr>
          <p:spPr>
            <a:xfrm>
              <a:off x="4677840" y="8637120"/>
              <a:ext cx="6017760" cy="112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ru-RU" sz="4200" b="1" strike="noStrike" spc="-1" dirty="0" smtClean="0">
                  <a:solidFill>
                    <a:srgbClr val="309C1F"/>
                  </a:solidFill>
                  <a:latin typeface="Arial"/>
                  <a:ea typeface="Arial"/>
                </a:rPr>
                <a:t>МІНЕРАЛИ</a:t>
              </a:r>
              <a:endParaRPr lang="ru-RU" sz="4200" b="0" strike="noStrike" spc="-1" dirty="0">
                <a:latin typeface="Arial"/>
              </a:endParaRPr>
            </a:p>
          </p:txBody>
        </p:sp>
      </p:grpSp>
      <p:grpSp>
        <p:nvGrpSpPr>
          <p:cNvPr id="266" name="Group 7"/>
          <p:cNvGrpSpPr/>
          <p:nvPr/>
        </p:nvGrpSpPr>
        <p:grpSpPr>
          <a:xfrm>
            <a:off x="14607720" y="4420440"/>
            <a:ext cx="5897880" cy="3729960"/>
            <a:chOff x="14607720" y="4420440"/>
            <a:chExt cx="5897880" cy="3729960"/>
          </a:xfrm>
        </p:grpSpPr>
        <p:sp>
          <p:nvSpPr>
            <p:cNvPr id="267" name="CustomShape 8"/>
            <p:cNvSpPr/>
            <p:nvPr/>
          </p:nvSpPr>
          <p:spPr>
            <a:xfrm>
              <a:off x="14616720" y="5743080"/>
              <a:ext cx="5441400" cy="24073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uk-UA" sz="4200" b="1" strike="noStrike" spc="-1" dirty="0" smtClean="0">
                  <a:solidFill>
                    <a:srgbClr val="585858"/>
                  </a:solidFill>
                  <a:latin typeface="Arial"/>
                  <a:ea typeface="Arial"/>
                </a:rPr>
                <a:t>для покращення мікрофлори кишечника</a:t>
              </a:r>
              <a:endParaRPr lang="uk-UA" sz="4200" b="0" strike="noStrike" spc="-1" dirty="0">
                <a:latin typeface="Arial"/>
              </a:endParaRPr>
            </a:p>
          </p:txBody>
        </p:sp>
        <p:sp>
          <p:nvSpPr>
            <p:cNvPr id="268" name="CustomShape 9"/>
            <p:cNvSpPr/>
            <p:nvPr/>
          </p:nvSpPr>
          <p:spPr>
            <a:xfrm>
              <a:off x="14607720" y="4420440"/>
              <a:ext cx="5897880" cy="17672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ru-RU" sz="4200" b="1" strike="noStrike" spc="-1" dirty="0" smtClean="0">
                  <a:solidFill>
                    <a:srgbClr val="309C1F"/>
                  </a:solidFill>
                  <a:latin typeface="Arial"/>
                  <a:ea typeface="Arial"/>
                </a:rPr>
                <a:t>ПРОБІОТИКИ </a:t>
              </a:r>
              <a:endParaRPr lang="ru-RU" sz="42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4200" b="1" spc="-1" dirty="0">
                  <a:solidFill>
                    <a:srgbClr val="309C1F"/>
                  </a:solidFill>
                  <a:latin typeface="Arial"/>
                  <a:ea typeface="Arial"/>
                </a:rPr>
                <a:t>І</a:t>
              </a:r>
              <a:r>
                <a:rPr lang="ru-RU" sz="4200" b="1" strike="noStrike" spc="-1" dirty="0" smtClean="0">
                  <a:solidFill>
                    <a:srgbClr val="309C1F"/>
                  </a:solidFill>
                  <a:latin typeface="Arial"/>
                  <a:ea typeface="Arial"/>
                </a:rPr>
                <a:t> КЛІТКОВИНА</a:t>
              </a:r>
              <a:endParaRPr lang="ru-RU" sz="4200" b="0" strike="noStrike" spc="-1" dirty="0">
                <a:latin typeface="Arial"/>
              </a:endParaRPr>
            </a:p>
          </p:txBody>
        </p:sp>
      </p:grpSp>
      <p:grpSp>
        <p:nvGrpSpPr>
          <p:cNvPr id="269" name="Group 10"/>
          <p:cNvGrpSpPr/>
          <p:nvPr/>
        </p:nvGrpSpPr>
        <p:grpSpPr>
          <a:xfrm>
            <a:off x="14593680" y="8638920"/>
            <a:ext cx="6910486" cy="3091320"/>
            <a:chOff x="14593680" y="8638920"/>
            <a:chExt cx="6910486" cy="3091320"/>
          </a:xfrm>
        </p:grpSpPr>
        <p:sp>
          <p:nvSpPr>
            <p:cNvPr id="270" name="CustomShape 11"/>
            <p:cNvSpPr/>
            <p:nvPr/>
          </p:nvSpPr>
          <p:spPr>
            <a:xfrm>
              <a:off x="14601240" y="9963000"/>
              <a:ext cx="6902926" cy="17672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uk-UA" sz="4200" b="1" strike="noStrike" spc="-1" dirty="0" smtClean="0">
                  <a:solidFill>
                    <a:srgbClr val="585858"/>
                  </a:solidFill>
                  <a:latin typeface="Arial"/>
                  <a:ea typeface="Arial"/>
                </a:rPr>
                <a:t>для зміцнення захисних</a:t>
              </a:r>
              <a:br>
                <a:rPr lang="uk-UA" sz="4200" b="1" strike="noStrike" spc="-1" dirty="0" smtClean="0">
                  <a:solidFill>
                    <a:srgbClr val="585858"/>
                  </a:solidFill>
                  <a:latin typeface="Arial"/>
                  <a:ea typeface="Arial"/>
                </a:rPr>
              </a:br>
              <a:r>
                <a:rPr lang="uk-UA" sz="4200" b="1" strike="noStrike" spc="-1" dirty="0" smtClean="0">
                  <a:solidFill>
                    <a:srgbClr val="585858"/>
                  </a:solidFill>
                  <a:latin typeface="Arial"/>
                  <a:ea typeface="Arial"/>
                </a:rPr>
                <a:t>сил організму</a:t>
              </a:r>
              <a:endParaRPr lang="uk-UA" sz="4200" b="0" strike="noStrike" spc="-1" dirty="0">
                <a:latin typeface="Arial"/>
              </a:endParaRPr>
            </a:p>
          </p:txBody>
        </p:sp>
        <p:sp>
          <p:nvSpPr>
            <p:cNvPr id="271" name="CustomShape 12"/>
            <p:cNvSpPr/>
            <p:nvPr/>
          </p:nvSpPr>
          <p:spPr>
            <a:xfrm>
              <a:off x="14593680" y="8638920"/>
              <a:ext cx="5747760" cy="17672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ru-RU" sz="4200" b="1" strike="noStrike" spc="-1" dirty="0" smtClean="0">
                  <a:solidFill>
                    <a:srgbClr val="309C1F"/>
                  </a:solidFill>
                  <a:latin typeface="Arial"/>
                  <a:ea typeface="Arial"/>
                </a:rPr>
                <a:t>ФОСФОЛІПІДИ </a:t>
              </a:r>
              <a:endParaRPr lang="ru-RU" sz="42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4200" b="1" strike="noStrike" spc="-1" dirty="0" smtClean="0">
                  <a:solidFill>
                    <a:srgbClr val="309C1F"/>
                  </a:solidFill>
                  <a:latin typeface="Arial"/>
                  <a:ea typeface="Arial"/>
                </a:rPr>
                <a:t>І </a:t>
              </a:r>
              <a:r>
                <a:rPr lang="ru-RU" sz="4200" b="1" strike="noStrike" spc="-1" dirty="0">
                  <a:solidFill>
                    <a:srgbClr val="309C1F"/>
                  </a:solidFill>
                  <a:latin typeface="Arial"/>
                  <a:ea typeface="Arial"/>
                </a:rPr>
                <a:t>ПНЖК</a:t>
              </a:r>
              <a:endParaRPr lang="ru-RU" sz="4200" b="0" strike="noStrike" spc="-1" dirty="0">
                <a:latin typeface="Arial"/>
              </a:endParaRPr>
            </a:p>
          </p:txBody>
        </p:sp>
      </p:grpSp>
      <p:sp>
        <p:nvSpPr>
          <p:cNvPr id="272" name="CustomShape 13"/>
          <p:cNvSpPr/>
          <p:nvPr/>
        </p:nvSpPr>
        <p:spPr>
          <a:xfrm>
            <a:off x="1276920" y="1288440"/>
            <a:ext cx="17969400" cy="2437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NUTRIPACK </a:t>
            </a:r>
            <a:r>
              <a:rPr lang="ru-RU" sz="6400" b="1" strike="noStrike" spc="-1" dirty="0">
                <a:solidFill>
                  <a:srgbClr val="585858"/>
                </a:solidFill>
                <a:latin typeface="Arial"/>
                <a:ea typeface="Arial"/>
              </a:rPr>
              <a:t>— </a:t>
            </a:r>
            <a:r>
              <a:rPr lang="ru-RU" sz="64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КОМПЛЕКСНА ДІЯ КОМПОНЕНТІВ</a:t>
            </a:r>
            <a:endParaRPr lang="ru-RU" sz="6400" b="0" strike="noStrike" spc="-1" dirty="0">
              <a:latin typeface="Arial"/>
            </a:endParaRPr>
          </a:p>
        </p:txBody>
      </p:sp>
      <p:pic>
        <p:nvPicPr>
          <p:cNvPr id="273" name="image39.png"/>
          <p:cNvPicPr/>
          <p:nvPr/>
        </p:nvPicPr>
        <p:blipFill>
          <a:blip r:embed="rId3" cstate="print"/>
          <a:stretch/>
        </p:blipFill>
        <p:spPr>
          <a:xfrm>
            <a:off x="12632040" y="8833680"/>
            <a:ext cx="1698120" cy="1904760"/>
          </a:xfrm>
          <a:prstGeom prst="rect">
            <a:avLst/>
          </a:prstGeom>
          <a:ln w="12600">
            <a:noFill/>
          </a:ln>
        </p:spPr>
      </p:pic>
      <p:pic>
        <p:nvPicPr>
          <p:cNvPr id="274" name="image40.png"/>
          <p:cNvPicPr/>
          <p:nvPr/>
        </p:nvPicPr>
        <p:blipFill>
          <a:blip r:embed="rId4" cstate="print"/>
          <a:stretch/>
        </p:blipFill>
        <p:spPr>
          <a:xfrm>
            <a:off x="12749400" y="4465080"/>
            <a:ext cx="1463400" cy="1904760"/>
          </a:xfrm>
          <a:prstGeom prst="rect">
            <a:avLst/>
          </a:prstGeom>
          <a:ln w="12600">
            <a:noFill/>
          </a:ln>
        </p:spPr>
      </p:pic>
      <p:pic>
        <p:nvPicPr>
          <p:cNvPr id="275" name="image41.png"/>
          <p:cNvPicPr/>
          <p:nvPr/>
        </p:nvPicPr>
        <p:blipFill>
          <a:blip r:embed="rId5" cstate="print"/>
          <a:stretch/>
        </p:blipFill>
        <p:spPr>
          <a:xfrm>
            <a:off x="2833920" y="8757720"/>
            <a:ext cx="1396800" cy="2055960"/>
          </a:xfrm>
          <a:prstGeom prst="rect">
            <a:avLst/>
          </a:prstGeom>
          <a:ln w="12600">
            <a:noFill/>
          </a:ln>
        </p:spPr>
      </p:pic>
      <p:pic>
        <p:nvPicPr>
          <p:cNvPr id="276" name="image42.png"/>
          <p:cNvPicPr/>
          <p:nvPr/>
        </p:nvPicPr>
        <p:blipFill>
          <a:blip r:embed="rId6" cstate="print"/>
          <a:stretch/>
        </p:blipFill>
        <p:spPr>
          <a:xfrm>
            <a:off x="2580120" y="4487400"/>
            <a:ext cx="1904760" cy="185976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12726360" y="0"/>
            <a:ext cx="11657160" cy="13715640"/>
          </a:xfrm>
          <a:prstGeom prst="rect">
            <a:avLst/>
          </a:prstGeom>
          <a:solidFill>
            <a:srgbClr val="6DC5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2"/>
          <p:cNvSpPr/>
          <p:nvPr/>
        </p:nvSpPr>
        <p:spPr>
          <a:xfrm>
            <a:off x="827640" y="608400"/>
            <a:ext cx="11364120" cy="2863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5200" b="1" spc="-1" dirty="0">
                <a:solidFill>
                  <a:srgbClr val="299E0E"/>
                </a:solidFill>
                <a:ea typeface="Arial"/>
              </a:rPr>
              <a:t>КОРАЛ ЛЮЦЕРНА — ДЖЕРЕЛО КЛІТКОВИНИ, ВІТАМІНІВ І МІНЕРАЛІВ</a:t>
            </a:r>
            <a:endParaRPr lang="ru-RU" sz="5200" spc="-1" dirty="0"/>
          </a:p>
        </p:txBody>
      </p:sp>
      <p:sp>
        <p:nvSpPr>
          <p:cNvPr id="279" name="CustomShape 3"/>
          <p:cNvSpPr/>
          <p:nvPr/>
        </p:nvSpPr>
        <p:spPr>
          <a:xfrm>
            <a:off x="776520" y="4431600"/>
            <a:ext cx="10222200" cy="5425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У складі вітаміни A, E, K, D, B1, B2, B12, усі незамінні </a:t>
            </a:r>
            <a:r>
              <a:rPr lang="uk-UA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амінокислоти.</a:t>
            </a: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Контролює рівень цукру  </a:t>
            </a:r>
            <a:endParaRPr lang="uk-UA" sz="3600" spc="-1" dirty="0"/>
          </a:p>
          <a:p>
            <a:pPr>
              <a:lnSpc>
                <a:spcPct val="100000"/>
              </a:lnSpc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        та «поганого» холестерину у </a:t>
            </a:r>
            <a:r>
              <a:rPr lang="uk-UA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крові.</a:t>
            </a: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Покращує обмін </a:t>
            </a:r>
            <a:r>
              <a:rPr lang="uk-UA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речовин.</a:t>
            </a: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Підвищує </a:t>
            </a:r>
            <a:r>
              <a:rPr lang="uk-UA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працездатність.</a:t>
            </a:r>
            <a:endParaRPr lang="uk-UA" sz="3600" spc="-1" dirty="0"/>
          </a:p>
        </p:txBody>
      </p:sp>
      <p:pic>
        <p:nvPicPr>
          <p:cNvPr id="280" name="image43.png"/>
          <p:cNvPicPr/>
          <p:nvPr/>
        </p:nvPicPr>
        <p:blipFill>
          <a:blip r:embed="rId3" cstate="print"/>
          <a:stretch/>
        </p:blipFill>
        <p:spPr>
          <a:xfrm>
            <a:off x="15618240" y="3018960"/>
            <a:ext cx="5913720" cy="767736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12726360" y="0"/>
            <a:ext cx="11657160" cy="13715640"/>
          </a:xfrm>
          <a:prstGeom prst="rect">
            <a:avLst/>
          </a:prstGeom>
          <a:solidFill>
            <a:srgbClr val="6DC5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2" name="image44.png"/>
          <p:cNvPicPr/>
          <p:nvPr/>
        </p:nvPicPr>
        <p:blipFill>
          <a:blip r:embed="rId3" cstate="print"/>
          <a:stretch/>
        </p:blipFill>
        <p:spPr>
          <a:xfrm>
            <a:off x="16581960" y="3142440"/>
            <a:ext cx="3985920" cy="7404840"/>
          </a:xfrm>
          <a:prstGeom prst="rect">
            <a:avLst/>
          </a:prstGeom>
          <a:ln w="12600">
            <a:noFill/>
          </a:ln>
        </p:spPr>
      </p:pic>
      <p:sp>
        <p:nvSpPr>
          <p:cNvPr id="283" name="CustomShape 2"/>
          <p:cNvSpPr/>
          <p:nvPr/>
        </p:nvSpPr>
        <p:spPr>
          <a:xfrm>
            <a:off x="712800" y="4759200"/>
            <a:ext cx="10698120" cy="5425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Джерело легкозасвоюваного рослинного білка, рідкісного антиоксиданту фікоціаніну </a:t>
            </a:r>
            <a:endParaRPr lang="uk-UA" sz="3600" spc="-1" dirty="0"/>
          </a:p>
          <a:p>
            <a:pPr>
              <a:lnSpc>
                <a:spcPct val="100000"/>
              </a:lnSpc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        та хлорофілу.</a:t>
            </a: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Сприяє насиченню організму киснем.</a:t>
            </a: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Зміцнює клітинні </a:t>
            </a:r>
            <a:r>
              <a:rPr lang="uk-UA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мембрани.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284" name="CustomShape 3"/>
          <p:cNvSpPr/>
          <p:nvPr/>
        </p:nvSpPr>
        <p:spPr>
          <a:xfrm>
            <a:off x="796680" y="577440"/>
            <a:ext cx="11024280" cy="3655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5200" b="1" spc="-1" dirty="0">
                <a:solidFill>
                  <a:srgbClr val="299E0E"/>
                </a:solidFill>
                <a:ea typeface="Arial"/>
              </a:rPr>
              <a:t>ПРЕМІУМ СПІРУЛІНА – </a:t>
            </a:r>
          </a:p>
          <a:p>
            <a:pPr>
              <a:lnSpc>
                <a:spcPct val="100000"/>
              </a:lnSpc>
            </a:pPr>
            <a:r>
              <a:rPr lang="ru-RU" sz="5200" b="1" spc="-1" dirty="0">
                <a:solidFill>
                  <a:srgbClr val="299E0E"/>
                </a:solidFill>
                <a:ea typeface="Arial"/>
              </a:rPr>
              <a:t>ДЖЕРЕЛО РІДКІСНОГО АНТИОКСИДАНТУ І РОСЛИННОГО БІЛКА</a:t>
            </a:r>
            <a:endParaRPr lang="ru-RU" sz="5200" spc="-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12726360" y="0"/>
            <a:ext cx="11657160" cy="13715640"/>
          </a:xfrm>
          <a:prstGeom prst="rect">
            <a:avLst/>
          </a:prstGeom>
          <a:solidFill>
            <a:srgbClr val="6DC5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6" name="image45.png"/>
          <p:cNvPicPr/>
          <p:nvPr/>
        </p:nvPicPr>
        <p:blipFill>
          <a:blip r:embed="rId3" cstate="print"/>
          <a:stretch/>
        </p:blipFill>
        <p:spPr>
          <a:xfrm>
            <a:off x="16355880" y="2799360"/>
            <a:ext cx="4478400" cy="8070840"/>
          </a:xfrm>
          <a:prstGeom prst="rect">
            <a:avLst/>
          </a:prstGeom>
          <a:ln w="12600">
            <a:noFill/>
          </a:ln>
        </p:spPr>
      </p:pic>
      <p:sp>
        <p:nvSpPr>
          <p:cNvPr id="287" name="CustomShape 2"/>
          <p:cNvSpPr/>
          <p:nvPr/>
        </p:nvSpPr>
        <p:spPr>
          <a:xfrm>
            <a:off x="796680" y="639360"/>
            <a:ext cx="11024280" cy="1949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5200" b="1" spc="-1" dirty="0">
                <a:solidFill>
                  <a:srgbClr val="299E0E"/>
                </a:solidFill>
                <a:ea typeface="Arial"/>
              </a:rPr>
              <a:t>БІ-КУРУНГА — СИМБІОЗ “РОЗУМНИХ” ПРОБІОТИКІВ</a:t>
            </a:r>
            <a:endParaRPr lang="ru-RU" sz="5200" spc="-1" dirty="0"/>
          </a:p>
        </p:txBody>
      </p:sp>
      <p:sp>
        <p:nvSpPr>
          <p:cNvPr id="288" name="CustomShape 3"/>
          <p:cNvSpPr/>
          <p:nvPr/>
        </p:nvSpPr>
        <p:spPr>
          <a:xfrm>
            <a:off x="664200" y="3845160"/>
            <a:ext cx="9744480" cy="7071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Збалансоване джерело лактобактерій.</a:t>
            </a: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Захищає кишечник від патогенних бактерій.</a:t>
            </a: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Відновлює комфортне травлення.</a:t>
            </a: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Покращує стан шкіри.</a:t>
            </a: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Зміцнює імунітет.</a:t>
            </a:r>
            <a:endParaRPr lang="uk-UA" sz="3600" spc="-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12726360" y="0"/>
            <a:ext cx="11657160" cy="13715640"/>
          </a:xfrm>
          <a:prstGeom prst="rect">
            <a:avLst/>
          </a:prstGeom>
          <a:solidFill>
            <a:srgbClr val="6DC5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0" name="image46.png"/>
          <p:cNvPicPr/>
          <p:nvPr/>
        </p:nvPicPr>
        <p:blipFill>
          <a:blip r:embed="rId3" cstate="print"/>
          <a:stretch/>
        </p:blipFill>
        <p:spPr>
          <a:xfrm>
            <a:off x="15250320" y="2772000"/>
            <a:ext cx="6637320" cy="8616960"/>
          </a:xfrm>
          <a:prstGeom prst="rect">
            <a:avLst/>
          </a:prstGeom>
          <a:ln w="12600">
            <a:noFill/>
          </a:ln>
        </p:spPr>
      </p:pic>
      <p:sp>
        <p:nvSpPr>
          <p:cNvPr id="291" name="CustomShape 2"/>
          <p:cNvSpPr/>
          <p:nvPr/>
        </p:nvSpPr>
        <p:spPr>
          <a:xfrm>
            <a:off x="796680" y="639360"/>
            <a:ext cx="11024280" cy="2680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5200" b="1" spc="-1" dirty="0">
                <a:solidFill>
                  <a:srgbClr val="299E0E"/>
                </a:solidFill>
                <a:ea typeface="Arial"/>
              </a:rPr>
              <a:t>КОРАЛ ЛЕЦИТИН — ДЖЕРЕЛО «БУДІВЕЛЬНОГО» МАТЕРІАЛУ ДЛЯ КЛІТИН</a:t>
            </a:r>
            <a:endParaRPr lang="ru-RU" sz="5200" spc="-1" dirty="0"/>
          </a:p>
        </p:txBody>
      </p:sp>
      <p:sp>
        <p:nvSpPr>
          <p:cNvPr id="292" name="CustomShape 3"/>
          <p:cNvSpPr/>
          <p:nvPr/>
        </p:nvSpPr>
        <p:spPr>
          <a:xfrm>
            <a:off x="617400" y="3876120"/>
            <a:ext cx="9437040" cy="5425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Містить фосфоліпіди — основний будівельний матеріал клітинних мембран.</a:t>
            </a: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Покращує пам'ять, зміцнює нервову систему.</a:t>
            </a: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Необхідний для нормальної роботи печінки та головного мозку.</a:t>
            </a:r>
            <a:endParaRPr lang="uk-UA" sz="3600" spc="-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12726360" y="0"/>
            <a:ext cx="11657160" cy="13715640"/>
          </a:xfrm>
          <a:prstGeom prst="rect">
            <a:avLst/>
          </a:prstGeom>
          <a:solidFill>
            <a:srgbClr val="6DC5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4" name="image47.png"/>
          <p:cNvPicPr/>
          <p:nvPr/>
        </p:nvPicPr>
        <p:blipFill>
          <a:blip r:embed="rId3" cstate="print"/>
          <a:stretch/>
        </p:blipFill>
        <p:spPr>
          <a:xfrm>
            <a:off x="15089760" y="2269080"/>
            <a:ext cx="7055280" cy="9159840"/>
          </a:xfrm>
          <a:prstGeom prst="rect">
            <a:avLst/>
          </a:prstGeom>
          <a:ln w="12600">
            <a:noFill/>
          </a:ln>
        </p:spPr>
      </p:pic>
      <p:sp>
        <p:nvSpPr>
          <p:cNvPr id="295" name="CustomShape 2"/>
          <p:cNvSpPr/>
          <p:nvPr/>
        </p:nvSpPr>
        <p:spPr>
          <a:xfrm>
            <a:off x="796680" y="639360"/>
            <a:ext cx="11024280" cy="2680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5200" b="1" spc="-1" dirty="0">
                <a:solidFill>
                  <a:srgbClr val="299E0E"/>
                </a:solidFill>
                <a:ea typeface="Arial"/>
              </a:rPr>
              <a:t>ОМЕГА 3/60 — ДЖЕРЕЛО НЕЗАМІННИХ ЖИРНИХ КИСЛОТ</a:t>
            </a:r>
            <a:endParaRPr lang="ru-RU" sz="5200" spc="-1" dirty="0"/>
          </a:p>
        </p:txBody>
      </p:sp>
      <p:sp>
        <p:nvSpPr>
          <p:cNvPr id="296" name="CustomShape 3"/>
          <p:cNvSpPr/>
          <p:nvPr/>
        </p:nvSpPr>
        <p:spPr>
          <a:xfrm>
            <a:off x="828000" y="3876120"/>
            <a:ext cx="9311760" cy="6522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Незамінний нутрієнт, якого вкрай мало у сучасному раціоні.</a:t>
            </a: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Знижує ризик розвитку серцево-судинних захворювань.</a:t>
            </a: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Підтримує когнітивні функції мозку.</a:t>
            </a: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Підтримує здоров'я шкіри </a:t>
            </a:r>
            <a:endParaRPr lang="uk-UA" sz="3600" spc="-1" dirty="0"/>
          </a:p>
          <a:p>
            <a:pPr>
              <a:lnSpc>
                <a:spcPct val="100000"/>
              </a:lnSpc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        та волосся.</a:t>
            </a:r>
            <a:endParaRPr lang="uk-UA" sz="3600" spc="-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12726360" y="0"/>
            <a:ext cx="11657160" cy="13715640"/>
          </a:xfrm>
          <a:prstGeom prst="rect">
            <a:avLst/>
          </a:prstGeom>
          <a:solidFill>
            <a:srgbClr val="6DC5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2"/>
          <p:cNvSpPr/>
          <p:nvPr/>
        </p:nvSpPr>
        <p:spPr>
          <a:xfrm>
            <a:off x="650160" y="4462560"/>
            <a:ext cx="10226880" cy="48769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Збагачує воду природними мінералами: </a:t>
            </a:r>
            <a:r>
              <a:rPr lang="uk-UA" sz="3600" b="1" spc="-1" dirty="0">
                <a:solidFill>
                  <a:srgbClr val="299E0E"/>
                </a:solidFill>
                <a:ea typeface="Arial"/>
              </a:rPr>
              <a:t>кальцієм, магнієм, калієм.</a:t>
            </a: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Регулює мінеральний баланс </a:t>
            </a:r>
            <a:endParaRPr lang="uk-UA" sz="3600" spc="-1" dirty="0"/>
          </a:p>
          <a:p>
            <a:pPr>
              <a:lnSpc>
                <a:spcPct val="100000"/>
              </a:lnSpc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        в організмі.</a:t>
            </a: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uk-UA" sz="3600" spc="-1" dirty="0">
                <a:solidFill>
                  <a:srgbClr val="585858"/>
                </a:solidFill>
                <a:latin typeface="Montserrat Bold"/>
                <a:ea typeface="Montserrat Bold"/>
              </a:rPr>
              <a:t>Покращує смакові якості води.</a:t>
            </a:r>
            <a:endParaRPr lang="ru-RU" sz="3600" b="0" strike="noStrike" spc="-1" dirty="0">
              <a:latin typeface="Arial"/>
            </a:endParaRPr>
          </a:p>
        </p:txBody>
      </p:sp>
      <p:pic>
        <p:nvPicPr>
          <p:cNvPr id="299" name="image48.png"/>
          <p:cNvPicPr/>
          <p:nvPr/>
        </p:nvPicPr>
        <p:blipFill>
          <a:blip r:embed="rId3" cstate="print"/>
          <a:stretch/>
        </p:blipFill>
        <p:spPr>
          <a:xfrm>
            <a:off x="15738120" y="3444120"/>
            <a:ext cx="5755680" cy="7318080"/>
          </a:xfrm>
          <a:prstGeom prst="rect">
            <a:avLst/>
          </a:prstGeom>
          <a:ln w="12600">
            <a:noFill/>
          </a:ln>
        </p:spPr>
      </p:pic>
      <p:sp>
        <p:nvSpPr>
          <p:cNvPr id="300" name="CustomShape 3"/>
          <p:cNvSpPr/>
          <p:nvPr/>
        </p:nvSpPr>
        <p:spPr>
          <a:xfrm>
            <a:off x="766080" y="639360"/>
            <a:ext cx="11425680" cy="2680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5200" b="1" spc="-1" dirty="0">
                <a:solidFill>
                  <a:srgbClr val="299E0E"/>
                </a:solidFill>
                <a:ea typeface="Arial"/>
              </a:rPr>
              <a:t>КОРАЛ-МАЙН — ДЖЕРЕЛО КОРИСНИХ МІНЕРАЛІВ </a:t>
            </a:r>
            <a:endParaRPr lang="ru-RU" sz="5200" spc="-1" dirty="0"/>
          </a:p>
          <a:p>
            <a:pPr>
              <a:lnSpc>
                <a:spcPct val="100000"/>
              </a:lnSpc>
            </a:pPr>
            <a:r>
              <a:rPr lang="ru-RU" sz="5200" b="1" spc="-1" dirty="0">
                <a:solidFill>
                  <a:srgbClr val="299E0E"/>
                </a:solidFill>
                <a:ea typeface="Arial"/>
              </a:rPr>
              <a:t>З ЯПОНСЬКОГО МОРЯ</a:t>
            </a:r>
            <a:endParaRPr lang="ru-RU" sz="5200" spc="-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3.png"/>
          <p:cNvPicPr/>
          <p:nvPr/>
        </p:nvPicPr>
        <p:blipFill>
          <a:blip r:embed="rId3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89" name="CustomShape 1"/>
          <p:cNvSpPr/>
          <p:nvPr/>
        </p:nvSpPr>
        <p:spPr>
          <a:xfrm>
            <a:off x="1277640" y="4277880"/>
            <a:ext cx="12421080" cy="5363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pc="-1" dirty="0">
                <a:solidFill>
                  <a:srgbClr val="535353"/>
                </a:solidFill>
                <a:ea typeface="Arial"/>
              </a:rPr>
              <a:t>ДЛЯ ПОВНОЦІННОГО </a:t>
            </a:r>
            <a:endParaRPr lang="ru-RU" sz="6400" spc="-1" dirty="0"/>
          </a:p>
          <a:p>
            <a:pPr>
              <a:lnSpc>
                <a:spcPct val="100000"/>
              </a:lnSpc>
            </a:pPr>
            <a:r>
              <a:rPr lang="ru-RU" sz="6400" b="1" spc="-1" dirty="0">
                <a:solidFill>
                  <a:srgbClr val="535353"/>
                </a:solidFill>
                <a:ea typeface="Arial"/>
              </a:rPr>
              <a:t>ЖИТТЯ ЛЮДИНІ ПОТРІБНІ </a:t>
            </a:r>
            <a:endParaRPr lang="ru-RU" sz="6400" spc="-1" dirty="0"/>
          </a:p>
          <a:p>
            <a:pPr>
              <a:lnSpc>
                <a:spcPct val="100000"/>
              </a:lnSpc>
            </a:pPr>
            <a:r>
              <a:rPr lang="ru-RU" sz="6400" b="1" spc="-1" dirty="0">
                <a:solidFill>
                  <a:srgbClr val="299E0E"/>
                </a:solidFill>
                <a:ea typeface="Arial"/>
              </a:rPr>
              <a:t>РІЗНОМАНІТНІ </a:t>
            </a:r>
            <a:endParaRPr lang="ru-RU" sz="6400" spc="-1" dirty="0"/>
          </a:p>
          <a:p>
            <a:pPr>
              <a:lnSpc>
                <a:spcPct val="100000"/>
              </a:lnSpc>
            </a:pPr>
            <a:r>
              <a:rPr lang="ru-RU" sz="6400" b="1" spc="-1" dirty="0">
                <a:solidFill>
                  <a:srgbClr val="299E0E"/>
                </a:solidFill>
                <a:ea typeface="Arial"/>
              </a:rPr>
              <a:t>ПОЖИВНІ </a:t>
            </a:r>
            <a:endParaRPr lang="ru-RU" sz="6400" spc="-1" dirty="0"/>
          </a:p>
          <a:p>
            <a:pPr>
              <a:lnSpc>
                <a:spcPct val="100000"/>
              </a:lnSpc>
            </a:pPr>
            <a:r>
              <a:rPr lang="ru-RU" sz="6400" b="1" spc="-1" dirty="0">
                <a:solidFill>
                  <a:srgbClr val="299E0E"/>
                </a:solidFill>
                <a:ea typeface="Arial"/>
              </a:rPr>
              <a:t>РЕЧОВИНИ</a:t>
            </a:r>
            <a:endParaRPr lang="ru-RU" sz="6400" spc="-1" dirty="0"/>
          </a:p>
        </p:txBody>
      </p:sp>
      <p:grpSp>
        <p:nvGrpSpPr>
          <p:cNvPr id="90" name="Group 2"/>
          <p:cNvGrpSpPr/>
          <p:nvPr/>
        </p:nvGrpSpPr>
        <p:grpSpPr>
          <a:xfrm>
            <a:off x="12657240" y="1346760"/>
            <a:ext cx="11288880" cy="10809540"/>
            <a:chOff x="12657240" y="1346760"/>
            <a:chExt cx="11288880" cy="10809540"/>
          </a:xfrm>
        </p:grpSpPr>
        <p:pic>
          <p:nvPicPr>
            <p:cNvPr id="91" name="image4.png"/>
            <p:cNvPicPr/>
            <p:nvPr/>
          </p:nvPicPr>
          <p:blipFill>
            <a:blip r:embed="rId4" cstate="print"/>
            <a:stretch/>
          </p:blipFill>
          <p:spPr>
            <a:xfrm>
              <a:off x="13838400" y="2302560"/>
              <a:ext cx="8898840" cy="91105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92" name="CustomShape 3"/>
            <p:cNvSpPr/>
            <p:nvPr/>
          </p:nvSpPr>
          <p:spPr>
            <a:xfrm>
              <a:off x="16706160" y="6068520"/>
              <a:ext cx="3163680" cy="17056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 anchor="ctr"/>
            <a:lstStyle/>
            <a:p>
              <a:pPr algn="ctr">
                <a:lnSpc>
                  <a:spcPct val="100000"/>
                </a:lnSpc>
              </a:pPr>
              <a:r>
                <a:rPr lang="ru-RU" sz="4000" b="1" strike="noStrike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(</a:t>
              </a:r>
              <a:r>
                <a:rPr lang="uk-UA" sz="4000" b="1" strike="noStrike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з води </a:t>
              </a:r>
              <a:endParaRPr lang="uk-UA" sz="4000" b="0" strike="noStrike" spc="-1" dirty="0" smtClean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uk-UA" sz="4000" b="1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та</a:t>
              </a:r>
              <a:r>
                <a:rPr lang="uk-UA" sz="4000" b="1" strike="noStrike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 їжі)</a:t>
              </a:r>
              <a:endParaRPr lang="uk-UA" sz="4000" b="0" strike="noStrike" spc="-1" dirty="0">
                <a:latin typeface="Arial"/>
              </a:endParaRPr>
            </a:p>
          </p:txBody>
        </p:sp>
        <p:sp>
          <p:nvSpPr>
            <p:cNvPr id="93" name="CustomShape 4"/>
            <p:cNvSpPr/>
            <p:nvPr/>
          </p:nvSpPr>
          <p:spPr>
            <a:xfrm>
              <a:off x="16373880" y="1346760"/>
              <a:ext cx="3827520" cy="974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uk-UA" sz="3200" b="1" strike="noStrike" spc="-1" dirty="0" smtClean="0">
                  <a:solidFill>
                    <a:srgbClr val="535353"/>
                  </a:solidFill>
                  <a:latin typeface="Arial"/>
                  <a:ea typeface="Arial"/>
                </a:rPr>
                <a:t>самопочуття</a:t>
              </a:r>
              <a:endParaRPr lang="uk-UA" sz="3200" b="0" strike="noStrike" spc="-1" dirty="0">
                <a:latin typeface="Arial"/>
              </a:endParaRPr>
            </a:p>
          </p:txBody>
        </p:sp>
        <p:sp>
          <p:nvSpPr>
            <p:cNvPr id="94" name="CustomShape 5"/>
            <p:cNvSpPr/>
            <p:nvPr/>
          </p:nvSpPr>
          <p:spPr>
            <a:xfrm>
              <a:off x="20432520" y="3186000"/>
              <a:ext cx="3513600" cy="14619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uk-UA" sz="3200" b="1" spc="-1" dirty="0">
                  <a:solidFill>
                    <a:srgbClr val="535353"/>
                  </a:solidFill>
                  <a:ea typeface="Arial"/>
                </a:rPr>
                <a:t>когнітивні здібності</a:t>
              </a:r>
              <a:endParaRPr lang="uk-UA" sz="3200" spc="-1" dirty="0"/>
            </a:p>
          </p:txBody>
        </p:sp>
        <p:sp>
          <p:nvSpPr>
            <p:cNvPr id="95" name="CustomShape 6"/>
            <p:cNvSpPr/>
            <p:nvPr/>
          </p:nvSpPr>
          <p:spPr>
            <a:xfrm>
              <a:off x="12657240" y="2746800"/>
              <a:ext cx="3793680" cy="19494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uk-UA" sz="3200" b="1" spc="-1" dirty="0">
                  <a:solidFill>
                    <a:srgbClr val="535353"/>
                  </a:solidFill>
                  <a:ea typeface="Arial"/>
                </a:rPr>
                <a:t>зовнішність</a:t>
              </a:r>
              <a:endParaRPr lang="uk-UA" sz="3200" spc="-1" dirty="0"/>
            </a:p>
            <a:p>
              <a:pPr algn="ctr">
                <a:lnSpc>
                  <a:spcPct val="100000"/>
                </a:lnSpc>
              </a:pPr>
              <a:r>
                <a:rPr lang="uk-UA" sz="3200" b="1" spc="-1" dirty="0">
                  <a:solidFill>
                    <a:srgbClr val="535353"/>
                  </a:solidFill>
                  <a:ea typeface="Arial"/>
                </a:rPr>
                <a:t>(шкіра, волосся, нігті</a:t>
              </a:r>
              <a:r>
                <a:rPr lang="uk-UA" sz="3200" b="1" spc="-1" dirty="0" smtClean="0">
                  <a:solidFill>
                    <a:srgbClr val="535353"/>
                  </a:solidFill>
                  <a:ea typeface="Arial"/>
                </a:rPr>
                <a:t>)</a:t>
              </a:r>
              <a:endParaRPr lang="uk-UA" sz="3200" spc="-1" dirty="0"/>
            </a:p>
          </p:txBody>
        </p:sp>
        <p:sp>
          <p:nvSpPr>
            <p:cNvPr id="96" name="CustomShape 7"/>
            <p:cNvSpPr/>
            <p:nvPr/>
          </p:nvSpPr>
          <p:spPr>
            <a:xfrm>
              <a:off x="15785148" y="11425320"/>
              <a:ext cx="4834440" cy="7309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uk-UA" sz="3200" b="1" spc="-1" dirty="0">
                  <a:solidFill>
                    <a:srgbClr val="535353"/>
                  </a:solidFill>
                  <a:latin typeface="Arial"/>
                  <a:ea typeface="Arial"/>
                </a:rPr>
                <a:t>т</a:t>
              </a:r>
              <a:r>
                <a:rPr lang="uk-UA" sz="3200" b="1" strike="noStrike" spc="-1" dirty="0" smtClean="0">
                  <a:solidFill>
                    <a:srgbClr val="535353"/>
                  </a:solidFill>
                  <a:latin typeface="Arial"/>
                  <a:ea typeface="Arial"/>
                </a:rPr>
                <a:t>ривалість життя</a:t>
              </a:r>
              <a:endParaRPr lang="uk-UA" sz="3200" b="0" strike="noStrike" spc="-1" dirty="0">
                <a:latin typeface="Arial"/>
              </a:endParaRPr>
            </a:p>
          </p:txBody>
        </p:sp>
        <p:sp>
          <p:nvSpPr>
            <p:cNvPr id="97" name="CustomShape 8"/>
            <p:cNvSpPr/>
            <p:nvPr/>
          </p:nvSpPr>
          <p:spPr>
            <a:xfrm>
              <a:off x="12661200" y="9086760"/>
              <a:ext cx="3785760" cy="974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uk-UA" sz="3200" b="1" strike="noStrike" spc="-1" dirty="0" smtClean="0">
                  <a:solidFill>
                    <a:srgbClr val="535353"/>
                  </a:solidFill>
                  <a:latin typeface="Arial"/>
                  <a:ea typeface="Arial"/>
                </a:rPr>
                <a:t>витривалість</a:t>
              </a:r>
              <a:endParaRPr lang="uk-UA" sz="3200" b="0" strike="noStrike" spc="-1" dirty="0">
                <a:latin typeface="Arial"/>
              </a:endParaRPr>
            </a:p>
          </p:txBody>
        </p:sp>
        <p:sp>
          <p:nvSpPr>
            <p:cNvPr id="98" name="CustomShape 9"/>
            <p:cNvSpPr/>
            <p:nvPr/>
          </p:nvSpPr>
          <p:spPr>
            <a:xfrm>
              <a:off x="20467080" y="9086760"/>
              <a:ext cx="3444840" cy="974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uk-UA" sz="3200" b="1" strike="noStrike" spc="-1" dirty="0" smtClean="0">
                  <a:solidFill>
                    <a:srgbClr val="535353"/>
                  </a:solidFill>
                  <a:latin typeface="Arial"/>
                  <a:ea typeface="Arial"/>
                </a:rPr>
                <a:t>настрій</a:t>
              </a:r>
              <a:endParaRPr lang="uk-UA" sz="3200" b="0" strike="noStrike" spc="-1" dirty="0">
                <a:latin typeface="Arial"/>
              </a:endParaRPr>
            </a:p>
          </p:txBody>
        </p:sp>
        <p:sp>
          <p:nvSpPr>
            <p:cNvPr id="99" name="CustomShape 10"/>
            <p:cNvSpPr/>
            <p:nvPr/>
          </p:nvSpPr>
          <p:spPr>
            <a:xfrm>
              <a:off x="16971840" y="8424000"/>
              <a:ext cx="2653200" cy="8532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22040" tIns="122040" rIns="122040" bIns="122040"/>
            <a:lstStyle/>
            <a:p>
              <a:pPr algn="ctr">
                <a:lnSpc>
                  <a:spcPct val="100000"/>
                </a:lnSpc>
              </a:pPr>
              <a:r>
                <a:rPr lang="uk-UA" sz="4000" b="1" strike="noStrike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речовини</a:t>
              </a:r>
              <a:endParaRPr lang="uk-UA" sz="4000" b="0" strike="noStrike" spc="-1" dirty="0">
                <a:latin typeface="Arial"/>
              </a:endParaRPr>
            </a:p>
          </p:txBody>
        </p:sp>
        <p:sp>
          <p:nvSpPr>
            <p:cNvPr id="100" name="CustomShape 11"/>
            <p:cNvSpPr/>
            <p:nvPr/>
          </p:nvSpPr>
          <p:spPr>
            <a:xfrm>
              <a:off x="15916680" y="4502520"/>
              <a:ext cx="4741920" cy="10965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uk-UA" sz="4000" b="1" strike="noStrike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поживні</a:t>
              </a:r>
              <a:endParaRPr lang="uk-UA" sz="4000" b="0" strike="noStrike" spc="-1" dirty="0"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0" y="0"/>
            <a:ext cx="24383520" cy="13715640"/>
          </a:xfrm>
          <a:prstGeom prst="rect">
            <a:avLst/>
          </a:prstGeom>
          <a:solidFill>
            <a:srgbClr val="299E0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2" name="image49.png"/>
          <p:cNvPicPr/>
          <p:nvPr/>
        </p:nvPicPr>
        <p:blipFill>
          <a:blip r:embed="rId3" cstate="print"/>
          <a:srcRect t="6909" r="5530" b="6909"/>
          <a:stretch/>
        </p:blipFill>
        <p:spPr>
          <a:xfrm>
            <a:off x="8547480" y="0"/>
            <a:ext cx="15836400" cy="13715640"/>
          </a:xfrm>
          <a:prstGeom prst="rect">
            <a:avLst/>
          </a:prstGeom>
          <a:ln w="12600">
            <a:noFill/>
          </a:ln>
        </p:spPr>
      </p:pic>
      <p:sp>
        <p:nvSpPr>
          <p:cNvPr id="303" name="CustomShape 2"/>
          <p:cNvSpPr/>
          <p:nvPr/>
        </p:nvSpPr>
        <p:spPr>
          <a:xfrm>
            <a:off x="345240" y="8595360"/>
            <a:ext cx="5422680" cy="1340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ru-RU" sz="2800" b="1" spc="-1" dirty="0" smtClean="0">
                <a:solidFill>
                  <a:srgbClr val="FFFFFF"/>
                </a:solidFill>
                <a:latin typeface="Arial"/>
                <a:ea typeface="Arial"/>
              </a:rPr>
              <a:t>УРІЗНОМАНІТНЕННЯ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ХАРЧУВАННЯ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5352120" y="8595360"/>
            <a:ext cx="6635880" cy="1766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ru-RU" sz="2800" b="1" spc="-1" dirty="0" smtClean="0">
                <a:solidFill>
                  <a:srgbClr val="FFFFFF"/>
                </a:solidFill>
                <a:latin typeface="Arial"/>
                <a:ea typeface="Arial"/>
              </a:rPr>
              <a:t>З</a:t>
            </a:r>
            <a:r>
              <a:rPr lang="ru-RU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БАЛАНСОВАНИЙ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КОМПЛЕКС 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НУТРІЄНТІВ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305" name="CustomShape 4"/>
          <p:cNvSpPr/>
          <p:nvPr/>
        </p:nvSpPr>
        <p:spPr>
          <a:xfrm>
            <a:off x="12370320" y="8632440"/>
            <a:ext cx="5099400" cy="1766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УНІКАЛЬНІ 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ПРИРОДНІ 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КОМПОНЕНТИ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306" name="CustomShape 5"/>
          <p:cNvSpPr/>
          <p:nvPr/>
        </p:nvSpPr>
        <p:spPr>
          <a:xfrm>
            <a:off x="4824000" y="757800"/>
            <a:ext cx="14855760" cy="5849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ru-RU" sz="160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Nutripack</a:t>
            </a:r>
            <a:endParaRPr lang="ru-RU" sz="16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4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набір для збагачення раціону </a:t>
            </a:r>
            <a:endParaRPr lang="uk-UA" sz="4800" b="0" strike="noStrike" spc="-1" dirty="0" smtClean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4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природними нутрієнтами</a:t>
            </a:r>
            <a:endParaRPr lang="uk-UA" sz="4800" b="0" strike="noStrike" spc="-1" dirty="0" smtClean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4800" b="0" strike="noStrike" spc="-1" dirty="0" smtClean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ru-RU" sz="4800" b="0" strike="noStrike" spc="-1" dirty="0">
              <a:latin typeface="Arial"/>
            </a:endParaRPr>
          </a:p>
        </p:txBody>
      </p:sp>
      <p:pic>
        <p:nvPicPr>
          <p:cNvPr id="307" name="image50.png"/>
          <p:cNvPicPr/>
          <p:nvPr/>
        </p:nvPicPr>
        <p:blipFill>
          <a:blip r:embed="rId4" cstate="print"/>
          <a:stretch/>
        </p:blipFill>
        <p:spPr>
          <a:xfrm>
            <a:off x="18900360" y="6069960"/>
            <a:ext cx="2501640" cy="2501640"/>
          </a:xfrm>
          <a:prstGeom prst="rect">
            <a:avLst/>
          </a:prstGeom>
          <a:ln w="12600">
            <a:noFill/>
          </a:ln>
        </p:spPr>
      </p:pic>
      <p:pic>
        <p:nvPicPr>
          <p:cNvPr id="308" name="image51.png"/>
          <p:cNvPicPr/>
          <p:nvPr/>
        </p:nvPicPr>
        <p:blipFill>
          <a:blip r:embed="rId5" cstate="print"/>
          <a:stretch/>
        </p:blipFill>
        <p:spPr>
          <a:xfrm>
            <a:off x="13794840" y="6069960"/>
            <a:ext cx="2501640" cy="2501640"/>
          </a:xfrm>
          <a:prstGeom prst="rect">
            <a:avLst/>
          </a:prstGeom>
          <a:ln w="12600">
            <a:noFill/>
          </a:ln>
        </p:spPr>
      </p:pic>
      <p:pic>
        <p:nvPicPr>
          <p:cNvPr id="309" name="image52.png"/>
          <p:cNvPicPr/>
          <p:nvPr/>
        </p:nvPicPr>
        <p:blipFill>
          <a:blip r:embed="rId6" cstate="print"/>
          <a:stretch/>
        </p:blipFill>
        <p:spPr>
          <a:xfrm>
            <a:off x="2034360" y="6069960"/>
            <a:ext cx="2501640" cy="2501640"/>
          </a:xfrm>
          <a:prstGeom prst="rect">
            <a:avLst/>
          </a:prstGeom>
          <a:ln w="12600">
            <a:noFill/>
          </a:ln>
        </p:spPr>
      </p:pic>
      <p:pic>
        <p:nvPicPr>
          <p:cNvPr id="310" name="image53.png"/>
          <p:cNvPicPr/>
          <p:nvPr/>
        </p:nvPicPr>
        <p:blipFill>
          <a:blip r:embed="rId7" cstate="print"/>
          <a:stretch/>
        </p:blipFill>
        <p:spPr>
          <a:xfrm>
            <a:off x="7534440" y="6051600"/>
            <a:ext cx="2499840" cy="2507760"/>
          </a:xfrm>
          <a:prstGeom prst="rect">
            <a:avLst/>
          </a:prstGeom>
          <a:ln w="12600">
            <a:noFill/>
          </a:ln>
        </p:spPr>
      </p:pic>
      <p:sp>
        <p:nvSpPr>
          <p:cNvPr id="311" name="CustomShape 6"/>
          <p:cNvSpPr/>
          <p:nvPr/>
        </p:nvSpPr>
        <p:spPr>
          <a:xfrm>
            <a:off x="17044920" y="8632440"/>
            <a:ext cx="6212520" cy="1340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ru-RU" sz="2800" b="1" strike="noStrike" cap="all" spc="-1" dirty="0" smtClean="0">
                <a:solidFill>
                  <a:srgbClr val="FFFFFF"/>
                </a:solidFill>
                <a:latin typeface="Arial"/>
                <a:ea typeface="Arial"/>
              </a:rPr>
              <a:t>ВИсока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cap="all" spc="-1" dirty="0" smtClean="0">
                <a:solidFill>
                  <a:srgbClr val="FFFFFF"/>
                </a:solidFill>
                <a:latin typeface="Arial"/>
                <a:ea typeface="Arial"/>
              </a:rPr>
              <a:t>БІодоступнІсть</a:t>
            </a: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age54.jpeg"/>
          <p:cNvPicPr/>
          <p:nvPr/>
        </p:nvPicPr>
        <p:blipFill>
          <a:blip r:embed="rId2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313" name="CustomShape 1"/>
          <p:cNvSpPr/>
          <p:nvPr/>
        </p:nvSpPr>
        <p:spPr>
          <a:xfrm>
            <a:off x="-66600" y="2357280"/>
            <a:ext cx="24517080" cy="9282960"/>
          </a:xfrm>
          <a:prstGeom prst="rect">
            <a:avLst/>
          </a:prstGeom>
          <a:solidFill>
            <a:srgbClr val="309C1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2"/>
          <p:cNvSpPr/>
          <p:nvPr/>
        </p:nvSpPr>
        <p:spPr>
          <a:xfrm>
            <a:off x="7932240" y="8215920"/>
            <a:ext cx="3371400" cy="126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 algn="ctr">
              <a:lnSpc>
                <a:spcPct val="100000"/>
              </a:lnSpc>
            </a:pPr>
            <a:r>
              <a:rPr lang="uk-UA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Чітка </a:t>
            </a:r>
            <a:endParaRPr lang="uk-UA" sz="2800" b="0" strike="noStrike" spc="-1" dirty="0" smtClean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послідовність</a:t>
            </a:r>
            <a:endParaRPr lang="uk-UA" sz="2800" b="0" strike="noStrike" spc="-1" dirty="0" smtClean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прийому</a:t>
            </a:r>
            <a:endParaRPr lang="uk-UA" sz="2800" b="0" strike="noStrike" spc="-1" dirty="0">
              <a:latin typeface="Arial"/>
            </a:endParaRPr>
          </a:p>
        </p:txBody>
      </p:sp>
      <p:sp>
        <p:nvSpPr>
          <p:cNvPr id="315" name="CustomShape 3"/>
          <p:cNvSpPr/>
          <p:nvPr/>
        </p:nvSpPr>
        <p:spPr>
          <a:xfrm>
            <a:off x="14240520" y="8215920"/>
            <a:ext cx="2133720" cy="126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 algn="ctr">
              <a:lnSpc>
                <a:spcPct val="100000"/>
              </a:lnSpc>
            </a:pPr>
            <a:r>
              <a:rPr lang="uk-UA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Набір</a:t>
            </a:r>
            <a:endParaRPr lang="uk-UA" sz="2800" b="0" strike="noStrike" spc="-1" dirty="0" smtClean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за вигідною</a:t>
            </a:r>
            <a:endParaRPr lang="uk-UA" sz="2800" b="0" strike="noStrike" spc="-1" dirty="0" smtClean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ціною</a:t>
            </a:r>
            <a:endParaRPr lang="uk-UA" sz="2800" b="0" strike="noStrike" spc="-1" dirty="0">
              <a:latin typeface="Arial"/>
            </a:endParaRPr>
          </a:p>
        </p:txBody>
      </p:sp>
      <p:sp>
        <p:nvSpPr>
          <p:cNvPr id="316" name="CustomShape 4"/>
          <p:cNvSpPr/>
          <p:nvPr/>
        </p:nvSpPr>
        <p:spPr>
          <a:xfrm>
            <a:off x="5255280" y="3081960"/>
            <a:ext cx="13557960" cy="1177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>
              <a:lnSpc>
                <a:spcPct val="100000"/>
              </a:lnSpc>
            </a:pPr>
            <a:r>
              <a:rPr lang="uk-UA" sz="6600" b="0" strike="noStrike" cap="all" spc="-1" dirty="0" smtClean="0">
                <a:solidFill>
                  <a:srgbClr val="FFFFFF"/>
                </a:solidFill>
                <a:latin typeface="Arial Black"/>
                <a:ea typeface="Arial Black"/>
              </a:rPr>
              <a:t>Набори </a:t>
            </a:r>
            <a:r>
              <a:rPr lang="ru-RU" sz="6600" b="1" strike="noStrike" cap="all" spc="-1" dirty="0" smtClean="0">
                <a:solidFill>
                  <a:srgbClr val="FFFFFF"/>
                </a:solidFill>
                <a:latin typeface="Arial"/>
                <a:ea typeface="Arial"/>
              </a:rPr>
              <a:t>ВІД </a:t>
            </a:r>
            <a:r>
              <a:rPr lang="ru-RU" sz="6600" b="1" strike="noStrike" cap="all" spc="-1" dirty="0">
                <a:solidFill>
                  <a:srgbClr val="FFFFFF"/>
                </a:solidFill>
                <a:latin typeface="Arial"/>
                <a:ea typeface="Arial"/>
              </a:rPr>
              <a:t>Coral </a:t>
            </a:r>
            <a:r>
              <a:rPr lang="ru-RU" sz="6600" b="1" cap="all" spc="-1" dirty="0" smtClean="0">
                <a:solidFill>
                  <a:srgbClr val="FFFFFF"/>
                </a:solidFill>
                <a:ea typeface="Arial"/>
              </a:rPr>
              <a:t>Club – </a:t>
            </a:r>
            <a:r>
              <a:rPr lang="ru-RU" sz="6600" b="1" cap="all" spc="-1" dirty="0">
                <a:solidFill>
                  <a:srgbClr val="FFFFFF"/>
                </a:solidFill>
                <a:ea typeface="Arial"/>
              </a:rPr>
              <a:t>ЦЕ </a:t>
            </a:r>
            <a:endParaRPr lang="ru-RU" sz="6600" b="1" strike="noStrike" cap="all" spc="-1" dirty="0" smtClean="0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17" name="CustomShape 5"/>
          <p:cNvSpPr/>
          <p:nvPr/>
        </p:nvSpPr>
        <p:spPr>
          <a:xfrm>
            <a:off x="2874960" y="8235000"/>
            <a:ext cx="2240640" cy="126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 algn="ctr">
              <a:lnSpc>
                <a:spcPct val="100000"/>
              </a:lnSpc>
            </a:pPr>
            <a:r>
              <a:rPr lang="uk-UA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Комплексна</a:t>
            </a:r>
            <a:endParaRPr lang="uk-UA" sz="2800" b="0" strike="noStrike" spc="-1" dirty="0" smtClean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дія</a:t>
            </a:r>
            <a:endParaRPr lang="uk-UA" sz="2800" b="0" strike="noStrike" spc="-1" dirty="0" smtClean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компонентів</a:t>
            </a:r>
            <a:r>
              <a:rPr lang="uk-UA" sz="2800" b="1" strike="noStrike" cap="all" spc="-1" dirty="0" smtClean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uk-UA" sz="2800" b="0" strike="noStrike" spc="-1" dirty="0">
              <a:latin typeface="Arial"/>
            </a:endParaRPr>
          </a:p>
        </p:txBody>
      </p:sp>
      <p:pic>
        <p:nvPicPr>
          <p:cNvPr id="318" name="image55.png"/>
          <p:cNvPicPr/>
          <p:nvPr/>
        </p:nvPicPr>
        <p:blipFill>
          <a:blip r:embed="rId3" cstate="print"/>
          <a:stretch/>
        </p:blipFill>
        <p:spPr>
          <a:xfrm>
            <a:off x="13968000" y="5806080"/>
            <a:ext cx="2678760" cy="2550600"/>
          </a:xfrm>
          <a:prstGeom prst="rect">
            <a:avLst/>
          </a:prstGeom>
          <a:ln w="12600">
            <a:noFill/>
          </a:ln>
        </p:spPr>
      </p:pic>
      <p:pic>
        <p:nvPicPr>
          <p:cNvPr id="319" name="image56.png"/>
          <p:cNvPicPr/>
          <p:nvPr/>
        </p:nvPicPr>
        <p:blipFill>
          <a:blip r:embed="rId4" cstate="print"/>
          <a:stretch/>
        </p:blipFill>
        <p:spPr>
          <a:xfrm>
            <a:off x="2806560" y="5842800"/>
            <a:ext cx="2482560" cy="2311920"/>
          </a:xfrm>
          <a:prstGeom prst="rect">
            <a:avLst/>
          </a:prstGeom>
          <a:ln w="12600">
            <a:noFill/>
          </a:ln>
        </p:spPr>
      </p:pic>
      <p:pic>
        <p:nvPicPr>
          <p:cNvPr id="320" name="image57.png"/>
          <p:cNvPicPr/>
          <p:nvPr/>
        </p:nvPicPr>
        <p:blipFill>
          <a:blip r:embed="rId5" cstate="print"/>
          <a:stretch/>
        </p:blipFill>
        <p:spPr>
          <a:xfrm>
            <a:off x="8184960" y="5824440"/>
            <a:ext cx="2508120" cy="2371320"/>
          </a:xfrm>
          <a:prstGeom prst="rect">
            <a:avLst/>
          </a:prstGeom>
          <a:ln w="12600">
            <a:noFill/>
          </a:ln>
        </p:spPr>
      </p:pic>
      <p:sp>
        <p:nvSpPr>
          <p:cNvPr id="321" name="CustomShape 6"/>
          <p:cNvSpPr/>
          <p:nvPr/>
        </p:nvSpPr>
        <p:spPr>
          <a:xfrm>
            <a:off x="18978120" y="8176680"/>
            <a:ext cx="2775600" cy="126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 algn="ctr">
              <a:lnSpc>
                <a:spcPct val="100000"/>
              </a:lnSpc>
            </a:pPr>
            <a:r>
              <a:rPr lang="uk-UA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Концептуальний</a:t>
            </a:r>
            <a:endParaRPr lang="uk-UA" sz="2800" b="0" strike="noStrike" spc="-1" dirty="0" smtClean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підхід </a:t>
            </a:r>
            <a:endParaRPr lang="uk-UA" sz="2800" b="0" strike="noStrike" spc="-1" dirty="0" smtClean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до здоров'я</a:t>
            </a:r>
            <a:endParaRPr lang="uk-UA" sz="2800" b="0" strike="noStrike" spc="-1" dirty="0">
              <a:latin typeface="Arial"/>
            </a:endParaRPr>
          </a:p>
        </p:txBody>
      </p:sp>
      <p:pic>
        <p:nvPicPr>
          <p:cNvPr id="322" name="image58.png"/>
          <p:cNvPicPr/>
          <p:nvPr/>
        </p:nvPicPr>
        <p:blipFill>
          <a:blip r:embed="rId6" cstate="print"/>
          <a:stretch/>
        </p:blipFill>
        <p:spPr>
          <a:xfrm>
            <a:off x="19322280" y="5906520"/>
            <a:ext cx="2129040" cy="212904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image59.png"/>
          <p:cNvPicPr/>
          <p:nvPr/>
        </p:nvPicPr>
        <p:blipFill>
          <a:blip r:embed="rId2" cstate="print"/>
          <a:stretch/>
        </p:blipFill>
        <p:spPr>
          <a:xfrm>
            <a:off x="5040" y="0"/>
            <a:ext cx="24373800" cy="13715640"/>
          </a:xfrm>
          <a:prstGeom prst="rect">
            <a:avLst/>
          </a:prstGeom>
          <a:ln w="12600">
            <a:noFill/>
          </a:ln>
        </p:spPr>
      </p:pic>
      <p:sp>
        <p:nvSpPr>
          <p:cNvPr id="324" name="CustomShape 1"/>
          <p:cNvSpPr/>
          <p:nvPr/>
        </p:nvSpPr>
        <p:spPr>
          <a:xfrm>
            <a:off x="1089360" y="2081160"/>
            <a:ext cx="6026040" cy="1694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>
              <a:lnSpc>
                <a:spcPct val="100000"/>
              </a:lnSpc>
            </a:pPr>
            <a:r>
              <a:rPr lang="ru-RU" sz="10000" b="1" strike="noStrike" spc="-1">
                <a:solidFill>
                  <a:srgbClr val="299E0E"/>
                </a:solidFill>
                <a:latin typeface="Arial"/>
                <a:ea typeface="Arial"/>
              </a:rPr>
              <a:t>Nutripack</a:t>
            </a:r>
            <a:endParaRPr lang="ru-RU" sz="10000" b="0" strike="noStrike" spc="-1">
              <a:latin typeface="Arial"/>
            </a:endParaRPr>
          </a:p>
        </p:txBody>
      </p:sp>
      <p:sp>
        <p:nvSpPr>
          <p:cNvPr id="325" name="CustomShape 2"/>
          <p:cNvSpPr/>
          <p:nvPr/>
        </p:nvSpPr>
        <p:spPr>
          <a:xfrm>
            <a:off x="1224360" y="5406120"/>
            <a:ext cx="5789880" cy="4651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>
              <a:lnSpc>
                <a:spcPct val="100000"/>
              </a:lnSpc>
            </a:pPr>
            <a:r>
              <a:rPr lang="ru-RU" sz="42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БОНУСНИХ БАЛІВ</a:t>
            </a:r>
            <a:endParaRPr lang="ru-RU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2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КЛУБНА ЦІНА</a:t>
            </a:r>
            <a:endParaRPr lang="ru-RU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2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РОЗДРІБНА ЦІНА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326" name="CustomShape 3"/>
          <p:cNvSpPr/>
          <p:nvPr/>
        </p:nvSpPr>
        <p:spPr>
          <a:xfrm>
            <a:off x="7782120" y="5367600"/>
            <a:ext cx="964800" cy="1024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>
              <a:lnSpc>
                <a:spcPct val="100000"/>
              </a:lnSpc>
            </a:pPr>
            <a:r>
              <a:rPr lang="ru-RU" sz="5600" b="1" strike="noStrike" spc="-1">
                <a:solidFill>
                  <a:srgbClr val="299E0E"/>
                </a:solidFill>
                <a:latin typeface="Arial"/>
                <a:ea typeface="Arial"/>
              </a:rPr>
              <a:t>57</a:t>
            </a:r>
            <a:endParaRPr lang="ru-RU" sz="5600" b="0" strike="noStrike" spc="-1">
              <a:latin typeface="Arial"/>
            </a:endParaRPr>
          </a:p>
        </p:txBody>
      </p:sp>
      <p:sp>
        <p:nvSpPr>
          <p:cNvPr id="327" name="CustomShape 4"/>
          <p:cNvSpPr/>
          <p:nvPr/>
        </p:nvSpPr>
        <p:spPr>
          <a:xfrm>
            <a:off x="7541640" y="9064638"/>
            <a:ext cx="3636360" cy="1024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>
              <a:lnSpc>
                <a:spcPct val="100000"/>
              </a:lnSpc>
            </a:pPr>
            <a:r>
              <a:rPr lang="ru-RU" sz="56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112,50 </a:t>
            </a:r>
            <a:r>
              <a:rPr lang="ru-RU" sz="5600" b="1" strike="noStrike" spc="-1" dirty="0" err="1" smtClean="0">
                <a:solidFill>
                  <a:srgbClr val="299E0E"/>
                </a:solidFill>
                <a:latin typeface="Arial"/>
                <a:ea typeface="Arial"/>
              </a:rPr>
              <a:t>у.о</a:t>
            </a:r>
            <a:r>
              <a:rPr lang="ru-RU" sz="56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.</a:t>
            </a:r>
            <a:endParaRPr lang="ru-RU" sz="5600" b="0" strike="noStrike" spc="-1" dirty="0">
              <a:latin typeface="Arial"/>
            </a:endParaRPr>
          </a:p>
        </p:txBody>
      </p:sp>
      <p:sp>
        <p:nvSpPr>
          <p:cNvPr id="328" name="CustomShape 5"/>
          <p:cNvSpPr/>
          <p:nvPr/>
        </p:nvSpPr>
        <p:spPr>
          <a:xfrm>
            <a:off x="7542720" y="7129800"/>
            <a:ext cx="2289240" cy="1024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>
              <a:lnSpc>
                <a:spcPct val="100000"/>
              </a:lnSpc>
            </a:pPr>
            <a:r>
              <a:rPr lang="ru-RU" sz="56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90 </a:t>
            </a:r>
            <a:r>
              <a:rPr lang="ru-RU" sz="5600" b="1" strike="noStrike" spc="-1" dirty="0" err="1" smtClean="0">
                <a:solidFill>
                  <a:srgbClr val="299E0E"/>
                </a:solidFill>
                <a:latin typeface="Arial"/>
                <a:ea typeface="Arial"/>
              </a:rPr>
              <a:t>у.о</a:t>
            </a:r>
            <a:r>
              <a:rPr lang="ru-RU" sz="56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.</a:t>
            </a:r>
            <a:endParaRPr lang="ru-RU" sz="5600" b="0" strike="noStrike" spc="-1" dirty="0">
              <a:latin typeface="Arial"/>
            </a:endParaRPr>
          </a:p>
        </p:txBody>
      </p:sp>
      <p:sp>
        <p:nvSpPr>
          <p:cNvPr id="329" name="CustomShape 6"/>
          <p:cNvSpPr/>
          <p:nvPr/>
        </p:nvSpPr>
        <p:spPr>
          <a:xfrm>
            <a:off x="7622640" y="5196600"/>
            <a:ext cx="1296360" cy="1296360"/>
          </a:xfrm>
          <a:prstGeom prst="ellipse">
            <a:avLst/>
          </a:prstGeom>
          <a:noFill/>
          <a:ln w="50760">
            <a:solidFill>
              <a:srgbClr val="DDF25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" name="Рисунок 9" descr="\\coral-club.com\data\UserHomeFolders\olga.beskrovnaya\Profiles\Desktop\UA\_new-site-600-nutri-UA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8850" y="3152128"/>
            <a:ext cx="9181780" cy="7411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age61.png"/>
          <p:cNvPicPr/>
          <p:nvPr/>
        </p:nvPicPr>
        <p:blipFill>
          <a:blip r:embed="rId2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332" name="CustomShape 1"/>
          <p:cNvSpPr/>
          <p:nvPr/>
        </p:nvSpPr>
        <p:spPr>
          <a:xfrm>
            <a:off x="7887960" y="4394160"/>
            <a:ext cx="8678880" cy="243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2040" tIns="122040" rIns="122040" bIns="122040"/>
          <a:lstStyle/>
          <a:p>
            <a:pPr algn="ctr">
              <a:lnSpc>
                <a:spcPct val="100000"/>
              </a:lnSpc>
            </a:pPr>
            <a:r>
              <a:rPr lang="ru-RU" sz="14400" b="1" strike="noStrike" spc="-1">
                <a:solidFill>
                  <a:srgbClr val="FFFFFF"/>
                </a:solidFill>
                <a:latin typeface="Arial"/>
                <a:ea typeface="Arial"/>
              </a:rPr>
              <a:t>Nutripack</a:t>
            </a:r>
            <a:endParaRPr lang="ru-RU" sz="14400" b="0" strike="noStrike" spc="-1">
              <a:latin typeface="Arial"/>
            </a:endParaRPr>
          </a:p>
        </p:txBody>
      </p:sp>
      <p:sp>
        <p:nvSpPr>
          <p:cNvPr id="333" name="CustomShape 2"/>
          <p:cNvSpPr/>
          <p:nvPr/>
        </p:nvSpPr>
        <p:spPr>
          <a:xfrm>
            <a:off x="7134120" y="7192080"/>
            <a:ext cx="10180080" cy="1218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2040" tIns="122040" rIns="122040" bIns="122040"/>
          <a:lstStyle/>
          <a:p>
            <a:pPr algn="ctr">
              <a:lnSpc>
                <a:spcPct val="100000"/>
              </a:lnSpc>
            </a:pPr>
            <a:r>
              <a:rPr lang="uk-UA" sz="6400" b="0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Природа вашого здоров'я</a:t>
            </a:r>
            <a:endParaRPr lang="uk-UA" sz="6400" b="0" strike="noStrike" spc="-1" dirty="0">
              <a:latin typeface="Arial"/>
            </a:endParaRPr>
          </a:p>
        </p:txBody>
      </p:sp>
      <p:pic>
        <p:nvPicPr>
          <p:cNvPr id="334" name="image2.png"/>
          <p:cNvPicPr/>
          <p:nvPr/>
        </p:nvPicPr>
        <p:blipFill>
          <a:blip r:embed="rId3" cstate="print"/>
          <a:stretch/>
        </p:blipFill>
        <p:spPr>
          <a:xfrm>
            <a:off x="10965960" y="12159720"/>
            <a:ext cx="2459520" cy="43560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5.png"/>
          <p:cNvPicPr/>
          <p:nvPr/>
        </p:nvPicPr>
        <p:blipFill>
          <a:blip r:embed="rId2" cstate="print"/>
          <a:stretch/>
        </p:blipFill>
        <p:spPr>
          <a:xfrm>
            <a:off x="0" y="3600"/>
            <a:ext cx="24383520" cy="13708440"/>
          </a:xfrm>
          <a:prstGeom prst="rect">
            <a:avLst/>
          </a:prstGeom>
          <a:ln w="12600">
            <a:noFill/>
          </a:ln>
        </p:spPr>
      </p:pic>
      <p:sp>
        <p:nvSpPr>
          <p:cNvPr id="102" name="CustomShape 1"/>
          <p:cNvSpPr/>
          <p:nvPr/>
        </p:nvSpPr>
        <p:spPr>
          <a:xfrm>
            <a:off x="1288440" y="1280880"/>
            <a:ext cx="18673560" cy="1462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pc="-1" dirty="0">
                <a:solidFill>
                  <a:srgbClr val="309C22"/>
                </a:solidFill>
                <a:ea typeface="Arial"/>
              </a:rPr>
              <a:t>ДЖЕРЕЛА ПОЖИВНИХ РЕЧОВИН</a:t>
            </a:r>
            <a:endParaRPr lang="ru-RU" sz="6400" spc="-1" dirty="0"/>
          </a:p>
        </p:txBody>
      </p:sp>
      <p:pic>
        <p:nvPicPr>
          <p:cNvPr id="103" name="image6.png"/>
          <p:cNvPicPr/>
          <p:nvPr/>
        </p:nvPicPr>
        <p:blipFill>
          <a:blip r:embed="rId3" cstate="print"/>
          <a:stretch/>
        </p:blipFill>
        <p:spPr>
          <a:xfrm>
            <a:off x="13059360" y="7490160"/>
            <a:ext cx="460080" cy="920520"/>
          </a:xfrm>
          <a:prstGeom prst="rect">
            <a:avLst/>
          </a:prstGeom>
          <a:ln w="12600">
            <a:noFill/>
          </a:ln>
        </p:spPr>
      </p:pic>
      <p:sp>
        <p:nvSpPr>
          <p:cNvPr id="104" name="CustomShape 2"/>
          <p:cNvSpPr/>
          <p:nvPr/>
        </p:nvSpPr>
        <p:spPr>
          <a:xfrm>
            <a:off x="3707640" y="5175720"/>
            <a:ext cx="3607560" cy="5424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uk-UA" sz="3600" b="1" spc="-1" dirty="0">
                <a:solidFill>
                  <a:srgbClr val="535353"/>
                </a:solidFill>
                <a:ea typeface="Arial"/>
              </a:rPr>
              <a:t>білки</a:t>
            </a: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>
              <a:lnSpc>
                <a:spcPct val="100000"/>
              </a:lnSpc>
            </a:pPr>
            <a:r>
              <a:rPr lang="uk-UA" sz="3600" b="1" spc="-1" dirty="0">
                <a:solidFill>
                  <a:srgbClr val="535353"/>
                </a:solidFill>
                <a:ea typeface="Arial"/>
              </a:rPr>
              <a:t>жири</a:t>
            </a: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>
              <a:lnSpc>
                <a:spcPct val="100000"/>
              </a:lnSpc>
            </a:pPr>
            <a:r>
              <a:rPr lang="uk-UA" sz="3600" b="1" spc="-1" dirty="0">
                <a:solidFill>
                  <a:srgbClr val="535353"/>
                </a:solidFill>
                <a:ea typeface="Arial"/>
              </a:rPr>
              <a:t>вуглеводи</a:t>
            </a:r>
            <a:endParaRPr lang="uk-UA" sz="3600" spc="-1" dirty="0"/>
          </a:p>
        </p:txBody>
      </p:sp>
      <p:sp>
        <p:nvSpPr>
          <p:cNvPr id="105" name="CustomShape 3"/>
          <p:cNvSpPr/>
          <p:nvPr/>
        </p:nvSpPr>
        <p:spPr>
          <a:xfrm>
            <a:off x="18099719" y="4780800"/>
            <a:ext cx="5482175" cy="6522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uk-UA" sz="3600" b="1" spc="-1" dirty="0">
                <a:solidFill>
                  <a:srgbClr val="535353"/>
                </a:solidFill>
                <a:ea typeface="Arial"/>
              </a:rPr>
              <a:t>вітаміни</a:t>
            </a: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>
              <a:lnSpc>
                <a:spcPct val="100000"/>
              </a:lnSpc>
            </a:pPr>
            <a:r>
              <a:rPr lang="uk-UA" sz="3600" b="1" spc="-1" dirty="0">
                <a:solidFill>
                  <a:srgbClr val="535353"/>
                </a:solidFill>
                <a:ea typeface="Arial"/>
              </a:rPr>
              <a:t>мінерали (</a:t>
            </a:r>
            <a:r>
              <a:rPr lang="uk-UA" sz="3600" b="1" spc="-1" dirty="0" err="1">
                <a:solidFill>
                  <a:srgbClr val="535353"/>
                </a:solidFill>
                <a:ea typeface="Arial"/>
              </a:rPr>
              <a:t>мікро-</a:t>
            </a:r>
            <a:r>
              <a:rPr lang="uk-UA" sz="3600" b="1" spc="-1" dirty="0">
                <a:solidFill>
                  <a:srgbClr val="535353"/>
                </a:solidFill>
                <a:ea typeface="Arial"/>
              </a:rPr>
              <a:t> та макроелементи)</a:t>
            </a: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>
              <a:lnSpc>
                <a:spcPct val="100000"/>
              </a:lnSpc>
            </a:pPr>
            <a:r>
              <a:rPr lang="uk-UA" sz="3600" b="1" spc="-1" dirty="0">
                <a:solidFill>
                  <a:srgbClr val="535353"/>
                </a:solidFill>
                <a:ea typeface="Arial"/>
              </a:rPr>
              <a:t>пробіотики</a:t>
            </a:r>
            <a:endParaRPr lang="uk-UA" sz="3600" spc="-1" dirty="0"/>
          </a:p>
          <a:p>
            <a:pPr>
              <a:lnSpc>
                <a:spcPct val="100000"/>
              </a:lnSpc>
            </a:pPr>
            <a:endParaRPr lang="uk-UA" sz="3600" spc="-1" dirty="0"/>
          </a:p>
          <a:p>
            <a:pPr>
              <a:lnSpc>
                <a:spcPct val="100000"/>
              </a:lnSpc>
            </a:pPr>
            <a:endParaRPr lang="ru-RU" sz="3600" spc="-1" dirty="0"/>
          </a:p>
          <a:p>
            <a:pPr>
              <a:lnSpc>
                <a:spcPct val="100000"/>
              </a:lnSpc>
            </a:pPr>
            <a:r>
              <a:rPr lang="ru-RU" sz="3600" b="1" spc="-1" dirty="0">
                <a:solidFill>
                  <a:srgbClr val="535353"/>
                </a:solidFill>
                <a:ea typeface="Arial"/>
              </a:rPr>
              <a:t>клітковина</a:t>
            </a:r>
            <a:endParaRPr lang="ru-RU" sz="3600" spc="-1" dirty="0"/>
          </a:p>
        </p:txBody>
      </p:sp>
      <p:pic>
        <p:nvPicPr>
          <p:cNvPr id="106" name="image7.png"/>
          <p:cNvPicPr/>
          <p:nvPr/>
        </p:nvPicPr>
        <p:blipFill>
          <a:blip r:embed="rId4" cstate="print"/>
          <a:stretch/>
        </p:blipFill>
        <p:spPr>
          <a:xfrm>
            <a:off x="16472880" y="6303960"/>
            <a:ext cx="1437480" cy="1437480"/>
          </a:xfrm>
          <a:prstGeom prst="rect">
            <a:avLst/>
          </a:prstGeom>
          <a:ln w="12600">
            <a:noFill/>
          </a:ln>
        </p:spPr>
      </p:pic>
      <p:pic>
        <p:nvPicPr>
          <p:cNvPr id="107" name="image8.png"/>
          <p:cNvPicPr/>
          <p:nvPr/>
        </p:nvPicPr>
        <p:blipFill>
          <a:blip r:embed="rId5" cstate="print"/>
          <a:stretch/>
        </p:blipFill>
        <p:spPr>
          <a:xfrm>
            <a:off x="2038320" y="7146360"/>
            <a:ext cx="1331640" cy="1331640"/>
          </a:xfrm>
          <a:prstGeom prst="rect">
            <a:avLst/>
          </a:prstGeom>
          <a:ln w="12600">
            <a:noFill/>
          </a:ln>
        </p:spPr>
      </p:pic>
      <p:pic>
        <p:nvPicPr>
          <p:cNvPr id="108" name="image9.png"/>
          <p:cNvPicPr/>
          <p:nvPr/>
        </p:nvPicPr>
        <p:blipFill>
          <a:blip r:embed="rId6" cstate="print"/>
          <a:stretch/>
        </p:blipFill>
        <p:spPr>
          <a:xfrm>
            <a:off x="2184120" y="5221440"/>
            <a:ext cx="1073160" cy="1073160"/>
          </a:xfrm>
          <a:prstGeom prst="rect">
            <a:avLst/>
          </a:prstGeom>
          <a:ln w="12600">
            <a:noFill/>
          </a:ln>
        </p:spPr>
      </p:pic>
      <p:pic>
        <p:nvPicPr>
          <p:cNvPr id="109" name="image10.png"/>
          <p:cNvPicPr/>
          <p:nvPr/>
        </p:nvPicPr>
        <p:blipFill>
          <a:blip r:embed="rId7" cstate="print"/>
          <a:stretch/>
        </p:blipFill>
        <p:spPr>
          <a:xfrm>
            <a:off x="16515000" y="4556520"/>
            <a:ext cx="1155240" cy="1155240"/>
          </a:xfrm>
          <a:prstGeom prst="rect">
            <a:avLst/>
          </a:prstGeom>
          <a:ln w="12600">
            <a:noFill/>
          </a:ln>
        </p:spPr>
      </p:pic>
      <p:pic>
        <p:nvPicPr>
          <p:cNvPr id="110" name="image11.png"/>
          <p:cNvPicPr/>
          <p:nvPr/>
        </p:nvPicPr>
        <p:blipFill>
          <a:blip r:embed="rId8" cstate="print"/>
          <a:stretch/>
        </p:blipFill>
        <p:spPr>
          <a:xfrm>
            <a:off x="16558200" y="8334000"/>
            <a:ext cx="1140840" cy="1140840"/>
          </a:xfrm>
          <a:prstGeom prst="rect">
            <a:avLst/>
          </a:prstGeom>
          <a:ln w="12600">
            <a:noFill/>
          </a:ln>
        </p:spPr>
      </p:pic>
      <p:pic>
        <p:nvPicPr>
          <p:cNvPr id="111" name="image12.png"/>
          <p:cNvPicPr/>
          <p:nvPr/>
        </p:nvPicPr>
        <p:blipFill>
          <a:blip r:embed="rId9" cstate="print"/>
          <a:stretch/>
        </p:blipFill>
        <p:spPr>
          <a:xfrm>
            <a:off x="8044560" y="3510360"/>
            <a:ext cx="6240600" cy="8821080"/>
          </a:xfrm>
          <a:prstGeom prst="rect">
            <a:avLst/>
          </a:prstGeom>
          <a:ln w="12600">
            <a:noFill/>
          </a:ln>
        </p:spPr>
      </p:pic>
      <p:pic>
        <p:nvPicPr>
          <p:cNvPr id="112" name="image13.png"/>
          <p:cNvPicPr/>
          <p:nvPr/>
        </p:nvPicPr>
        <p:blipFill>
          <a:blip r:embed="rId10" cstate="print"/>
          <a:stretch/>
        </p:blipFill>
        <p:spPr>
          <a:xfrm>
            <a:off x="16462440" y="9882720"/>
            <a:ext cx="1437480" cy="1437480"/>
          </a:xfrm>
          <a:prstGeom prst="rect">
            <a:avLst/>
          </a:prstGeom>
          <a:ln w="12600">
            <a:noFill/>
          </a:ln>
        </p:spPr>
      </p:pic>
      <p:pic>
        <p:nvPicPr>
          <p:cNvPr id="113" name="image14.png"/>
          <p:cNvPicPr/>
          <p:nvPr/>
        </p:nvPicPr>
        <p:blipFill>
          <a:blip r:embed="rId11" cstate="print"/>
          <a:stretch/>
        </p:blipFill>
        <p:spPr>
          <a:xfrm>
            <a:off x="2054880" y="9462600"/>
            <a:ext cx="1331640" cy="10501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3.png"/>
          <p:cNvPicPr/>
          <p:nvPr/>
        </p:nvPicPr>
        <p:blipFill>
          <a:blip r:embed="rId3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115" name="CustomShape 1"/>
          <p:cNvSpPr/>
          <p:nvPr/>
        </p:nvSpPr>
        <p:spPr>
          <a:xfrm>
            <a:off x="1281960" y="1270800"/>
            <a:ext cx="12915303" cy="1462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pc="-1" dirty="0">
                <a:solidFill>
                  <a:srgbClr val="309C22"/>
                </a:solidFill>
                <a:ea typeface="Arial"/>
              </a:rPr>
              <a:t>РОЛЬ ПОЖИВНИХ РЕЧОВИН </a:t>
            </a:r>
            <a:endParaRPr lang="ru-RU" sz="6400" spc="-1" dirty="0"/>
          </a:p>
        </p:txBody>
      </p:sp>
      <p:sp>
        <p:nvSpPr>
          <p:cNvPr id="116" name="CustomShape 2"/>
          <p:cNvSpPr/>
          <p:nvPr/>
        </p:nvSpPr>
        <p:spPr>
          <a:xfrm>
            <a:off x="1372320" y="6287760"/>
            <a:ext cx="8229240" cy="5607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основний будівельний матеріал </a:t>
            </a:r>
            <a:br>
              <a:rPr lang="uk-UA" sz="2800" b="1" spc="-1" dirty="0">
                <a:solidFill>
                  <a:srgbClr val="535353"/>
                </a:solidFill>
                <a:ea typeface="Arial"/>
              </a:rPr>
            </a:br>
            <a:r>
              <a:rPr lang="uk-UA" sz="2800" b="1" spc="-1" dirty="0">
                <a:solidFill>
                  <a:srgbClr val="535353"/>
                </a:solidFill>
                <a:ea typeface="Arial"/>
              </a:rPr>
              <a:t>в організмі </a:t>
            </a:r>
            <a:endParaRPr lang="uk-UA" sz="2800" spc="-1" dirty="0"/>
          </a:p>
          <a:p>
            <a:pPr>
              <a:lnSpc>
                <a:spcPct val="100000"/>
              </a:lnSpc>
            </a:pPr>
            <a:endParaRPr lang="uk-UA" sz="2800" spc="-1" dirty="0"/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виступають каталізаторами багатьох біохімічних реакцій </a:t>
            </a:r>
            <a:endParaRPr lang="uk-UA" sz="2800" spc="-1" dirty="0"/>
          </a:p>
          <a:p>
            <a:pPr>
              <a:lnSpc>
                <a:spcPct val="100000"/>
              </a:lnSpc>
            </a:pPr>
            <a:endParaRPr lang="uk-UA" sz="2800" spc="-1" dirty="0"/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регулюють численні внутрішньоклітинні процеси</a:t>
            </a:r>
            <a:endParaRPr lang="uk-UA" sz="2800" spc="-1" dirty="0"/>
          </a:p>
          <a:p>
            <a:pPr>
              <a:lnSpc>
                <a:spcPct val="100000"/>
              </a:lnSpc>
            </a:pPr>
            <a:endParaRPr lang="uk-UA" sz="2800" spc="-1" dirty="0"/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забезпечують функціонування імунної системи</a:t>
            </a:r>
            <a:endParaRPr lang="uk-UA" sz="2800" spc="-1" dirty="0"/>
          </a:p>
        </p:txBody>
      </p:sp>
      <p:sp>
        <p:nvSpPr>
          <p:cNvPr id="117" name="CustomShape 3"/>
          <p:cNvSpPr/>
          <p:nvPr/>
        </p:nvSpPr>
        <p:spPr>
          <a:xfrm>
            <a:off x="4474800" y="4047120"/>
            <a:ext cx="4696560" cy="112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200" b="1" strike="noStrike" spc="-1" dirty="0" smtClean="0">
                <a:solidFill>
                  <a:srgbClr val="E35A3C"/>
                </a:solidFill>
                <a:latin typeface="Arial"/>
                <a:ea typeface="Arial"/>
              </a:rPr>
              <a:t>БІЛКИ 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118" name="CustomShape 4"/>
          <p:cNvSpPr/>
          <p:nvPr/>
        </p:nvSpPr>
        <p:spPr>
          <a:xfrm>
            <a:off x="10200600" y="6527160"/>
            <a:ext cx="6295320" cy="4753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резервне джерело енергії</a:t>
            </a:r>
            <a:endParaRPr lang="uk-UA" sz="2800" spc="-1" dirty="0"/>
          </a:p>
          <a:p>
            <a:pPr>
              <a:lnSpc>
                <a:spcPct val="100000"/>
              </a:lnSpc>
            </a:pPr>
            <a:endParaRPr lang="uk-UA" sz="2800" spc="-1" dirty="0"/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необхідний структурний елемент клітинних мембран, мозку та нервової системи </a:t>
            </a:r>
            <a:endParaRPr lang="uk-UA" sz="2800" spc="-1" dirty="0"/>
          </a:p>
          <a:p>
            <a:pPr>
              <a:lnSpc>
                <a:spcPct val="100000"/>
              </a:lnSpc>
            </a:pPr>
            <a:endParaRPr lang="uk-UA" sz="2800" spc="-1" dirty="0"/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сприяють засвоєнню жиророзчинних вітамінів</a:t>
            </a:r>
            <a:endParaRPr lang="uk-UA" sz="2800" spc="-1" dirty="0"/>
          </a:p>
        </p:txBody>
      </p:sp>
      <p:sp>
        <p:nvSpPr>
          <p:cNvPr id="119" name="CustomShape 5"/>
          <p:cNvSpPr/>
          <p:nvPr/>
        </p:nvSpPr>
        <p:spPr>
          <a:xfrm>
            <a:off x="17031959" y="6935400"/>
            <a:ext cx="6886819" cy="4326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безпосереднє джерело енергії</a:t>
            </a:r>
            <a:endParaRPr lang="uk-UA" sz="2800" spc="-1" dirty="0"/>
          </a:p>
          <a:p>
            <a:pPr>
              <a:lnSpc>
                <a:spcPct val="100000"/>
              </a:lnSpc>
            </a:pPr>
            <a:endParaRPr lang="uk-UA" sz="2800" spc="-1" dirty="0"/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надлишок  трансформується     у резервний запас енергії (глікоген)</a:t>
            </a:r>
            <a:endParaRPr lang="uk-UA" sz="2800" spc="-1" dirty="0"/>
          </a:p>
          <a:p>
            <a:pPr>
              <a:lnSpc>
                <a:spcPct val="100000"/>
              </a:lnSpc>
            </a:pPr>
            <a:endParaRPr lang="uk-UA" sz="2800" spc="-1" dirty="0"/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входять до складу поверхонь суглобів, що труться</a:t>
            </a:r>
            <a:endParaRPr lang="uk-UA" sz="2800" spc="-1" dirty="0"/>
          </a:p>
        </p:txBody>
      </p:sp>
      <p:sp>
        <p:nvSpPr>
          <p:cNvPr id="120" name="CustomShape 6"/>
          <p:cNvSpPr/>
          <p:nvPr/>
        </p:nvSpPr>
        <p:spPr>
          <a:xfrm>
            <a:off x="13181760" y="4047120"/>
            <a:ext cx="4696560" cy="112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200" b="1" strike="noStrike" spc="-1" dirty="0" smtClean="0">
                <a:solidFill>
                  <a:srgbClr val="E35A3C"/>
                </a:solidFill>
                <a:latin typeface="Arial"/>
                <a:ea typeface="Arial"/>
              </a:rPr>
              <a:t>ЖИРИ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121" name="CustomShape 7"/>
          <p:cNvSpPr/>
          <p:nvPr/>
        </p:nvSpPr>
        <p:spPr>
          <a:xfrm>
            <a:off x="19924200" y="4033440"/>
            <a:ext cx="4696560" cy="112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200" b="1" strike="noStrike" spc="-1" dirty="0" smtClean="0">
                <a:solidFill>
                  <a:srgbClr val="E35A3C"/>
                </a:solidFill>
                <a:latin typeface="Arial"/>
                <a:ea typeface="Arial"/>
              </a:rPr>
              <a:t>ВУГЛЕВОДИ </a:t>
            </a:r>
            <a:endParaRPr lang="ru-RU" sz="4200" b="0" strike="noStrike" spc="-1" dirty="0">
              <a:latin typeface="Arial"/>
            </a:endParaRPr>
          </a:p>
        </p:txBody>
      </p:sp>
      <p:pic>
        <p:nvPicPr>
          <p:cNvPr id="122" name="image15.png"/>
          <p:cNvPicPr/>
          <p:nvPr/>
        </p:nvPicPr>
        <p:blipFill>
          <a:blip r:embed="rId4" cstate="print"/>
          <a:stretch/>
        </p:blipFill>
        <p:spPr>
          <a:xfrm>
            <a:off x="1060200" y="2992320"/>
            <a:ext cx="3408480" cy="3204360"/>
          </a:xfrm>
          <a:prstGeom prst="rect">
            <a:avLst/>
          </a:prstGeom>
          <a:ln w="12600">
            <a:noFill/>
          </a:ln>
        </p:spPr>
      </p:pic>
      <p:pic>
        <p:nvPicPr>
          <p:cNvPr id="123" name="image16.png"/>
          <p:cNvPicPr/>
          <p:nvPr/>
        </p:nvPicPr>
        <p:blipFill>
          <a:blip r:embed="rId5" cstate="print"/>
          <a:stretch/>
        </p:blipFill>
        <p:spPr>
          <a:xfrm>
            <a:off x="9825120" y="2982960"/>
            <a:ext cx="3403080" cy="3222720"/>
          </a:xfrm>
          <a:prstGeom prst="rect">
            <a:avLst/>
          </a:prstGeom>
          <a:ln w="12600">
            <a:noFill/>
          </a:ln>
        </p:spPr>
      </p:pic>
      <p:pic>
        <p:nvPicPr>
          <p:cNvPr id="124" name="image17.png"/>
          <p:cNvPicPr/>
          <p:nvPr/>
        </p:nvPicPr>
        <p:blipFill>
          <a:blip r:embed="rId6" cstate="print"/>
          <a:stretch/>
        </p:blipFill>
        <p:spPr>
          <a:xfrm>
            <a:off x="16571160" y="2876400"/>
            <a:ext cx="3403080" cy="343584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3.png"/>
          <p:cNvPicPr/>
          <p:nvPr/>
        </p:nvPicPr>
        <p:blipFill>
          <a:blip r:embed="rId3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126" name="CustomShape 1"/>
          <p:cNvSpPr/>
          <p:nvPr/>
        </p:nvSpPr>
        <p:spPr>
          <a:xfrm>
            <a:off x="1975320" y="9536400"/>
            <a:ext cx="8589960" cy="3046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4410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важливі для імунітету</a:t>
            </a:r>
            <a:endParaRPr lang="uk-UA" sz="2800" spc="-1" dirty="0"/>
          </a:p>
          <a:p>
            <a:pPr>
              <a:lnSpc>
                <a:spcPct val="100000"/>
              </a:lnSpc>
            </a:pPr>
            <a:endParaRPr lang="uk-UA" sz="2800" spc="-1" dirty="0"/>
          </a:p>
          <a:p>
            <a:pPr marL="4410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захищають організм від дії вільних радикалів</a:t>
            </a:r>
            <a:endParaRPr lang="uk-UA" sz="2800" spc="-1" dirty="0"/>
          </a:p>
          <a:p>
            <a:pPr>
              <a:lnSpc>
                <a:spcPct val="100000"/>
              </a:lnSpc>
            </a:pPr>
            <a:endParaRPr lang="uk-UA" sz="2800" spc="-1" dirty="0"/>
          </a:p>
          <a:p>
            <a:pPr marL="4410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сприяють регенерації тканин</a:t>
            </a:r>
            <a:endParaRPr lang="uk-UA" sz="2800" spc="-1" dirty="0"/>
          </a:p>
        </p:txBody>
      </p:sp>
      <p:sp>
        <p:nvSpPr>
          <p:cNvPr id="127" name="CustomShape 2"/>
          <p:cNvSpPr/>
          <p:nvPr/>
        </p:nvSpPr>
        <p:spPr>
          <a:xfrm>
            <a:off x="5958360" y="5119200"/>
            <a:ext cx="4696560" cy="112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200" b="1" strike="noStrike" spc="-1" dirty="0" smtClean="0">
                <a:solidFill>
                  <a:srgbClr val="E15B42"/>
                </a:solidFill>
                <a:latin typeface="Arial"/>
                <a:ea typeface="Arial"/>
              </a:rPr>
              <a:t>ВІТАМІНИ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128" name="CustomShape 3"/>
          <p:cNvSpPr/>
          <p:nvPr/>
        </p:nvSpPr>
        <p:spPr>
          <a:xfrm>
            <a:off x="16509240" y="5119200"/>
            <a:ext cx="4696560" cy="112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200" b="1" strike="noStrike" spc="-1" dirty="0" smtClean="0">
                <a:solidFill>
                  <a:srgbClr val="E15B42"/>
                </a:solidFill>
                <a:latin typeface="Arial"/>
                <a:ea typeface="Arial"/>
              </a:rPr>
              <a:t>МІНЕРАЛИ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129" name="CustomShape 4"/>
          <p:cNvSpPr/>
          <p:nvPr/>
        </p:nvSpPr>
        <p:spPr>
          <a:xfrm>
            <a:off x="12553920" y="9518040"/>
            <a:ext cx="10248480" cy="3046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4410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регулюють роботу серцево-судинної, імунної, нервової, </a:t>
            </a:r>
            <a:r>
              <a:rPr lang="uk-UA" sz="2800" b="1" spc="-1" dirty="0" smtClean="0">
                <a:solidFill>
                  <a:srgbClr val="535353"/>
                </a:solidFill>
                <a:ea typeface="Arial"/>
              </a:rPr>
              <a:t>травної систем</a:t>
            </a:r>
            <a:endParaRPr lang="uk-UA" sz="2800" spc="-1" dirty="0"/>
          </a:p>
          <a:p>
            <a:pPr>
              <a:lnSpc>
                <a:spcPct val="100000"/>
              </a:lnSpc>
            </a:pPr>
            <a:endParaRPr lang="uk-UA" sz="2800" spc="-1" dirty="0"/>
          </a:p>
          <a:p>
            <a:pPr marL="4410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важливі для здоров'я кісток, зубів, хрящів</a:t>
            </a:r>
            <a:endParaRPr lang="uk-UA" sz="2800" spc="-1" dirty="0"/>
          </a:p>
          <a:p>
            <a:pPr>
              <a:lnSpc>
                <a:spcPct val="100000"/>
              </a:lnSpc>
            </a:pPr>
            <a:endParaRPr lang="uk-UA" sz="2800" spc="-1" dirty="0"/>
          </a:p>
          <a:p>
            <a:pPr marL="4410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регулюють водно-сольовий баланс</a:t>
            </a:r>
            <a:endParaRPr lang="uk-UA" sz="2800" spc="-1" dirty="0"/>
          </a:p>
        </p:txBody>
      </p:sp>
      <p:sp>
        <p:nvSpPr>
          <p:cNvPr id="130" name="CustomShape 5"/>
          <p:cNvSpPr/>
          <p:nvPr/>
        </p:nvSpPr>
        <p:spPr>
          <a:xfrm>
            <a:off x="1281960" y="1270800"/>
            <a:ext cx="14060880" cy="1462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pc="-1" dirty="0">
                <a:solidFill>
                  <a:srgbClr val="309C22"/>
                </a:solidFill>
                <a:ea typeface="Arial"/>
              </a:rPr>
              <a:t>РОЛЬ ПОЖИВНИХ РЕЧОВИН </a:t>
            </a:r>
            <a:endParaRPr lang="ru-RU" sz="6400" spc="-1" dirty="0"/>
          </a:p>
        </p:txBody>
      </p:sp>
      <p:pic>
        <p:nvPicPr>
          <p:cNvPr id="131" name="image18.png"/>
          <p:cNvPicPr/>
          <p:nvPr/>
        </p:nvPicPr>
        <p:blipFill>
          <a:blip r:embed="rId4" cstate="print"/>
          <a:stretch/>
        </p:blipFill>
        <p:spPr>
          <a:xfrm>
            <a:off x="1240560" y="3388320"/>
            <a:ext cx="4581000" cy="4541040"/>
          </a:xfrm>
          <a:prstGeom prst="rect">
            <a:avLst/>
          </a:prstGeom>
          <a:ln w="12600">
            <a:noFill/>
          </a:ln>
        </p:spPr>
      </p:pic>
      <p:pic>
        <p:nvPicPr>
          <p:cNvPr id="132" name="image19.png"/>
          <p:cNvPicPr/>
          <p:nvPr/>
        </p:nvPicPr>
        <p:blipFill>
          <a:blip r:embed="rId5" cstate="print"/>
          <a:stretch/>
        </p:blipFill>
        <p:spPr>
          <a:xfrm>
            <a:off x="11912400" y="3456000"/>
            <a:ext cx="4584240" cy="4405320"/>
          </a:xfrm>
          <a:prstGeom prst="rect">
            <a:avLst/>
          </a:prstGeom>
          <a:ln w="12600">
            <a:noFill/>
          </a:ln>
        </p:spPr>
      </p:pic>
      <p:sp>
        <p:nvSpPr>
          <p:cNvPr id="133" name="CustomShape 6"/>
          <p:cNvSpPr/>
          <p:nvPr/>
        </p:nvSpPr>
        <p:spPr>
          <a:xfrm>
            <a:off x="2106000" y="8007120"/>
            <a:ext cx="20621520" cy="112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r>
              <a:rPr lang="uk-UA" sz="4200" b="1" spc="-1" dirty="0">
                <a:solidFill>
                  <a:srgbClr val="E15B42"/>
                </a:solidFill>
                <a:ea typeface="Arial"/>
              </a:rPr>
              <a:t>беруть участь і регулюють більшість обмінних процесів в </a:t>
            </a:r>
            <a:r>
              <a:rPr lang="uk-UA" sz="4200" b="1" spc="-1" dirty="0" smtClean="0">
                <a:solidFill>
                  <a:srgbClr val="E15B42"/>
                </a:solidFill>
                <a:ea typeface="Arial"/>
              </a:rPr>
              <a:t>організмі</a:t>
            </a:r>
            <a:endParaRPr lang="uk-UA" sz="4200" spc="-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3.png"/>
          <p:cNvPicPr/>
          <p:nvPr/>
        </p:nvPicPr>
        <p:blipFill>
          <a:blip r:embed="rId3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1269000" y="1270800"/>
            <a:ext cx="14060880" cy="1462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trike="noStrike" spc="-1" dirty="0">
                <a:solidFill>
                  <a:srgbClr val="369B2C"/>
                </a:solidFill>
                <a:latin typeface="Arial"/>
                <a:ea typeface="Arial"/>
              </a:rPr>
              <a:t>РОЛЬ </a:t>
            </a:r>
            <a:r>
              <a:rPr lang="ru-RU" sz="6400" b="1" spc="-1" dirty="0">
                <a:solidFill>
                  <a:srgbClr val="369B2C"/>
                </a:solidFill>
                <a:ea typeface="Arial"/>
              </a:rPr>
              <a:t>ПОЖИВНИХ РЕЧОВИН </a:t>
            </a:r>
            <a:endParaRPr lang="ru-RU" sz="6400" b="0" strike="noStrike" spc="-1" dirty="0">
              <a:latin typeface="Arial"/>
            </a:endParaRPr>
          </a:p>
        </p:txBody>
      </p:sp>
      <p:sp>
        <p:nvSpPr>
          <p:cNvPr id="136" name="CustomShape 2"/>
          <p:cNvSpPr/>
          <p:nvPr/>
        </p:nvSpPr>
        <p:spPr>
          <a:xfrm>
            <a:off x="1543680" y="9098280"/>
            <a:ext cx="8589960" cy="3899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8982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відновлюють мікрофлору кишечника</a:t>
            </a:r>
            <a:endParaRPr lang="uk-UA" sz="2800" spc="-1" dirty="0"/>
          </a:p>
          <a:p>
            <a:pPr>
              <a:lnSpc>
                <a:spcPct val="100000"/>
              </a:lnSpc>
            </a:pPr>
            <a:endParaRPr lang="uk-UA" sz="2800" spc="-1" dirty="0"/>
          </a:p>
          <a:p>
            <a:pPr marL="8982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покращують травлення</a:t>
            </a:r>
            <a:endParaRPr lang="uk-UA" sz="2800" spc="-1" dirty="0"/>
          </a:p>
          <a:p>
            <a:pPr>
              <a:lnSpc>
                <a:spcPct val="100000"/>
              </a:lnSpc>
            </a:pPr>
            <a:endParaRPr lang="uk-UA" sz="2800" spc="-1" dirty="0"/>
          </a:p>
          <a:p>
            <a:pPr marL="8982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зменшують алергічні реакції</a:t>
            </a:r>
            <a:endParaRPr lang="uk-UA" sz="2800" spc="-1" dirty="0"/>
          </a:p>
          <a:p>
            <a:pPr>
              <a:lnSpc>
                <a:spcPct val="100000"/>
              </a:lnSpc>
            </a:pPr>
            <a:endParaRPr lang="uk-UA" sz="2800" spc="-1" dirty="0"/>
          </a:p>
          <a:p>
            <a:pPr marL="8982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зміцнюють імунітет</a:t>
            </a:r>
            <a:endParaRPr lang="uk-UA" sz="2800" spc="-1" dirty="0"/>
          </a:p>
        </p:txBody>
      </p:sp>
      <p:sp>
        <p:nvSpPr>
          <p:cNvPr id="137" name="CustomShape 3"/>
          <p:cNvSpPr/>
          <p:nvPr/>
        </p:nvSpPr>
        <p:spPr>
          <a:xfrm>
            <a:off x="6954840" y="4934520"/>
            <a:ext cx="4581360" cy="240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uk-UA" sz="4200" b="1" spc="-1" dirty="0">
                <a:solidFill>
                  <a:srgbClr val="DF5C47"/>
                </a:solidFill>
                <a:ea typeface="Arial"/>
              </a:rPr>
              <a:t>ПРОБІОТИКИ</a:t>
            </a:r>
            <a:endParaRPr lang="uk-UA" sz="4200" spc="-1" dirty="0"/>
          </a:p>
          <a:p>
            <a:pPr>
              <a:lnSpc>
                <a:spcPct val="100000"/>
              </a:lnSpc>
            </a:pPr>
            <a:r>
              <a:rPr lang="uk-UA" sz="4200" b="1" spc="-1" dirty="0">
                <a:solidFill>
                  <a:srgbClr val="DF5C47"/>
                </a:solidFill>
                <a:ea typeface="Arial"/>
              </a:rPr>
              <a:t>(корисні </a:t>
            </a:r>
            <a:endParaRPr lang="uk-UA" sz="4200" spc="-1" dirty="0"/>
          </a:p>
          <a:p>
            <a:pPr>
              <a:lnSpc>
                <a:spcPct val="100000"/>
              </a:lnSpc>
            </a:pPr>
            <a:r>
              <a:rPr lang="uk-UA" sz="4200" b="1" spc="-1" dirty="0">
                <a:solidFill>
                  <a:srgbClr val="DF5C47"/>
                </a:solidFill>
                <a:ea typeface="Arial"/>
              </a:rPr>
              <a:t>бактерії</a:t>
            </a:r>
            <a:r>
              <a:rPr lang="ru-RU" sz="4200" b="1" spc="-1" dirty="0">
                <a:solidFill>
                  <a:srgbClr val="DF5C47"/>
                </a:solidFill>
                <a:ea typeface="Arial"/>
              </a:rPr>
              <a:t>)</a:t>
            </a:r>
            <a:endParaRPr lang="ru-RU" sz="4200" spc="-1" dirty="0"/>
          </a:p>
        </p:txBody>
      </p:sp>
      <p:sp>
        <p:nvSpPr>
          <p:cNvPr id="138" name="CustomShape 4"/>
          <p:cNvSpPr/>
          <p:nvPr/>
        </p:nvSpPr>
        <p:spPr>
          <a:xfrm>
            <a:off x="18110520" y="4934520"/>
            <a:ext cx="6035400" cy="240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uk-UA" sz="4200" b="1" spc="-1" dirty="0">
                <a:solidFill>
                  <a:srgbClr val="DF5C47"/>
                </a:solidFill>
                <a:ea typeface="Arial"/>
              </a:rPr>
              <a:t>КЛІТКОВИНА</a:t>
            </a:r>
            <a:endParaRPr lang="uk-UA" sz="4200" spc="-1" dirty="0"/>
          </a:p>
          <a:p>
            <a:pPr>
              <a:lnSpc>
                <a:spcPct val="100000"/>
              </a:lnSpc>
            </a:pPr>
            <a:r>
              <a:rPr lang="uk-UA" sz="4200" b="1" spc="-1" dirty="0">
                <a:solidFill>
                  <a:srgbClr val="DF5C47"/>
                </a:solidFill>
                <a:ea typeface="Arial"/>
              </a:rPr>
              <a:t>(харчові </a:t>
            </a:r>
            <a:endParaRPr lang="uk-UA" sz="4200" spc="-1" dirty="0"/>
          </a:p>
          <a:p>
            <a:pPr>
              <a:lnSpc>
                <a:spcPct val="100000"/>
              </a:lnSpc>
            </a:pPr>
            <a:r>
              <a:rPr lang="uk-UA" sz="4200" b="1" spc="-1" dirty="0">
                <a:solidFill>
                  <a:srgbClr val="DF5C47"/>
                </a:solidFill>
                <a:ea typeface="Arial"/>
              </a:rPr>
              <a:t>волокна)</a:t>
            </a:r>
            <a:endParaRPr lang="uk-UA" sz="4200" spc="-1" dirty="0"/>
          </a:p>
        </p:txBody>
      </p:sp>
      <p:sp>
        <p:nvSpPr>
          <p:cNvPr id="139" name="CustomShape 5"/>
          <p:cNvSpPr/>
          <p:nvPr/>
        </p:nvSpPr>
        <p:spPr>
          <a:xfrm>
            <a:off x="12115080" y="9138240"/>
            <a:ext cx="11396880" cy="3473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13716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 smtClean="0">
                <a:solidFill>
                  <a:srgbClr val="535353"/>
                </a:solidFill>
                <a:ea typeface="Arial"/>
              </a:rPr>
              <a:t>їжа для </a:t>
            </a:r>
            <a:r>
              <a:rPr lang="uk-UA" sz="2800" b="1" spc="-1" dirty="0">
                <a:solidFill>
                  <a:srgbClr val="535353"/>
                </a:solidFill>
                <a:ea typeface="Arial"/>
              </a:rPr>
              <a:t>корисних бактерій</a:t>
            </a:r>
            <a:endParaRPr lang="uk-UA" sz="2800" spc="-1" dirty="0"/>
          </a:p>
          <a:p>
            <a:pPr>
              <a:lnSpc>
                <a:spcPct val="100000"/>
              </a:lnSpc>
            </a:pPr>
            <a:endParaRPr lang="uk-UA" sz="2800" spc="-1" dirty="0"/>
          </a:p>
          <a:p>
            <a:pPr marL="13716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покращує травлення</a:t>
            </a:r>
            <a:endParaRPr lang="uk-UA" sz="2800" spc="-1" dirty="0"/>
          </a:p>
          <a:p>
            <a:pPr>
              <a:lnSpc>
                <a:spcPct val="100000"/>
              </a:lnSpc>
            </a:pPr>
            <a:endParaRPr lang="uk-UA" sz="2800" spc="-1" dirty="0"/>
          </a:p>
          <a:p>
            <a:pPr marL="13716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бере участь у детоксикації організму</a:t>
            </a:r>
            <a:endParaRPr lang="uk-UA" sz="2800" spc="-1" dirty="0"/>
          </a:p>
          <a:p>
            <a:pPr>
              <a:lnSpc>
                <a:spcPct val="100000"/>
              </a:lnSpc>
            </a:pPr>
            <a:endParaRPr lang="uk-UA" sz="2800" spc="-1" dirty="0"/>
          </a:p>
          <a:p>
            <a:pPr marL="13716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uk-UA" sz="2800" b="1" spc="-1" dirty="0">
                <a:solidFill>
                  <a:srgbClr val="535353"/>
                </a:solidFill>
                <a:ea typeface="Arial"/>
              </a:rPr>
              <a:t>допомагає контролювати рівень цукру у крові</a:t>
            </a:r>
            <a:endParaRPr lang="uk-UA" sz="2800" spc="-1" dirty="0"/>
          </a:p>
        </p:txBody>
      </p:sp>
      <p:pic>
        <p:nvPicPr>
          <p:cNvPr id="140" name="image20.png"/>
          <p:cNvPicPr/>
          <p:nvPr/>
        </p:nvPicPr>
        <p:blipFill>
          <a:blip r:embed="rId4" cstate="print"/>
          <a:stretch/>
        </p:blipFill>
        <p:spPr>
          <a:xfrm>
            <a:off x="1155960" y="3369960"/>
            <a:ext cx="5469120" cy="5427360"/>
          </a:xfrm>
          <a:prstGeom prst="rect">
            <a:avLst/>
          </a:prstGeom>
          <a:ln w="12600">
            <a:noFill/>
          </a:ln>
        </p:spPr>
      </p:pic>
      <p:pic>
        <p:nvPicPr>
          <p:cNvPr id="141" name="image21.png"/>
          <p:cNvPicPr/>
          <p:nvPr/>
        </p:nvPicPr>
        <p:blipFill>
          <a:blip r:embed="rId5" cstate="print"/>
          <a:stretch/>
        </p:blipFill>
        <p:spPr>
          <a:xfrm>
            <a:off x="12321360" y="3417480"/>
            <a:ext cx="5473440" cy="533268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3.png"/>
          <p:cNvPicPr/>
          <p:nvPr/>
        </p:nvPicPr>
        <p:blipFill>
          <a:blip r:embed="rId3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pic>
        <p:nvPicPr>
          <p:cNvPr id="143" name="NP_info-04.png"/>
          <p:cNvPicPr/>
          <p:nvPr/>
        </p:nvPicPr>
        <p:blipFill>
          <a:blip r:embed="rId4" cstate="print"/>
          <a:stretch/>
        </p:blipFill>
        <p:spPr>
          <a:xfrm rot="2422800">
            <a:off x="16536240" y="5455800"/>
            <a:ext cx="6997320" cy="6997320"/>
          </a:xfrm>
          <a:prstGeom prst="rect">
            <a:avLst/>
          </a:prstGeom>
          <a:ln w="12600">
            <a:noFill/>
          </a:ln>
        </p:spPr>
      </p:pic>
      <p:pic>
        <p:nvPicPr>
          <p:cNvPr id="144" name="NP_info-03.png"/>
          <p:cNvPicPr/>
          <p:nvPr/>
        </p:nvPicPr>
        <p:blipFill>
          <a:blip r:embed="rId5" cstate="print"/>
          <a:stretch/>
        </p:blipFill>
        <p:spPr>
          <a:xfrm>
            <a:off x="8800200" y="5456520"/>
            <a:ext cx="6997320" cy="6997320"/>
          </a:xfrm>
          <a:prstGeom prst="rect">
            <a:avLst/>
          </a:prstGeom>
          <a:ln w="12600">
            <a:noFill/>
          </a:ln>
        </p:spPr>
      </p:pic>
      <p:sp>
        <p:nvSpPr>
          <p:cNvPr id="145" name="CustomShape 1"/>
          <p:cNvSpPr/>
          <p:nvPr/>
        </p:nvSpPr>
        <p:spPr>
          <a:xfrm>
            <a:off x="1266120" y="1305000"/>
            <a:ext cx="20954160" cy="2437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pc="-1" dirty="0">
                <a:solidFill>
                  <a:srgbClr val="299E0E"/>
                </a:solidFill>
                <a:ea typeface="Arial"/>
              </a:rPr>
              <a:t>ВІДМІННІСТЬ </a:t>
            </a:r>
            <a:r>
              <a:rPr lang="ru-RU" sz="6400" b="1" spc="-1" dirty="0">
                <a:solidFill>
                  <a:srgbClr val="535353"/>
                </a:solidFill>
                <a:ea typeface="Arial"/>
              </a:rPr>
              <a:t>ЗБАЛАНСОВАНОГО ХАРЧУВАННЯ</a:t>
            </a:r>
            <a:endParaRPr lang="ru-RU" sz="6400" spc="-1" dirty="0"/>
          </a:p>
          <a:p>
            <a:pPr>
              <a:lnSpc>
                <a:spcPct val="100000"/>
              </a:lnSpc>
            </a:pPr>
            <a:r>
              <a:rPr lang="ru-RU" sz="6400" b="1" spc="-1" dirty="0">
                <a:solidFill>
                  <a:srgbClr val="535353"/>
                </a:solidFill>
                <a:ea typeface="Arial"/>
              </a:rPr>
              <a:t>ВІД СУЧАСНОГО РАЦІОНУ</a:t>
            </a:r>
            <a:endParaRPr lang="ru-RU" sz="6400" spc="-1" dirty="0"/>
          </a:p>
        </p:txBody>
      </p:sp>
      <p:sp>
        <p:nvSpPr>
          <p:cNvPr id="146" name="CustomShape 2"/>
          <p:cNvSpPr/>
          <p:nvPr/>
        </p:nvSpPr>
        <p:spPr>
          <a:xfrm>
            <a:off x="17028720" y="4470120"/>
            <a:ext cx="5641200" cy="1035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uk-UA" sz="36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сучасний раціон</a:t>
            </a:r>
            <a:endParaRPr lang="uk-UA" sz="3600" b="0" strike="noStrike" spc="-1" dirty="0">
              <a:latin typeface="Arial"/>
            </a:endParaRPr>
          </a:p>
        </p:txBody>
      </p:sp>
      <p:sp>
        <p:nvSpPr>
          <p:cNvPr id="147" name="CustomShape 3"/>
          <p:cNvSpPr/>
          <p:nvPr/>
        </p:nvSpPr>
        <p:spPr>
          <a:xfrm>
            <a:off x="8357040" y="4470120"/>
            <a:ext cx="7669080" cy="1035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uk-UA" sz="3600" b="1" spc="-1" dirty="0" smtClean="0">
                <a:solidFill>
                  <a:srgbClr val="585858"/>
                </a:solidFill>
                <a:latin typeface="Arial"/>
                <a:ea typeface="Arial"/>
              </a:rPr>
              <a:t>з</a:t>
            </a:r>
            <a:r>
              <a:rPr lang="uk-UA" sz="36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балансоване харчування</a:t>
            </a:r>
            <a:endParaRPr lang="uk-UA" sz="3600" b="0" strike="noStrike" spc="-1" dirty="0">
              <a:latin typeface="Arial"/>
            </a:endParaRPr>
          </a:p>
        </p:txBody>
      </p:sp>
      <p:grpSp>
        <p:nvGrpSpPr>
          <p:cNvPr id="148" name="Group 4"/>
          <p:cNvGrpSpPr/>
          <p:nvPr/>
        </p:nvGrpSpPr>
        <p:grpSpPr>
          <a:xfrm>
            <a:off x="3398040" y="11415600"/>
            <a:ext cx="4514040" cy="1949400"/>
            <a:chOff x="3398040" y="11415600"/>
            <a:chExt cx="4514040" cy="1949400"/>
          </a:xfrm>
        </p:grpSpPr>
        <p:sp>
          <p:nvSpPr>
            <p:cNvPr id="149" name="CustomShape 5"/>
            <p:cNvSpPr/>
            <p:nvPr/>
          </p:nvSpPr>
          <p:spPr>
            <a:xfrm>
              <a:off x="3782880" y="11415600"/>
              <a:ext cx="4129200" cy="19494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ru-RU" sz="3200" b="1" strike="noStrike" spc="-1" dirty="0" smtClean="0">
                  <a:solidFill>
                    <a:srgbClr val="E35A3C"/>
                  </a:solidFill>
                  <a:latin typeface="Arial"/>
                  <a:ea typeface="Arial"/>
                </a:rPr>
                <a:t>БІЛКИ</a:t>
              </a:r>
              <a:endParaRPr lang="ru-RU" sz="32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uk-UA" sz="3200" b="1" strike="noStrike" spc="-1" dirty="0" smtClean="0">
                  <a:solidFill>
                    <a:srgbClr val="535353"/>
                  </a:solidFill>
                  <a:latin typeface="Arial"/>
                  <a:ea typeface="Arial"/>
                </a:rPr>
                <a:t>тваринні</a:t>
              </a:r>
              <a:endParaRPr lang="uk-UA" sz="3200" b="0" strike="noStrike" spc="-1" dirty="0" smtClean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uk-UA" sz="3200" b="1" strike="noStrike" spc="-1" dirty="0" smtClean="0">
                  <a:solidFill>
                    <a:srgbClr val="535353"/>
                  </a:solidFill>
                  <a:latin typeface="Arial"/>
                  <a:ea typeface="Arial"/>
                </a:rPr>
                <a:t>рослинні</a:t>
              </a:r>
              <a:endParaRPr lang="uk-UA" sz="3200" b="0" strike="noStrike" spc="-1" dirty="0">
                <a:latin typeface="Arial"/>
              </a:endParaRPr>
            </a:p>
          </p:txBody>
        </p:sp>
        <p:sp>
          <p:nvSpPr>
            <p:cNvPr id="150" name="CustomShape 6"/>
            <p:cNvSpPr/>
            <p:nvPr/>
          </p:nvSpPr>
          <p:spPr>
            <a:xfrm>
              <a:off x="3398040" y="12246480"/>
              <a:ext cx="304560" cy="304560"/>
            </a:xfrm>
            <a:prstGeom prst="rect">
              <a:avLst/>
            </a:prstGeom>
            <a:solidFill>
              <a:srgbClr val="DDF255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1" name="CustomShape 7"/>
            <p:cNvSpPr/>
            <p:nvPr/>
          </p:nvSpPr>
          <p:spPr>
            <a:xfrm>
              <a:off x="3398400" y="12727800"/>
              <a:ext cx="304560" cy="304560"/>
            </a:xfrm>
            <a:prstGeom prst="rect">
              <a:avLst/>
            </a:prstGeom>
            <a:solidFill>
              <a:srgbClr val="C7CF2B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52" name="CustomShape 8"/>
          <p:cNvSpPr/>
          <p:nvPr/>
        </p:nvSpPr>
        <p:spPr>
          <a:xfrm>
            <a:off x="2359440" y="6630120"/>
            <a:ext cx="5171400" cy="2436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E35A3C"/>
                </a:solidFill>
                <a:latin typeface="Arial"/>
                <a:ea typeface="Arial"/>
              </a:rPr>
              <a:t>ПРОБІОТИКИ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E35A3C"/>
                </a:solidFill>
                <a:latin typeface="Arial"/>
                <a:ea typeface="Arial"/>
              </a:rPr>
              <a:t>ВІТАМІНИ 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E35A3C"/>
                </a:solidFill>
                <a:latin typeface="Arial"/>
                <a:ea typeface="Arial"/>
              </a:rPr>
              <a:t>ТА МІНЕРАЛИ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53" name="CustomShape 9"/>
          <p:cNvSpPr/>
          <p:nvPr/>
        </p:nvSpPr>
        <p:spPr>
          <a:xfrm>
            <a:off x="2026800" y="6948000"/>
            <a:ext cx="304560" cy="304560"/>
          </a:xfrm>
          <a:prstGeom prst="rect">
            <a:avLst/>
          </a:prstGeom>
          <a:solidFill>
            <a:srgbClr val="E35A3C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CustomShape 10"/>
          <p:cNvSpPr/>
          <p:nvPr/>
        </p:nvSpPr>
        <p:spPr>
          <a:xfrm>
            <a:off x="2026800" y="7935480"/>
            <a:ext cx="304560" cy="304560"/>
          </a:xfrm>
          <a:prstGeom prst="rect">
            <a:avLst/>
          </a:prstGeom>
          <a:solidFill>
            <a:srgbClr val="99EED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55" name="Group 11"/>
          <p:cNvGrpSpPr/>
          <p:nvPr/>
        </p:nvGrpSpPr>
        <p:grpSpPr>
          <a:xfrm>
            <a:off x="2026440" y="8948880"/>
            <a:ext cx="5533560" cy="2449440"/>
            <a:chOff x="2026440" y="8948880"/>
            <a:chExt cx="5533560" cy="2449440"/>
          </a:xfrm>
        </p:grpSpPr>
        <p:grpSp>
          <p:nvGrpSpPr>
            <p:cNvPr id="156" name="Group 12"/>
            <p:cNvGrpSpPr/>
            <p:nvPr/>
          </p:nvGrpSpPr>
          <p:grpSpPr>
            <a:xfrm>
              <a:off x="2026440" y="8948880"/>
              <a:ext cx="3355560" cy="1949400"/>
              <a:chOff x="2026440" y="8948880"/>
              <a:chExt cx="3355560" cy="1949400"/>
            </a:xfrm>
          </p:grpSpPr>
          <p:sp>
            <p:nvSpPr>
              <p:cNvPr id="157" name="CustomShape 13"/>
              <p:cNvSpPr/>
              <p:nvPr/>
            </p:nvSpPr>
            <p:spPr>
              <a:xfrm>
                <a:off x="2401200" y="8948880"/>
                <a:ext cx="2980800" cy="19494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ru-RU" sz="3200" b="1" spc="-1" dirty="0" smtClean="0">
                    <a:solidFill>
                      <a:srgbClr val="E35A3C"/>
                    </a:solidFill>
                    <a:latin typeface="Arial"/>
                    <a:ea typeface="Arial"/>
                  </a:rPr>
                  <a:t>ВУ</a:t>
                </a:r>
                <a:r>
                  <a:rPr lang="ru-RU" sz="3200" b="1" strike="noStrike" spc="-1" dirty="0" smtClean="0">
                    <a:solidFill>
                      <a:srgbClr val="E35A3C"/>
                    </a:solidFill>
                    <a:latin typeface="Arial"/>
                    <a:ea typeface="Arial"/>
                  </a:rPr>
                  <a:t>ГЛЕВОДИ</a:t>
                </a:r>
                <a:endParaRPr lang="ru-RU" sz="32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uk-UA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прості</a:t>
                </a:r>
                <a:endParaRPr lang="uk-UA" sz="3200" b="0" strike="noStrike" spc="-1" dirty="0" smtClean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uk-UA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складні</a:t>
                </a:r>
                <a:endParaRPr lang="uk-UA" sz="3200" b="0" strike="noStrike" spc="-1" dirty="0">
                  <a:latin typeface="Arial"/>
                </a:endParaRPr>
              </a:p>
            </p:txBody>
          </p:sp>
          <p:sp>
            <p:nvSpPr>
              <p:cNvPr id="158" name="CustomShape 14"/>
              <p:cNvSpPr/>
              <p:nvPr/>
            </p:nvSpPr>
            <p:spPr>
              <a:xfrm>
                <a:off x="2026440" y="9772920"/>
                <a:ext cx="304560" cy="304560"/>
              </a:xfrm>
              <a:prstGeom prst="rect">
                <a:avLst/>
              </a:prstGeom>
              <a:solidFill>
                <a:srgbClr val="49B437"/>
              </a:solidFill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" name="CustomShape 15"/>
              <p:cNvSpPr/>
              <p:nvPr/>
            </p:nvSpPr>
            <p:spPr>
              <a:xfrm>
                <a:off x="2026800" y="10254600"/>
                <a:ext cx="304560" cy="304560"/>
              </a:xfrm>
              <a:prstGeom prst="rect">
                <a:avLst/>
              </a:prstGeom>
              <a:solidFill>
                <a:srgbClr val="267819"/>
              </a:solidFill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60" name="CustomShape 16"/>
            <p:cNvSpPr/>
            <p:nvPr/>
          </p:nvSpPr>
          <p:spPr>
            <a:xfrm>
              <a:off x="2388600" y="10484640"/>
              <a:ext cx="5171400" cy="9136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ru-RU" sz="2800" b="1" i="1" strike="noStrike" spc="-1" dirty="0" smtClean="0">
                  <a:solidFill>
                    <a:srgbClr val="535353"/>
                  </a:solidFill>
                  <a:latin typeface="Arial"/>
                  <a:ea typeface="Arial"/>
                </a:rPr>
                <a:t>КЛІТКОВИНА</a:t>
              </a:r>
              <a:endParaRPr lang="ru-RU" sz="2800" b="0" strike="noStrike" spc="-1" dirty="0">
                <a:latin typeface="Arial"/>
              </a:endParaRPr>
            </a:p>
          </p:txBody>
        </p:sp>
        <p:sp>
          <p:nvSpPr>
            <p:cNvPr id="161" name="CustomShape 17"/>
            <p:cNvSpPr/>
            <p:nvPr/>
          </p:nvSpPr>
          <p:spPr>
            <a:xfrm>
              <a:off x="2031840" y="10741680"/>
              <a:ext cx="304560" cy="304560"/>
            </a:xfrm>
            <a:prstGeom prst="rect">
              <a:avLst/>
            </a:prstGeom>
            <a:solidFill>
              <a:srgbClr val="7ADC5A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62" name="Line 18"/>
          <p:cNvSpPr/>
          <p:nvPr/>
        </p:nvSpPr>
        <p:spPr>
          <a:xfrm>
            <a:off x="1689840" y="6642720"/>
            <a:ext cx="5187240" cy="0"/>
          </a:xfrm>
          <a:prstGeom prst="line">
            <a:avLst/>
          </a:prstGeom>
          <a:ln w="25560">
            <a:solidFill>
              <a:srgbClr val="309C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63" name="Group 19"/>
          <p:cNvGrpSpPr/>
          <p:nvPr/>
        </p:nvGrpSpPr>
        <p:grpSpPr>
          <a:xfrm>
            <a:off x="2026440" y="3692520"/>
            <a:ext cx="5542560" cy="2860200"/>
            <a:chOff x="2026440" y="3692520"/>
            <a:chExt cx="5542560" cy="2860200"/>
          </a:xfrm>
        </p:grpSpPr>
        <p:grpSp>
          <p:nvGrpSpPr>
            <p:cNvPr id="164" name="Group 20"/>
            <p:cNvGrpSpPr/>
            <p:nvPr/>
          </p:nvGrpSpPr>
          <p:grpSpPr>
            <a:xfrm>
              <a:off x="2026440" y="3692520"/>
              <a:ext cx="4398423" cy="2437560"/>
              <a:chOff x="2026440" y="3692520"/>
              <a:chExt cx="4398423" cy="2437560"/>
            </a:xfrm>
          </p:grpSpPr>
          <p:sp>
            <p:nvSpPr>
              <p:cNvPr id="165" name="CustomShape 21"/>
              <p:cNvSpPr/>
              <p:nvPr/>
            </p:nvSpPr>
            <p:spPr>
              <a:xfrm>
                <a:off x="2442960" y="3692520"/>
                <a:ext cx="2980800" cy="97452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ru-RU" sz="3200" b="1" strike="noStrike" spc="-1" dirty="0" smtClean="0">
                    <a:solidFill>
                      <a:srgbClr val="E35A3C"/>
                    </a:solidFill>
                    <a:latin typeface="Arial"/>
                    <a:ea typeface="Arial"/>
                  </a:rPr>
                  <a:t>ЖИРИ</a:t>
                </a:r>
                <a:endParaRPr lang="ru-RU" sz="3200" b="0" strike="noStrike" spc="-1" dirty="0">
                  <a:latin typeface="Arial"/>
                </a:endParaRPr>
              </a:p>
            </p:txBody>
          </p:sp>
          <p:sp>
            <p:nvSpPr>
              <p:cNvPr id="166" name="CustomShape 22"/>
              <p:cNvSpPr/>
              <p:nvPr/>
            </p:nvSpPr>
            <p:spPr>
              <a:xfrm>
                <a:off x="2413080" y="4180680"/>
                <a:ext cx="4011783" cy="19494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uk-UA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ненасичені</a:t>
                </a:r>
                <a:endParaRPr lang="uk-UA" sz="3200" b="0" strike="noStrike" spc="-1" dirty="0" smtClean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uk-UA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тверді та насичені</a:t>
                </a:r>
                <a:endParaRPr lang="uk-UA" sz="3200" b="0" strike="noStrike" spc="-1" dirty="0">
                  <a:latin typeface="Arial"/>
                </a:endParaRPr>
              </a:p>
            </p:txBody>
          </p:sp>
          <p:sp>
            <p:nvSpPr>
              <p:cNvPr id="167" name="CustomShape 23"/>
              <p:cNvSpPr/>
              <p:nvPr/>
            </p:nvSpPr>
            <p:spPr>
              <a:xfrm>
                <a:off x="2026440" y="4522320"/>
                <a:ext cx="304560" cy="304560"/>
              </a:xfrm>
              <a:prstGeom prst="rect">
                <a:avLst/>
              </a:prstGeom>
              <a:solidFill>
                <a:srgbClr val="3075B6"/>
              </a:solidFill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" name="CustomShape 24"/>
              <p:cNvSpPr/>
              <p:nvPr/>
            </p:nvSpPr>
            <p:spPr>
              <a:xfrm>
                <a:off x="2026800" y="5003640"/>
                <a:ext cx="304560" cy="304560"/>
              </a:xfrm>
              <a:prstGeom prst="rect">
                <a:avLst/>
              </a:prstGeom>
              <a:solidFill>
                <a:srgbClr val="45ABDE"/>
              </a:solidFill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69" name="CustomShape 25"/>
            <p:cNvSpPr/>
            <p:nvPr/>
          </p:nvSpPr>
          <p:spPr>
            <a:xfrm>
              <a:off x="2026440" y="5907960"/>
              <a:ext cx="304560" cy="304560"/>
            </a:xfrm>
            <a:prstGeom prst="rect">
              <a:avLst/>
            </a:prstGeom>
            <a:solidFill>
              <a:srgbClr val="634A9E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0" name="CustomShape 26"/>
            <p:cNvSpPr/>
            <p:nvPr/>
          </p:nvSpPr>
          <p:spPr>
            <a:xfrm>
              <a:off x="2397600" y="5639040"/>
              <a:ext cx="5171400" cy="9136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ru-RU" sz="2800" b="1" i="1" strike="noStrike" spc="-1" dirty="0" smtClean="0">
                  <a:solidFill>
                    <a:srgbClr val="535353"/>
                  </a:solidFill>
                  <a:latin typeface="Arial"/>
                  <a:ea typeface="Arial"/>
                </a:rPr>
                <a:t>ФОСФОЛІПІДИ</a:t>
              </a:r>
              <a:endParaRPr lang="ru-RU" sz="2800" b="0" strike="noStrike" spc="-1" dirty="0">
                <a:latin typeface="Arial"/>
              </a:endParaRPr>
            </a:p>
          </p:txBody>
        </p:sp>
      </p:grpSp>
      <p:sp>
        <p:nvSpPr>
          <p:cNvPr id="171" name="Line 27"/>
          <p:cNvSpPr/>
          <p:nvPr/>
        </p:nvSpPr>
        <p:spPr>
          <a:xfrm>
            <a:off x="1689840" y="7551000"/>
            <a:ext cx="5187240" cy="0"/>
          </a:xfrm>
          <a:prstGeom prst="line">
            <a:avLst/>
          </a:prstGeom>
          <a:ln w="25560">
            <a:solidFill>
              <a:srgbClr val="309C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Line 28"/>
          <p:cNvSpPr/>
          <p:nvPr/>
        </p:nvSpPr>
        <p:spPr>
          <a:xfrm>
            <a:off x="1689840" y="8935920"/>
            <a:ext cx="5187240" cy="0"/>
          </a:xfrm>
          <a:prstGeom prst="line">
            <a:avLst/>
          </a:prstGeom>
          <a:ln w="25560">
            <a:solidFill>
              <a:srgbClr val="309C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Line 29"/>
          <p:cNvSpPr/>
          <p:nvPr/>
        </p:nvSpPr>
        <p:spPr>
          <a:xfrm>
            <a:off x="1689840" y="11378880"/>
            <a:ext cx="5187240" cy="0"/>
          </a:xfrm>
          <a:prstGeom prst="line">
            <a:avLst/>
          </a:prstGeom>
          <a:ln w="25560">
            <a:solidFill>
              <a:srgbClr val="309C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30"/>
          <p:cNvSpPr/>
          <p:nvPr/>
        </p:nvSpPr>
        <p:spPr>
          <a:xfrm rot="19006800">
            <a:off x="9399960" y="6198120"/>
            <a:ext cx="1766880" cy="852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uk-UA" sz="24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Білки</a:t>
            </a:r>
            <a:endParaRPr lang="uk-UA" sz="2400" b="0" strike="noStrike" spc="-1" dirty="0">
              <a:latin typeface="Arial"/>
            </a:endParaRPr>
          </a:p>
        </p:txBody>
      </p:sp>
      <p:sp>
        <p:nvSpPr>
          <p:cNvPr id="175" name="CustomShape 31"/>
          <p:cNvSpPr/>
          <p:nvPr/>
        </p:nvSpPr>
        <p:spPr>
          <a:xfrm rot="1885800">
            <a:off x="13295160" y="5986800"/>
            <a:ext cx="1766880" cy="852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uk-UA" sz="24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Жири</a:t>
            </a:r>
            <a:endParaRPr lang="uk-UA" sz="2400" b="0" strike="noStrike" spc="-1" dirty="0">
              <a:latin typeface="Arial"/>
            </a:endParaRPr>
          </a:p>
        </p:txBody>
      </p:sp>
      <p:sp>
        <p:nvSpPr>
          <p:cNvPr id="176" name="CustomShape 32"/>
          <p:cNvSpPr/>
          <p:nvPr/>
        </p:nvSpPr>
        <p:spPr>
          <a:xfrm>
            <a:off x="11314800" y="11581200"/>
            <a:ext cx="2247120" cy="852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uk-UA" sz="24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Вуглеводи</a:t>
            </a:r>
            <a:endParaRPr lang="uk-UA" sz="2400" b="0" strike="noStrike" spc="-1" dirty="0">
              <a:latin typeface="Arial"/>
            </a:endParaRPr>
          </a:p>
        </p:txBody>
      </p:sp>
      <p:sp>
        <p:nvSpPr>
          <p:cNvPr id="177" name="CustomShape 33"/>
          <p:cNvSpPr/>
          <p:nvPr/>
        </p:nvSpPr>
        <p:spPr>
          <a:xfrm rot="20227200">
            <a:off x="17985960" y="5673600"/>
            <a:ext cx="1766880" cy="852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uk-UA" sz="24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Білки</a:t>
            </a:r>
            <a:endParaRPr lang="uk-UA" sz="2400" b="0" strike="noStrike" spc="-1" dirty="0">
              <a:latin typeface="Arial"/>
            </a:endParaRPr>
          </a:p>
        </p:txBody>
      </p:sp>
      <p:sp>
        <p:nvSpPr>
          <p:cNvPr id="178" name="CustomShape 34"/>
          <p:cNvSpPr/>
          <p:nvPr/>
        </p:nvSpPr>
        <p:spPr>
          <a:xfrm rot="3384000">
            <a:off x="21852720" y="6991200"/>
            <a:ext cx="1766880" cy="852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uk-UA" sz="24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Жири</a:t>
            </a:r>
            <a:endParaRPr lang="uk-UA" sz="2400" b="0" strike="noStrike" spc="-1" dirty="0">
              <a:latin typeface="Arial"/>
            </a:endParaRPr>
          </a:p>
        </p:txBody>
      </p:sp>
      <p:sp>
        <p:nvSpPr>
          <p:cNvPr id="179" name="CustomShape 35"/>
          <p:cNvSpPr/>
          <p:nvPr/>
        </p:nvSpPr>
        <p:spPr>
          <a:xfrm>
            <a:off x="19121040" y="11594160"/>
            <a:ext cx="2247120" cy="852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uk-UA" sz="24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Вуглеводи</a:t>
            </a:r>
            <a:endParaRPr lang="uk-UA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24.png"/>
          <p:cNvPicPr/>
          <p:nvPr/>
        </p:nvPicPr>
        <p:blipFill>
          <a:blip r:embed="rId3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1280520" y="1275840"/>
            <a:ext cx="9795960" cy="3412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pc="-1" dirty="0">
                <a:solidFill>
                  <a:srgbClr val="FFFFFF"/>
                </a:solidFill>
                <a:latin typeface="Arial"/>
                <a:ea typeface="Arial"/>
              </a:rPr>
              <a:t>У</a:t>
            </a:r>
            <a:r>
              <a:rPr lang="ru-RU" sz="64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 ЧОМУ </a:t>
            </a:r>
            <a:r>
              <a:rPr lang="ru-RU" sz="64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ПРОБЛЕМА </a:t>
            </a: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4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СУЧАСНОГО </a:t>
            </a: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4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РАЦІОНУ? </a:t>
            </a:r>
            <a:endParaRPr lang="ru-RU" sz="6400" b="0" strike="noStrike" spc="-1" dirty="0"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16225200" y="2876400"/>
            <a:ext cx="7734240" cy="4142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8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ДЕФІЦИТ</a:t>
            </a:r>
            <a:r>
              <a:rPr lang="ru-RU" sz="48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: </a:t>
            </a:r>
            <a:endParaRPr lang="ru-RU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800" b="0" strike="noStrike" spc="-1" dirty="0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uk-UA" sz="3200" b="0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вітамінів, </a:t>
            </a:r>
            <a:endParaRPr lang="uk-UA" sz="3200" b="0" strike="noStrike" spc="-1" dirty="0" smtClean="0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uk-UA" sz="3200" b="0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мінералів  </a:t>
            </a:r>
            <a:endParaRPr lang="uk-UA" sz="3200" b="0" strike="noStrike" spc="-1" dirty="0" smtClean="0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uk-UA" sz="3200" b="0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клітковини</a:t>
            </a:r>
            <a:endParaRPr lang="uk-UA" sz="3200" b="0" strike="noStrike" spc="-1" dirty="0" smtClean="0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uk-UA" sz="3200" b="0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ненасичених жирів </a:t>
            </a:r>
            <a:endParaRPr lang="uk-UA" sz="3200" b="0" strike="noStrike" spc="-1" dirty="0" smtClean="0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uk-UA" sz="3200" b="0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пробіотиків</a:t>
            </a:r>
            <a:endParaRPr lang="uk-UA" sz="3200" b="0" strike="noStrike" spc="-1" dirty="0">
              <a:latin typeface="Arial"/>
            </a:endParaRPr>
          </a:p>
        </p:txBody>
      </p:sp>
      <p:sp>
        <p:nvSpPr>
          <p:cNvPr id="183" name="CustomShape 3"/>
          <p:cNvSpPr/>
          <p:nvPr/>
        </p:nvSpPr>
        <p:spPr>
          <a:xfrm>
            <a:off x="1275480" y="5067000"/>
            <a:ext cx="9552941" cy="3779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r>
              <a:rPr lang="uk-UA" sz="3600" b="1" spc="-1" dirty="0">
                <a:solidFill>
                  <a:srgbClr val="FFFFFF"/>
                </a:solidFill>
                <a:ea typeface="Arial"/>
              </a:rPr>
              <a:t>Рафінована їжа*, </a:t>
            </a:r>
            <a:r>
              <a:rPr lang="uk-UA" sz="3600" b="1" spc="-1" dirty="0" err="1">
                <a:solidFill>
                  <a:srgbClr val="FFFFFF"/>
                </a:solidFill>
                <a:ea typeface="Arial"/>
              </a:rPr>
              <a:t>фастфуд</a:t>
            </a:r>
            <a:r>
              <a:rPr lang="uk-UA" sz="3600" b="1" spc="-1" dirty="0">
                <a:solidFill>
                  <a:srgbClr val="FFFFFF"/>
                </a:solidFill>
                <a:ea typeface="Arial"/>
              </a:rPr>
              <a:t>, несезонні фрукти та овочі, молочні продукти,</a:t>
            </a:r>
            <a:r>
              <a:rPr lang="uk-UA" sz="3600" b="1" spc="-1" dirty="0">
                <a:solidFill>
                  <a:srgbClr val="585858"/>
                </a:solidFill>
                <a:ea typeface="Arial"/>
              </a:rPr>
              <a:t> </a:t>
            </a:r>
            <a:r>
              <a:rPr lang="uk-UA" sz="3600" b="1" spc="-1" dirty="0">
                <a:solidFill>
                  <a:srgbClr val="DDF255"/>
                </a:solidFill>
                <a:ea typeface="Arial"/>
              </a:rPr>
              <a:t>що містять рослинні жири, </a:t>
            </a:r>
            <a:r>
              <a:rPr lang="uk-UA" sz="3600" b="1" spc="-1" dirty="0">
                <a:solidFill>
                  <a:schemeClr val="bg1"/>
                </a:solidFill>
                <a:ea typeface="Arial"/>
              </a:rPr>
              <a:t>надлишок жирів тваринного  походження і в цілому одноманітний раціон </a:t>
            </a:r>
            <a:r>
              <a:rPr lang="uk-UA" sz="3600" b="1" spc="-1" dirty="0">
                <a:solidFill>
                  <a:srgbClr val="FFFFFF"/>
                </a:solidFill>
                <a:ea typeface="Arial"/>
              </a:rPr>
              <a:t>створюють в організмі</a:t>
            </a:r>
            <a:endParaRPr lang="uk-UA" sz="3600" spc="-1" dirty="0"/>
          </a:p>
        </p:txBody>
      </p:sp>
      <p:sp>
        <p:nvSpPr>
          <p:cNvPr id="184" name="CustomShape 4"/>
          <p:cNvSpPr/>
          <p:nvPr/>
        </p:nvSpPr>
        <p:spPr>
          <a:xfrm>
            <a:off x="16274880" y="8439840"/>
            <a:ext cx="7152120" cy="3168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uk-UA" sz="4800" b="1" spc="-1" dirty="0" smtClean="0">
                <a:solidFill>
                  <a:srgbClr val="299E0E"/>
                </a:solidFill>
                <a:latin typeface="Arial"/>
                <a:ea typeface="Arial"/>
              </a:rPr>
              <a:t>НАДЛИШ</a:t>
            </a:r>
            <a:r>
              <a:rPr lang="uk-UA" sz="48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ОК: </a:t>
            </a:r>
            <a:endParaRPr lang="uk-UA" sz="48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4800" b="0" strike="noStrike" spc="-1" dirty="0" smtClean="0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uk-UA" sz="3200" b="0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«швидких» вуглеводів, </a:t>
            </a:r>
            <a:endParaRPr lang="uk-UA" sz="3200" b="0" strike="noStrike" spc="-1" dirty="0" smtClean="0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uk-UA" sz="3200" b="0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твердих і насичених жирів </a:t>
            </a:r>
            <a:endParaRPr lang="uk-UA" sz="3200" b="0" strike="noStrike" spc="-1" dirty="0" smtClean="0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uk-UA" sz="3200" b="0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солі </a:t>
            </a:r>
            <a:endParaRPr lang="uk-UA" sz="3200" b="0" strike="noStrike" spc="-1" dirty="0">
              <a:latin typeface="Arial"/>
            </a:endParaRPr>
          </a:p>
        </p:txBody>
      </p:sp>
      <p:pic>
        <p:nvPicPr>
          <p:cNvPr id="185" name="image25.png"/>
          <p:cNvPicPr/>
          <p:nvPr/>
        </p:nvPicPr>
        <p:blipFill>
          <a:blip r:embed="rId4" cstate="print"/>
          <a:stretch/>
        </p:blipFill>
        <p:spPr>
          <a:xfrm>
            <a:off x="13792320" y="2889720"/>
            <a:ext cx="1523520" cy="2945880"/>
          </a:xfrm>
          <a:prstGeom prst="rect">
            <a:avLst/>
          </a:prstGeom>
          <a:ln w="12600">
            <a:noFill/>
          </a:ln>
        </p:spPr>
      </p:pic>
      <p:pic>
        <p:nvPicPr>
          <p:cNvPr id="186" name="image26.png"/>
          <p:cNvPicPr/>
          <p:nvPr/>
        </p:nvPicPr>
        <p:blipFill>
          <a:blip r:embed="rId5" cstate="print"/>
          <a:stretch/>
        </p:blipFill>
        <p:spPr>
          <a:xfrm>
            <a:off x="13868280" y="8370000"/>
            <a:ext cx="1422000" cy="2831760"/>
          </a:xfrm>
          <a:prstGeom prst="rect">
            <a:avLst/>
          </a:prstGeom>
          <a:ln w="12600">
            <a:noFill/>
          </a:ln>
        </p:spPr>
      </p:pic>
      <p:sp>
        <p:nvSpPr>
          <p:cNvPr id="187" name="Line 5"/>
          <p:cNvSpPr/>
          <p:nvPr/>
        </p:nvSpPr>
        <p:spPr>
          <a:xfrm>
            <a:off x="6930189" y="8337240"/>
            <a:ext cx="4386771" cy="0"/>
          </a:xfrm>
          <a:prstGeom prst="line">
            <a:avLst/>
          </a:prstGeom>
          <a:ln w="76320">
            <a:solidFill>
              <a:srgbClr val="DDF06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5.png"/>
          <p:cNvPicPr/>
          <p:nvPr/>
        </p:nvPicPr>
        <p:blipFill>
          <a:blip r:embed="rId3" cstate="print"/>
          <a:stretch/>
        </p:blipFill>
        <p:spPr>
          <a:xfrm>
            <a:off x="0" y="3600"/>
            <a:ext cx="24383520" cy="13708440"/>
          </a:xfrm>
          <a:prstGeom prst="rect">
            <a:avLst/>
          </a:prstGeom>
          <a:ln w="12600">
            <a:noFill/>
          </a:ln>
        </p:spPr>
      </p:pic>
      <p:sp>
        <p:nvSpPr>
          <p:cNvPr id="189" name="CustomShape 1"/>
          <p:cNvSpPr/>
          <p:nvPr/>
        </p:nvSpPr>
        <p:spPr>
          <a:xfrm>
            <a:off x="1267920" y="588600"/>
            <a:ext cx="22051080" cy="2437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uk-UA" sz="6400" b="1" spc="-1" dirty="0">
                <a:solidFill>
                  <a:srgbClr val="535353"/>
                </a:solidFill>
                <a:ea typeface="Arial"/>
              </a:rPr>
              <a:t>СКІЛЬКИ НАСПРАВДІ ВІТАМІНІВ У </a:t>
            </a:r>
            <a:endParaRPr lang="uk-UA" sz="6400" spc="-1" dirty="0"/>
          </a:p>
          <a:p>
            <a:pPr>
              <a:lnSpc>
                <a:spcPct val="100000"/>
              </a:lnSpc>
            </a:pPr>
            <a:r>
              <a:rPr lang="uk-UA" sz="6400" b="1" spc="-1" dirty="0">
                <a:solidFill>
                  <a:srgbClr val="535353"/>
                </a:solidFill>
                <a:ea typeface="Arial"/>
              </a:rPr>
              <a:t>НЕСЕЗОННИХ ОВОЧАХ ТА ФРУКТАХ?</a:t>
            </a:r>
            <a:endParaRPr lang="uk-UA" sz="6400" spc="-1" dirty="0"/>
          </a:p>
        </p:txBody>
      </p:sp>
      <p:sp>
        <p:nvSpPr>
          <p:cNvPr id="190" name="Line 2"/>
          <p:cNvSpPr/>
          <p:nvPr/>
        </p:nvSpPr>
        <p:spPr>
          <a:xfrm>
            <a:off x="2801880" y="15731280"/>
            <a:ext cx="20506680" cy="0"/>
          </a:xfrm>
          <a:prstGeom prst="line">
            <a:avLst/>
          </a:prstGeom>
          <a:ln w="25560" cap="rnd">
            <a:solidFill>
              <a:srgbClr val="3D85C6"/>
            </a:solidFill>
            <a:custDash>
              <a:ds d="400000" sp="3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1" name="CustomShape 3"/>
          <p:cNvSpPr/>
          <p:nvPr/>
        </p:nvSpPr>
        <p:spPr>
          <a:xfrm>
            <a:off x="1279440" y="2643840"/>
            <a:ext cx="21825000" cy="1949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uk-UA" sz="3200" b="1" spc="-1" dirty="0">
                <a:solidFill>
                  <a:srgbClr val="585858"/>
                </a:solidFill>
                <a:ea typeface="Arial"/>
              </a:rPr>
              <a:t>Несезонні овочі та фрукти вирощують у теплицях або на плантаціях у тропічному кліматі. </a:t>
            </a:r>
            <a:endParaRPr lang="uk-UA" sz="3200" spc="-1" dirty="0"/>
          </a:p>
          <a:p>
            <a:pPr>
              <a:lnSpc>
                <a:spcPct val="100000"/>
              </a:lnSpc>
            </a:pPr>
            <a:r>
              <a:rPr lang="uk-UA" sz="3200" b="1" spc="-1" dirty="0">
                <a:solidFill>
                  <a:srgbClr val="585858"/>
                </a:solidFill>
                <a:ea typeface="Arial"/>
              </a:rPr>
              <a:t>У першому випадку це призводить до </a:t>
            </a:r>
            <a:r>
              <a:rPr lang="uk-UA" sz="3200" b="1" spc="-1" dirty="0">
                <a:solidFill>
                  <a:srgbClr val="299E0E"/>
                </a:solidFill>
                <a:ea typeface="Arial"/>
              </a:rPr>
              <a:t>накопичення у</a:t>
            </a:r>
            <a:r>
              <a:rPr lang="uk-UA" sz="3200" b="1" spc="-1" dirty="0">
                <a:solidFill>
                  <a:srgbClr val="309C1F"/>
                </a:solidFill>
                <a:ea typeface="Arial"/>
              </a:rPr>
              <a:t> плодах хімічних речовин — прискорювачів росту </a:t>
            </a:r>
            <a:endParaRPr lang="uk-UA" sz="3200" spc="-1" dirty="0"/>
          </a:p>
          <a:p>
            <a:pPr>
              <a:lnSpc>
                <a:spcPct val="100000"/>
              </a:lnSpc>
            </a:pPr>
            <a:r>
              <a:rPr lang="uk-UA" sz="3200" b="1" spc="-1" dirty="0">
                <a:solidFill>
                  <a:srgbClr val="309C1F"/>
                </a:solidFill>
                <a:ea typeface="Arial"/>
              </a:rPr>
              <a:t>та дозрівання.</a:t>
            </a:r>
            <a:r>
              <a:rPr lang="uk-UA" sz="3200" b="1" spc="-1" dirty="0">
                <a:solidFill>
                  <a:srgbClr val="000000"/>
                </a:solidFill>
                <a:ea typeface="Arial"/>
              </a:rPr>
              <a:t> </a:t>
            </a:r>
            <a:r>
              <a:rPr lang="uk-UA" sz="3200" b="1" spc="-1" dirty="0">
                <a:solidFill>
                  <a:srgbClr val="585858"/>
                </a:solidFill>
                <a:ea typeface="Arial"/>
              </a:rPr>
              <a:t>У другому —  до недостатнього накопичення вітамінів. </a:t>
            </a:r>
            <a:endParaRPr lang="uk-UA" sz="3200" spc="-1" dirty="0"/>
          </a:p>
        </p:txBody>
      </p:sp>
      <p:sp>
        <p:nvSpPr>
          <p:cNvPr id="192" name="CustomShape 4"/>
          <p:cNvSpPr/>
          <p:nvPr/>
        </p:nvSpPr>
        <p:spPr>
          <a:xfrm>
            <a:off x="1278360" y="4443480"/>
            <a:ext cx="5718960" cy="240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uk-UA" sz="4200" b="1" spc="-1" dirty="0" smtClean="0">
                <a:solidFill>
                  <a:srgbClr val="585858"/>
                </a:solidFill>
                <a:latin typeface="Arial"/>
                <a:ea typeface="Arial"/>
              </a:rPr>
              <a:t>Я</a:t>
            </a:r>
            <a:r>
              <a:rPr lang="uk-UA" sz="42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к фрукти та овочі</a:t>
            </a:r>
            <a:endParaRPr lang="uk-UA" sz="42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4200" b="1" spc="-1" dirty="0" smtClean="0">
                <a:solidFill>
                  <a:srgbClr val="585858"/>
                </a:solidFill>
                <a:latin typeface="Arial"/>
                <a:ea typeface="Arial"/>
              </a:rPr>
              <a:t>п</a:t>
            </a:r>
            <a:r>
              <a:rPr lang="uk-UA" sz="42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отрапляють  </a:t>
            </a:r>
            <a:endParaRPr lang="uk-UA" sz="42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4200" b="1" spc="-1" dirty="0" smtClean="0">
                <a:solidFill>
                  <a:srgbClr val="585858"/>
                </a:solidFill>
                <a:latin typeface="Arial"/>
                <a:ea typeface="Arial"/>
              </a:rPr>
              <a:t>до</a:t>
            </a:r>
            <a:r>
              <a:rPr lang="uk-UA" sz="42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 магазину</a:t>
            </a:r>
            <a:endParaRPr lang="uk-UA" sz="4200" b="0" strike="noStrike" spc="-1" dirty="0">
              <a:latin typeface="Arial"/>
            </a:endParaRPr>
          </a:p>
        </p:txBody>
      </p:sp>
      <p:sp>
        <p:nvSpPr>
          <p:cNvPr id="193" name="CustomShape 5"/>
          <p:cNvSpPr/>
          <p:nvPr/>
        </p:nvSpPr>
        <p:spPr>
          <a:xfrm>
            <a:off x="1279440" y="11204280"/>
            <a:ext cx="18587880" cy="1340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uk-UA" sz="2800" b="1" cap="all" spc="-1" dirty="0">
                <a:solidFill>
                  <a:srgbClr val="535353"/>
                </a:solidFill>
                <a:ea typeface="Arial"/>
              </a:rPr>
              <a:t>ТРИВАЛЕ транспортування АБО ТРИВАЛИЙ ТЕРМІН ЗБЕРІГАННЯ</a:t>
            </a:r>
            <a:r>
              <a:rPr lang="uk-UA" sz="2800" b="1" cap="all" spc="-1" dirty="0">
                <a:solidFill>
                  <a:srgbClr val="299E0E"/>
                </a:solidFill>
                <a:ea typeface="Arial"/>
              </a:rPr>
              <a:t> значно ЗнижУютЬ ВМІСТ ряду вітамінів</a:t>
            </a:r>
            <a:endParaRPr lang="uk-UA" sz="2800" spc="-1" dirty="0"/>
          </a:p>
        </p:txBody>
      </p:sp>
      <p:grpSp>
        <p:nvGrpSpPr>
          <p:cNvPr id="194" name="Group 6"/>
          <p:cNvGrpSpPr/>
          <p:nvPr/>
        </p:nvGrpSpPr>
        <p:grpSpPr>
          <a:xfrm>
            <a:off x="20244960" y="4281840"/>
            <a:ext cx="5718960" cy="5718960"/>
            <a:chOff x="20244960" y="4281840"/>
            <a:chExt cx="5718960" cy="5718960"/>
          </a:xfrm>
        </p:grpSpPr>
        <p:grpSp>
          <p:nvGrpSpPr>
            <p:cNvPr id="195" name="Group 7"/>
            <p:cNvGrpSpPr/>
            <p:nvPr/>
          </p:nvGrpSpPr>
          <p:grpSpPr>
            <a:xfrm>
              <a:off x="20832120" y="5635800"/>
              <a:ext cx="3223800" cy="3421800"/>
              <a:chOff x="20832120" y="5635800"/>
              <a:chExt cx="3223800" cy="3421800"/>
            </a:xfrm>
          </p:grpSpPr>
          <p:sp>
            <p:nvSpPr>
              <p:cNvPr id="196" name="CustomShape 8"/>
              <p:cNvSpPr/>
              <p:nvPr/>
            </p:nvSpPr>
            <p:spPr>
              <a:xfrm>
                <a:off x="20832120" y="7108200"/>
                <a:ext cx="3223800" cy="19494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 algn="ctr">
                  <a:lnSpc>
                    <a:spcPct val="100000"/>
                  </a:lnSpc>
                </a:pPr>
                <a:r>
                  <a:rPr lang="uk-UA" sz="3200" b="1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зберігають</a:t>
                </a:r>
                <a:r>
                  <a:rPr lang="uk-UA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 </a:t>
                </a:r>
                <a:endParaRPr lang="uk-UA" sz="3200" b="0" strike="noStrike" spc="-1" dirty="0" smtClean="0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uk-UA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на прилавку </a:t>
                </a:r>
                <a:endParaRPr lang="uk-UA" sz="3200" b="0" strike="noStrike" spc="-1" dirty="0" smtClean="0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uk-UA" sz="3200" b="1" spc="-1" dirty="0">
                    <a:solidFill>
                      <a:srgbClr val="535353"/>
                    </a:solidFill>
                    <a:latin typeface="Arial"/>
                    <a:ea typeface="Arial"/>
                  </a:rPr>
                  <a:t>в</a:t>
                </a:r>
                <a:r>
                  <a:rPr lang="uk-UA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 магазині</a:t>
                </a:r>
                <a:endParaRPr lang="uk-UA" sz="3200" b="0" strike="noStrike" spc="-1" dirty="0">
                  <a:latin typeface="Arial"/>
                </a:endParaRPr>
              </a:p>
            </p:txBody>
          </p:sp>
          <p:pic>
            <p:nvPicPr>
              <p:cNvPr id="197" name="image27.png"/>
              <p:cNvPicPr/>
              <p:nvPr/>
            </p:nvPicPr>
            <p:blipFill>
              <a:blip r:embed="rId4" cstate="print"/>
              <a:stretch/>
            </p:blipFill>
            <p:spPr>
              <a:xfrm>
                <a:off x="21641040" y="5635800"/>
                <a:ext cx="1457640" cy="1450080"/>
              </a:xfrm>
              <a:prstGeom prst="rect">
                <a:avLst/>
              </a:prstGeom>
              <a:ln w="12600">
                <a:noFill/>
              </a:ln>
            </p:spPr>
          </p:pic>
        </p:grpSp>
        <p:sp>
          <p:nvSpPr>
            <p:cNvPr id="198" name="CustomShape 9"/>
            <p:cNvSpPr/>
            <p:nvPr/>
          </p:nvSpPr>
          <p:spPr>
            <a:xfrm>
              <a:off x="20244960" y="4281840"/>
              <a:ext cx="5718960" cy="5718960"/>
            </a:xfrm>
            <a:prstGeom prst="ellipse">
              <a:avLst/>
            </a:prstGeom>
            <a:noFill/>
            <a:ln w="38160">
              <a:solidFill>
                <a:srgbClr val="31A12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99" name="Group 10"/>
          <p:cNvGrpSpPr/>
          <p:nvPr/>
        </p:nvGrpSpPr>
        <p:grpSpPr>
          <a:xfrm>
            <a:off x="7060320" y="5142960"/>
            <a:ext cx="12931920" cy="1949400"/>
            <a:chOff x="7060320" y="5142960"/>
            <a:chExt cx="12931920" cy="1949400"/>
          </a:xfrm>
        </p:grpSpPr>
        <p:sp>
          <p:nvSpPr>
            <p:cNvPr id="200" name="Line 11"/>
            <p:cNvSpPr/>
            <p:nvPr/>
          </p:nvSpPr>
          <p:spPr>
            <a:xfrm>
              <a:off x="11919240" y="6148080"/>
              <a:ext cx="1110960" cy="0"/>
            </a:xfrm>
            <a:prstGeom prst="line">
              <a:avLst/>
            </a:prstGeom>
            <a:ln w="63360">
              <a:solidFill>
                <a:srgbClr val="56AE21"/>
              </a:solidFill>
              <a:custDash>
                <a:ds d="400000" sp="300000"/>
              </a:custDash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01" name="Group 12"/>
            <p:cNvGrpSpPr/>
            <p:nvPr/>
          </p:nvGrpSpPr>
          <p:grpSpPr>
            <a:xfrm>
              <a:off x="13385880" y="5576400"/>
              <a:ext cx="5962320" cy="1498320"/>
              <a:chOff x="13385880" y="5576400"/>
              <a:chExt cx="5962320" cy="1498320"/>
            </a:xfrm>
          </p:grpSpPr>
          <p:sp>
            <p:nvSpPr>
              <p:cNvPr id="202" name="CustomShape 13"/>
              <p:cNvSpPr/>
              <p:nvPr/>
            </p:nvSpPr>
            <p:spPr>
              <a:xfrm>
                <a:off x="15220440" y="5612760"/>
                <a:ext cx="4127760" cy="146196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uk-UA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доставляють </a:t>
                </a:r>
                <a:endParaRPr lang="uk-UA" sz="3200" b="0" strike="noStrike" spc="-1" dirty="0" smtClean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uk-UA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до складу</a:t>
                </a:r>
                <a:endParaRPr lang="uk-UA" sz="3200" b="0" strike="noStrike" spc="-1" dirty="0">
                  <a:latin typeface="Arial"/>
                </a:endParaRPr>
              </a:p>
            </p:txBody>
          </p:sp>
          <p:pic>
            <p:nvPicPr>
              <p:cNvPr id="203" name="image28.png"/>
              <p:cNvPicPr/>
              <p:nvPr/>
            </p:nvPicPr>
            <p:blipFill>
              <a:blip r:embed="rId5" cstate="print"/>
              <a:stretch/>
            </p:blipFill>
            <p:spPr>
              <a:xfrm>
                <a:off x="13385880" y="5576400"/>
                <a:ext cx="1758960" cy="119736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204" name="Group 14"/>
            <p:cNvGrpSpPr/>
            <p:nvPr/>
          </p:nvGrpSpPr>
          <p:grpSpPr>
            <a:xfrm>
              <a:off x="7060320" y="5142960"/>
              <a:ext cx="4939920" cy="1949400"/>
              <a:chOff x="7060320" y="5142960"/>
              <a:chExt cx="4939920" cy="1949400"/>
            </a:xfrm>
          </p:grpSpPr>
          <p:sp>
            <p:nvSpPr>
              <p:cNvPr id="205" name="CustomShape 15"/>
              <p:cNvSpPr/>
              <p:nvPr/>
            </p:nvSpPr>
            <p:spPr>
              <a:xfrm>
                <a:off x="8646480" y="5142960"/>
                <a:ext cx="3353760" cy="19494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uk-UA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плоди </a:t>
                </a:r>
                <a:endParaRPr lang="uk-UA" sz="3200" b="0" strike="noStrike" spc="-1" dirty="0" smtClean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uk-UA" sz="3200" b="1" spc="-1" dirty="0">
                    <a:solidFill>
                      <a:srgbClr val="535353"/>
                    </a:solidFill>
                    <a:latin typeface="Arial"/>
                    <a:ea typeface="Arial"/>
                  </a:rPr>
                  <a:t>в</a:t>
                </a:r>
                <a:r>
                  <a:rPr lang="uk-UA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ирощують </a:t>
                </a:r>
                <a:endParaRPr lang="uk-UA" sz="3200" b="0" strike="noStrike" spc="-1" dirty="0" smtClean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uk-UA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у теплиці</a:t>
                </a:r>
                <a:endParaRPr lang="uk-UA" sz="3200" b="0" strike="noStrike" spc="-1" dirty="0">
                  <a:latin typeface="Arial"/>
                </a:endParaRPr>
              </a:p>
            </p:txBody>
          </p:sp>
          <p:pic>
            <p:nvPicPr>
              <p:cNvPr id="206" name="image29.png"/>
              <p:cNvPicPr/>
              <p:nvPr/>
            </p:nvPicPr>
            <p:blipFill>
              <a:blip r:embed="rId6" cstate="print"/>
              <a:stretch/>
            </p:blipFill>
            <p:spPr>
              <a:xfrm>
                <a:off x="7060320" y="5323680"/>
                <a:ext cx="1476000" cy="1413720"/>
              </a:xfrm>
              <a:prstGeom prst="rect">
                <a:avLst/>
              </a:prstGeom>
              <a:ln w="12600">
                <a:noFill/>
              </a:ln>
            </p:spPr>
          </p:pic>
        </p:grpSp>
        <p:sp>
          <p:nvSpPr>
            <p:cNvPr id="207" name="Line 16"/>
            <p:cNvSpPr/>
            <p:nvPr/>
          </p:nvSpPr>
          <p:spPr>
            <a:xfrm>
              <a:off x="18237240" y="6148080"/>
              <a:ext cx="1755000" cy="0"/>
            </a:xfrm>
            <a:prstGeom prst="line">
              <a:avLst/>
            </a:prstGeom>
            <a:ln w="63360">
              <a:solidFill>
                <a:srgbClr val="56AE21"/>
              </a:solidFill>
              <a:custDash>
                <a:ds d="400000" sp="300000"/>
              </a:custDash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08" name="Group 17"/>
          <p:cNvGrpSpPr/>
          <p:nvPr/>
        </p:nvGrpSpPr>
        <p:grpSpPr>
          <a:xfrm>
            <a:off x="1118880" y="7369560"/>
            <a:ext cx="18873360" cy="3726720"/>
            <a:chOff x="1118880" y="7369560"/>
            <a:chExt cx="18873360" cy="3726720"/>
          </a:xfrm>
        </p:grpSpPr>
        <p:grpSp>
          <p:nvGrpSpPr>
            <p:cNvPr id="209" name="Group 18"/>
            <p:cNvGrpSpPr/>
            <p:nvPr/>
          </p:nvGrpSpPr>
          <p:grpSpPr>
            <a:xfrm>
              <a:off x="1118880" y="7369560"/>
              <a:ext cx="3358080" cy="3241080"/>
              <a:chOff x="1118880" y="7369560"/>
              <a:chExt cx="3358080" cy="3241080"/>
            </a:xfrm>
          </p:grpSpPr>
          <p:sp>
            <p:nvSpPr>
              <p:cNvPr id="210" name="CustomShape 19"/>
              <p:cNvSpPr/>
              <p:nvPr/>
            </p:nvSpPr>
            <p:spPr>
              <a:xfrm>
                <a:off x="1118880" y="8661240"/>
                <a:ext cx="3358080" cy="19494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uk-UA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плоди </a:t>
                </a:r>
                <a:endParaRPr lang="uk-UA" sz="3200" b="0" strike="noStrike" spc="-1" dirty="0" smtClean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uk-UA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зривають незрілими</a:t>
                </a:r>
                <a:endParaRPr lang="uk-UA" sz="3200" b="0" strike="noStrike" spc="-1" dirty="0">
                  <a:latin typeface="Arial"/>
                </a:endParaRPr>
              </a:p>
            </p:txBody>
          </p:sp>
          <p:pic>
            <p:nvPicPr>
              <p:cNvPr id="211" name="image30.png"/>
              <p:cNvPicPr/>
              <p:nvPr/>
            </p:nvPicPr>
            <p:blipFill>
              <a:blip r:embed="rId7" cstate="print"/>
              <a:stretch/>
            </p:blipFill>
            <p:spPr>
              <a:xfrm>
                <a:off x="1369800" y="7369560"/>
                <a:ext cx="1614600" cy="141372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212" name="Group 20"/>
            <p:cNvGrpSpPr/>
            <p:nvPr/>
          </p:nvGrpSpPr>
          <p:grpSpPr>
            <a:xfrm>
              <a:off x="14625360" y="7395120"/>
              <a:ext cx="4722840" cy="3173400"/>
              <a:chOff x="14625360" y="7395120"/>
              <a:chExt cx="4722840" cy="3173400"/>
            </a:xfrm>
          </p:grpSpPr>
          <p:sp>
            <p:nvSpPr>
              <p:cNvPr id="213" name="CustomShape 21"/>
              <p:cNvSpPr/>
              <p:nvPr/>
            </p:nvSpPr>
            <p:spPr>
              <a:xfrm>
                <a:off x="14625360" y="8619120"/>
                <a:ext cx="4722840" cy="19494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uk-UA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дозрівають </a:t>
                </a:r>
                <a:endParaRPr lang="uk-UA" sz="3200" b="0" strike="noStrike" spc="-1" dirty="0" smtClean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uk-UA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у газовій камері </a:t>
                </a:r>
                <a:endParaRPr lang="uk-UA" sz="3200" b="0" strike="noStrike" spc="-1" dirty="0" smtClean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uk-UA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3–7 днів</a:t>
                </a:r>
                <a:endParaRPr lang="uk-UA" sz="3200" b="0" strike="noStrike" spc="-1" dirty="0">
                  <a:latin typeface="Arial"/>
                </a:endParaRPr>
              </a:p>
            </p:txBody>
          </p:sp>
          <p:pic>
            <p:nvPicPr>
              <p:cNvPr id="214" name="image31.png"/>
              <p:cNvPicPr/>
              <p:nvPr/>
            </p:nvPicPr>
            <p:blipFill>
              <a:blip r:embed="rId8" cstate="print"/>
              <a:stretch/>
            </p:blipFill>
            <p:spPr>
              <a:xfrm>
                <a:off x="14791680" y="7395120"/>
                <a:ext cx="1442880" cy="134964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215" name="Group 22"/>
            <p:cNvGrpSpPr/>
            <p:nvPr/>
          </p:nvGrpSpPr>
          <p:grpSpPr>
            <a:xfrm>
              <a:off x="5016600" y="7678440"/>
              <a:ext cx="3676680" cy="2939760"/>
              <a:chOff x="5016600" y="7678440"/>
              <a:chExt cx="3676680" cy="2939760"/>
            </a:xfrm>
          </p:grpSpPr>
          <p:sp>
            <p:nvSpPr>
              <p:cNvPr id="216" name="CustomShape 23"/>
              <p:cNvSpPr/>
              <p:nvPr/>
            </p:nvSpPr>
            <p:spPr>
              <a:xfrm>
                <a:off x="5016600" y="8668800"/>
                <a:ext cx="3676680" cy="19494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uk-UA" sz="3200" b="1" strike="noStrike" spc="-1" dirty="0" err="1" smtClean="0">
                    <a:solidFill>
                      <a:srgbClr val="535353"/>
                    </a:solidFill>
                    <a:latin typeface="Arial"/>
                    <a:ea typeface="Arial"/>
                  </a:rPr>
                  <a:t>транспорту-</a:t>
                </a:r>
                <a:endParaRPr lang="uk-UA" sz="3200" b="0" strike="noStrike" spc="-1" dirty="0" smtClean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uk-UA" sz="3200" b="1" strike="noStrike" spc="-1" dirty="0" err="1" smtClean="0">
                    <a:solidFill>
                      <a:srgbClr val="535353"/>
                    </a:solidFill>
                    <a:latin typeface="Arial"/>
                    <a:ea typeface="Arial"/>
                  </a:rPr>
                  <a:t>вання</a:t>
                </a:r>
                <a:r>
                  <a:rPr lang="uk-UA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 займає </a:t>
                </a:r>
                <a:endParaRPr lang="uk-UA" sz="3200" b="0" strike="noStrike" spc="-1" dirty="0" smtClean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uk-UA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час</a:t>
                </a:r>
                <a:endParaRPr lang="uk-UA" sz="3200" b="0" strike="noStrike" spc="-1" dirty="0">
                  <a:latin typeface="Arial"/>
                </a:endParaRPr>
              </a:p>
            </p:txBody>
          </p:sp>
          <p:pic>
            <p:nvPicPr>
              <p:cNvPr id="217" name="image32.png"/>
              <p:cNvPicPr/>
              <p:nvPr/>
            </p:nvPicPr>
            <p:blipFill>
              <a:blip r:embed="rId9" cstate="print"/>
              <a:stretch/>
            </p:blipFill>
            <p:spPr>
              <a:xfrm>
                <a:off x="5204880" y="7678440"/>
                <a:ext cx="1914120" cy="117900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218" name="Group 24"/>
            <p:cNvGrpSpPr/>
            <p:nvPr/>
          </p:nvGrpSpPr>
          <p:grpSpPr>
            <a:xfrm>
              <a:off x="9839520" y="7730280"/>
              <a:ext cx="4425840" cy="3366000"/>
              <a:chOff x="9839520" y="7730280"/>
              <a:chExt cx="4425840" cy="3366000"/>
            </a:xfrm>
          </p:grpSpPr>
          <p:sp>
            <p:nvSpPr>
              <p:cNvPr id="219" name="CustomShape 25"/>
              <p:cNvSpPr/>
              <p:nvPr/>
            </p:nvSpPr>
            <p:spPr>
              <a:xfrm>
                <a:off x="9839520" y="8659440"/>
                <a:ext cx="4425840" cy="243684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uk-UA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доставляють </a:t>
                </a:r>
                <a:endParaRPr lang="uk-UA" sz="3200" b="0" strike="noStrike" spc="-1" dirty="0" smtClean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uk-UA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до розподільчого </a:t>
                </a:r>
                <a:endParaRPr lang="uk-UA" sz="3200" b="0" strike="noStrike" spc="-1" dirty="0" smtClean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uk-UA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центру</a:t>
                </a:r>
                <a:endParaRPr lang="uk-UA" sz="3200" b="0" strike="noStrike" spc="-1" dirty="0">
                  <a:latin typeface="Arial"/>
                </a:endParaRPr>
              </a:p>
            </p:txBody>
          </p:sp>
          <p:pic>
            <p:nvPicPr>
              <p:cNvPr id="220" name="image28.png"/>
              <p:cNvPicPr/>
              <p:nvPr/>
            </p:nvPicPr>
            <p:blipFill>
              <a:blip r:embed="rId5" cstate="print"/>
              <a:stretch/>
            </p:blipFill>
            <p:spPr>
              <a:xfrm>
                <a:off x="10073520" y="7730280"/>
                <a:ext cx="1628640" cy="1108800"/>
              </a:xfrm>
              <a:prstGeom prst="rect">
                <a:avLst/>
              </a:prstGeom>
              <a:ln w="12600">
                <a:noFill/>
              </a:ln>
            </p:spPr>
          </p:pic>
        </p:grpSp>
        <p:sp>
          <p:nvSpPr>
            <p:cNvPr id="221" name="Line 26"/>
            <p:cNvSpPr/>
            <p:nvPr/>
          </p:nvSpPr>
          <p:spPr>
            <a:xfrm>
              <a:off x="16768080" y="8165160"/>
              <a:ext cx="3224160" cy="0"/>
            </a:xfrm>
            <a:prstGeom prst="line">
              <a:avLst/>
            </a:prstGeom>
            <a:ln w="63360">
              <a:solidFill>
                <a:srgbClr val="56AE21"/>
              </a:solidFill>
              <a:custDash>
                <a:ds d="400000" sp="300000"/>
              </a:custDash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2" name="Line 27"/>
            <p:cNvSpPr/>
            <p:nvPr/>
          </p:nvSpPr>
          <p:spPr>
            <a:xfrm>
              <a:off x="12196080" y="8165160"/>
              <a:ext cx="2223000" cy="0"/>
            </a:xfrm>
            <a:prstGeom prst="line">
              <a:avLst/>
            </a:prstGeom>
            <a:ln w="63360">
              <a:solidFill>
                <a:srgbClr val="56AE21"/>
              </a:solidFill>
              <a:custDash>
                <a:ds d="400000" sp="300000"/>
              </a:custDash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Line 28"/>
            <p:cNvSpPr/>
            <p:nvPr/>
          </p:nvSpPr>
          <p:spPr>
            <a:xfrm>
              <a:off x="7616160" y="8165160"/>
              <a:ext cx="2037960" cy="0"/>
            </a:xfrm>
            <a:prstGeom prst="line">
              <a:avLst/>
            </a:prstGeom>
            <a:ln w="63360">
              <a:solidFill>
                <a:srgbClr val="56AE21"/>
              </a:solidFill>
              <a:custDash>
                <a:ds d="400000" sp="300000"/>
              </a:custDash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Line 29"/>
            <p:cNvSpPr/>
            <p:nvPr/>
          </p:nvSpPr>
          <p:spPr>
            <a:xfrm>
              <a:off x="3374280" y="8165160"/>
              <a:ext cx="1699920" cy="0"/>
            </a:xfrm>
            <a:prstGeom prst="line">
              <a:avLst/>
            </a:prstGeom>
            <a:ln w="63360">
              <a:solidFill>
                <a:srgbClr val="56AE21"/>
              </a:solidFill>
              <a:custDash>
                <a:ds d="400000" sp="300000"/>
              </a:custDash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</TotalTime>
  <Words>3241</Words>
  <Application>Microsoft Office PowerPoint</Application>
  <PresentationFormat>Произвольный</PresentationFormat>
  <Paragraphs>423</Paragraphs>
  <Slides>23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4" baseType="lpstr">
      <vt:lpstr>Microsoft YaHei</vt:lpstr>
      <vt:lpstr>Arial</vt:lpstr>
      <vt:lpstr>Arial Black</vt:lpstr>
      <vt:lpstr>DejaVu Sans</vt:lpstr>
      <vt:lpstr>Montserrat Bold</vt:lpstr>
      <vt:lpstr>Montserrat Regular</vt:lpstr>
      <vt:lpstr>Roboto</vt:lpstr>
      <vt:lpstr>Roboto Bold</vt:lpstr>
      <vt:lpstr>Times New Roman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Elya</dc:creator>
  <cp:lastModifiedBy>Бескровная Ольга</cp:lastModifiedBy>
  <cp:revision>81</cp:revision>
  <dcterms:modified xsi:type="dcterms:W3CDTF">2020-03-27T07:42:01Z</dcterms:modified>
  <dc:language>ru-RU</dc:language>
</cp:coreProperties>
</file>