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61" r:id="rId3"/>
    <p:sldId id="259" r:id="rId4"/>
    <p:sldId id="262" r:id="rId5"/>
    <p:sldId id="263" r:id="rId6"/>
    <p:sldId id="270" r:id="rId7"/>
    <p:sldId id="266" r:id="rId8"/>
    <p:sldId id="267" r:id="rId9"/>
    <p:sldId id="268" r:id="rId10"/>
    <p:sldId id="256" r:id="rId11"/>
    <p:sldId id="269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24FA9F4-6F47-3941-9747-ED7DDEFE17F6}">
          <p14:sldIdLst>
            <p14:sldId id="257"/>
            <p14:sldId id="261"/>
            <p14:sldId id="259"/>
            <p14:sldId id="262"/>
            <p14:sldId id="263"/>
            <p14:sldId id="270"/>
            <p14:sldId id="266"/>
            <p14:sldId id="267"/>
            <p14:sldId id="268"/>
            <p14:sldId id="256"/>
            <p14:sldId id="269"/>
            <p14:sldId id="27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ртДиректор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CCEF"/>
    <a:srgbClr val="4EC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3986" autoAdjust="0"/>
  </p:normalViewPr>
  <p:slideViewPr>
    <p:cSldViewPr snapToGrid="0" snapToObjects="1">
      <p:cViewPr varScale="1">
        <p:scale>
          <a:sx n="50" d="100"/>
          <a:sy n="50" d="100"/>
        </p:scale>
        <p:origin x="-40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7424F-1C1F-B643-8AFF-09B85CC502A5}" type="datetimeFigureOut">
              <a:rPr lang="ru-RU" smtClean="0"/>
              <a:pPr/>
              <a:t>21.05.15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328FD-FE8F-1141-99F0-0F2A1E7FF4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07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Презентація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—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це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підготовлений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виступ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завчасно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визначеною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метою. 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Мета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даної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презентації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—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сформувати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рішення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аудиторії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про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користь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та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вигоду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вашої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пропозиції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«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Ca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-Mg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Комплекс»);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переконати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слухачів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про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переваги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товару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компанії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і про те,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що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цей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товар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повністю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відповідає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їх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потребі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— здоровому стилю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життя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</a:t>
            </a:r>
          </a:p>
          <a:p>
            <a:endParaRPr lang="ru-RU" b="0" i="0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28FD-FE8F-1141-99F0-0F2A1E7FF4E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63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Ca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-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Mg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Комплекс: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Мінерали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для здорового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серця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міцних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суглобів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 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Склад: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кальцій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малат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цитрат),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магній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малат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цитрат),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кремній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екстракту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хвоща), бор 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борної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кислоти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),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вітамін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К,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вітамін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D</a:t>
            </a:r>
            <a:r>
              <a:rPr lang="ru-RU" sz="1200" b="0" i="0" kern="1200" baseline="-250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3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 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Цей продукт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створений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з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врахуванням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останніх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наукових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досліджень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про роль і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механізм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взаємодії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кальцію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і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магнію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їх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надходженню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безпосередньо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до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кісткової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такнини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та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засвоєнню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 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«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Ca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-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Mg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Комплекс»: </a:t>
            </a:r>
          </a:p>
          <a:p>
            <a:pPr lvl="0"/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покращує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кальцієво-магнієвий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обмін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організмі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</a:p>
          <a:p>
            <a:pPr lvl="0"/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Турбується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про здоров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’</a:t>
            </a:r>
            <a:r>
              <a:rPr lang="uk-UA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серця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та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судин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  <a:p>
            <a:pPr lvl="0"/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Забезпечує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стабільний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серцевий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ритм </a:t>
            </a:r>
          </a:p>
          <a:p>
            <a:pPr lvl="0"/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Сприяє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зміцненню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кістково-м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’</a:t>
            </a:r>
            <a:r>
              <a:rPr lang="uk-UA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язової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тканини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</a:p>
          <a:p>
            <a:pPr lvl="0"/>
            <a:endParaRPr lang="ru-RU" sz="1200" b="0" i="0" kern="1200" dirty="0" smtClean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  <a:p>
            <a:endParaRPr lang="ru-RU" b="0" i="0" dirty="0" smtClean="0">
              <a:latin typeface="Arial"/>
              <a:cs typeface="Arial"/>
            </a:endParaRPr>
          </a:p>
          <a:p>
            <a:endParaRPr lang="ru-RU" b="0" i="0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28FD-FE8F-1141-99F0-0F2A1E7FF4E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230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0" dirty="0" err="1" smtClean="0">
                <a:latin typeface="Arial"/>
                <a:cs typeface="Arial"/>
              </a:rPr>
              <a:t>Органічна</a:t>
            </a:r>
            <a:r>
              <a:rPr lang="ru-RU" b="1" i="0" dirty="0" smtClean="0">
                <a:latin typeface="Arial"/>
                <a:cs typeface="Arial"/>
              </a:rPr>
              <a:t> форма </a:t>
            </a:r>
            <a:r>
              <a:rPr lang="ru-RU" b="1" i="0" dirty="0" err="1" smtClean="0">
                <a:latin typeface="Arial"/>
                <a:cs typeface="Arial"/>
              </a:rPr>
              <a:t>мінерал</a:t>
            </a:r>
            <a:r>
              <a:rPr lang="uk-UA" b="1" i="0" dirty="0" smtClean="0">
                <a:latin typeface="Arial"/>
                <a:cs typeface="Arial"/>
              </a:rPr>
              <a:t>і</a:t>
            </a:r>
            <a:r>
              <a:rPr lang="ru-RU" b="1" i="0" dirty="0" smtClean="0">
                <a:latin typeface="Arial"/>
                <a:cs typeface="Arial"/>
              </a:rPr>
              <a:t>в</a:t>
            </a:r>
            <a:r>
              <a:rPr lang="ru-RU" b="1" i="0" baseline="0" dirty="0" smtClean="0">
                <a:latin typeface="Arial"/>
                <a:cs typeface="Arial"/>
              </a:rPr>
              <a:t> </a:t>
            </a:r>
            <a:r>
              <a:rPr lang="ru-RU" b="1" i="0" baseline="0" dirty="0" err="1" smtClean="0">
                <a:latin typeface="Arial"/>
                <a:cs typeface="Arial"/>
              </a:rPr>
              <a:t>сприяє</a:t>
            </a:r>
            <a:r>
              <a:rPr lang="ru-RU" b="1" i="0" baseline="0" dirty="0" smtClean="0">
                <a:latin typeface="Arial"/>
                <a:cs typeface="Arial"/>
              </a:rPr>
              <a:t> </a:t>
            </a:r>
            <a:r>
              <a:rPr lang="ru-RU" b="1" i="0" baseline="0" dirty="0" err="1" smtClean="0">
                <a:latin typeface="Arial"/>
                <a:cs typeface="Arial"/>
              </a:rPr>
              <a:t>засвоєнню</a:t>
            </a:r>
            <a:r>
              <a:rPr lang="ru-RU" b="1" i="0" baseline="0" dirty="0" smtClean="0">
                <a:latin typeface="Arial"/>
                <a:cs typeface="Arial"/>
              </a:rPr>
              <a:t> </a:t>
            </a:r>
            <a:r>
              <a:rPr lang="ru-RU" b="1" i="0" baseline="0" dirty="0" err="1" smtClean="0">
                <a:latin typeface="Arial"/>
                <a:cs typeface="Arial"/>
              </a:rPr>
              <a:t>Магнію</a:t>
            </a:r>
            <a:r>
              <a:rPr lang="ru-RU" b="1" i="0" baseline="0" dirty="0" smtClean="0">
                <a:latin typeface="Arial"/>
                <a:cs typeface="Arial"/>
              </a:rPr>
              <a:t> </a:t>
            </a:r>
            <a:r>
              <a:rPr lang="ru-RU" b="1" i="0" baseline="0" dirty="0" err="1" smtClean="0">
                <a:latin typeface="Arial"/>
                <a:cs typeface="Arial"/>
              </a:rPr>
              <a:t>і</a:t>
            </a:r>
            <a:r>
              <a:rPr lang="ru-RU" b="1" i="0" baseline="0" dirty="0" smtClean="0">
                <a:latin typeface="Arial"/>
                <a:cs typeface="Arial"/>
              </a:rPr>
              <a:t> </a:t>
            </a:r>
            <a:r>
              <a:rPr lang="ru-RU" b="1" i="0" baseline="0" dirty="0" err="1" smtClean="0">
                <a:latin typeface="Arial"/>
                <a:cs typeface="Arial"/>
              </a:rPr>
              <a:t>Кальцію</a:t>
            </a:r>
            <a:r>
              <a:rPr lang="ru-RU" b="1" i="0" baseline="0" dirty="0" smtClean="0">
                <a:latin typeface="Arial"/>
                <a:cs typeface="Arial"/>
              </a:rPr>
              <a:t> на 75-90 %, в той час як  </a:t>
            </a:r>
            <a:r>
              <a:rPr lang="ru-RU" b="1" i="0" baseline="0" dirty="0" err="1" smtClean="0">
                <a:latin typeface="Arial"/>
                <a:cs typeface="Arial"/>
              </a:rPr>
              <a:t>неорганічна</a:t>
            </a:r>
            <a:r>
              <a:rPr lang="ru-RU" b="1" i="0" baseline="0" dirty="0" smtClean="0">
                <a:latin typeface="Arial"/>
                <a:cs typeface="Arial"/>
              </a:rPr>
              <a:t> </a:t>
            </a:r>
            <a:r>
              <a:rPr lang="ru-RU" b="1" i="0" baseline="0" dirty="0" err="1" smtClean="0">
                <a:latin typeface="Arial"/>
                <a:cs typeface="Arial"/>
              </a:rPr>
              <a:t>лише</a:t>
            </a:r>
            <a:r>
              <a:rPr lang="ru-RU" b="1" i="0" baseline="0" dirty="0" smtClean="0">
                <a:latin typeface="Arial"/>
                <a:cs typeface="Arial"/>
              </a:rPr>
              <a:t> на 50%</a:t>
            </a:r>
          </a:p>
          <a:p>
            <a:endParaRPr lang="ru-RU" b="0" i="0" baseline="0" dirty="0" smtClean="0">
              <a:latin typeface="Arial"/>
              <a:cs typeface="Arial"/>
            </a:endParaRPr>
          </a:p>
          <a:p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Кремній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–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структуростворюючий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компонент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основних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білків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сполучної</a:t>
            </a:r>
            <a:r>
              <a:rPr lang="uk-UA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тканини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–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колагену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та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еластину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Кремній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бере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участь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формуванні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міцної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структури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кісток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і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хрящів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процесі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мінералізації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кісткової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тканини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Також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кремній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перешкоджає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проникненню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в кров «поганого» холестерину і не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дає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йому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осідати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стінках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судин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 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Бор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Роль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цього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елемента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край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важлива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Адже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він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разом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кремнієм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вітамінами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К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D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підвищує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усмоктуваність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і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стимулює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обмін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кальцію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магнію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фосфору,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перешкоджає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втраті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магнію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кальцію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через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нирки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Бере участь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перетворенні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вітаміну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D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найбільш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активну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форму.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 </a:t>
            </a:r>
          </a:p>
          <a:p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Вітамін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К</a:t>
            </a:r>
            <a:r>
              <a:rPr lang="ru-RU" sz="1200" b="1" i="0" kern="1200" baseline="-250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2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Жиророзчинний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вітамін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який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виробляється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організмі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людини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мікроорганізмами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 кишечника. Цей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вітамін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бере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участь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синтезі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складного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білка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крові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протромбіна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згортанні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крові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підтримує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здоровий стан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стінок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кровоносних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судин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Разом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магнієм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він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бере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участь 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формуванні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АТФ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перетворенні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цукру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глікоген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завдяки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чому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посилює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е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нергообмін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 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даній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формулі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одна з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найважливіших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функцій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вітаміну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К</a:t>
            </a:r>
            <a:r>
              <a:rPr lang="ru-RU" sz="1200" b="0" i="0" kern="1200" baseline="-250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2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– участь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засвоєнні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кальцію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взаємодії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кальцію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і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вітаміну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D.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Вітамін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К</a:t>
            </a:r>
            <a:r>
              <a:rPr lang="ru-RU" sz="1200" b="0" i="0" kern="1200" baseline="-250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2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допомогає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кальцію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«правильно»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вбудовуватися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кісткову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тканину.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 </a:t>
            </a:r>
          </a:p>
          <a:p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Вітамін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D</a:t>
            </a:r>
            <a:r>
              <a:rPr lang="ru-RU" sz="1200" b="1" i="0" kern="1200" baseline="-250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3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холекальциферол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).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Найбільш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біоактивна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форма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групи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вітамінів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D.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D</a:t>
            </a:r>
            <a:r>
              <a:rPr lang="ru-RU" sz="1200" b="0" i="0" kern="1200" baseline="-250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3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підтримує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потрібний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рівень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кальцію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крові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підвищує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всмоктування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кальцію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в тонкому кишечнику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його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транспортування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з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крові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кістки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беручи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участь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підтримці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міцності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скелету,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кісток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та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зубів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клітинах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слизової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оболонки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кишечника D</a:t>
            </a:r>
            <a:r>
              <a:rPr lang="ru-RU" sz="1200" b="0" i="0" kern="1200" baseline="-250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3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стимулює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синтез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білка-носія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необхідного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для транспорту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кальцію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Якщо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кальцію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разом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з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їжею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поступає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недостатньо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D</a:t>
            </a:r>
            <a:r>
              <a:rPr lang="ru-RU" sz="1200" b="0" i="0" kern="1200" baseline="-250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3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переносить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частину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кальцію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з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кісток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в кров,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щоб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підтримати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його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баланс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організмі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Покращуючи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засвоєння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кальцію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і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магнію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D</a:t>
            </a:r>
            <a:r>
              <a:rPr lang="ru-RU" sz="1200" b="0" i="0" kern="1200" baseline="-250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3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допомагає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організму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захистити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оболонки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нервових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клітин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від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пошкоджень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. 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Обмін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вітаміуа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D</a:t>
            </a:r>
            <a:r>
              <a:rPr lang="ru-RU" sz="1200" b="0" i="0" kern="1200" baseline="-250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3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та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кальцію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допомає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покращити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функції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щитовидної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залози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дефіцит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вітаміну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D</a:t>
            </a:r>
            <a:r>
              <a:rPr lang="ru-RU" sz="1200" b="0" i="0" kern="1200" baseline="-250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3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призводить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до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дисфункцій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щитовидної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залози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порушення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мінералізації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кісток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та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виведення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кальцюя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з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кісток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м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’</a:t>
            </a:r>
            <a:r>
              <a:rPr lang="uk-UA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язової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слабкості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  <a:p>
            <a:endParaRPr lang="ru-RU" b="0" i="0" dirty="0" smtClean="0">
              <a:latin typeface="Arial"/>
              <a:cs typeface="Arial"/>
            </a:endParaRPr>
          </a:p>
          <a:p>
            <a:endParaRPr lang="ru-RU" b="0" i="0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28FD-FE8F-1141-99F0-0F2A1E7FF4E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104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37CCEF"/>
              </a:buClr>
            </a:pPr>
            <a:r>
              <a:rPr lang="ru-RU" sz="1200" b="1" dirty="0" smtClean="0">
                <a:solidFill>
                  <a:srgbClr val="37CCEF"/>
                </a:solidFill>
                <a:latin typeface="Arial"/>
                <a:cs typeface="Arial"/>
              </a:rPr>
              <a:t>«</a:t>
            </a:r>
            <a:r>
              <a:rPr lang="ru-RU" sz="1200" b="1" dirty="0" err="1" smtClean="0">
                <a:solidFill>
                  <a:srgbClr val="37CCEF"/>
                </a:solidFill>
                <a:latin typeface="Arial"/>
                <a:cs typeface="Arial"/>
              </a:rPr>
              <a:t>Ca-mg</a:t>
            </a:r>
            <a:r>
              <a:rPr lang="ru-RU" sz="1200" b="1" dirty="0" smtClean="0">
                <a:solidFill>
                  <a:srgbClr val="37CCEF"/>
                </a:solidFill>
                <a:latin typeface="Arial"/>
                <a:cs typeface="Arial"/>
              </a:rPr>
              <a:t> комплекс» — </a:t>
            </a:r>
            <a:r>
              <a:rPr lang="ru-RU" sz="1200" b="1" dirty="0" err="1" smtClean="0">
                <a:solidFill>
                  <a:srgbClr val="37CCEF"/>
                </a:solidFill>
                <a:latin typeface="Arial"/>
                <a:cs typeface="Arial"/>
              </a:rPr>
              <a:t>корисна</a:t>
            </a:r>
            <a:r>
              <a:rPr lang="ru-RU" sz="1200" b="1" dirty="0" smtClean="0">
                <a:solidFill>
                  <a:srgbClr val="37CCEF"/>
                </a:solidFill>
                <a:latin typeface="Arial"/>
                <a:cs typeface="Arial"/>
              </a:rPr>
              <a:t> та</a:t>
            </a:r>
            <a:r>
              <a:rPr lang="ru-RU" sz="1200" b="1" baseline="0" dirty="0" smtClean="0">
                <a:solidFill>
                  <a:srgbClr val="37CCEF"/>
                </a:solidFill>
                <a:latin typeface="Arial"/>
                <a:cs typeface="Arial"/>
              </a:rPr>
              <a:t> </a:t>
            </a:r>
            <a:r>
              <a:rPr lang="ru-RU" sz="1200" b="1" baseline="0" dirty="0" err="1" smtClean="0">
                <a:solidFill>
                  <a:srgbClr val="37CCEF"/>
                </a:solidFill>
                <a:latin typeface="Arial"/>
                <a:cs typeface="Arial"/>
              </a:rPr>
              <a:t>потрібна</a:t>
            </a:r>
            <a:r>
              <a:rPr lang="ru-RU" sz="1200" b="1" dirty="0" smtClean="0">
                <a:solidFill>
                  <a:srgbClr val="37CCEF"/>
                </a:solidFill>
                <a:latin typeface="Arial"/>
                <a:cs typeface="Arial"/>
              </a:rPr>
              <a:t> добавка </a:t>
            </a:r>
          </a:p>
          <a:p>
            <a:pPr>
              <a:buClr>
                <a:srgbClr val="37CCEF"/>
              </a:buClr>
            </a:pPr>
            <a:r>
              <a:rPr lang="ru-RU" sz="1200" b="1" dirty="0" smtClean="0">
                <a:solidFill>
                  <a:srgbClr val="37CCEF"/>
                </a:solidFill>
                <a:latin typeface="Arial"/>
                <a:cs typeface="Arial"/>
              </a:rPr>
              <a:t>в </a:t>
            </a:r>
            <a:r>
              <a:rPr lang="ru-RU" sz="1200" b="1" dirty="0" err="1" smtClean="0">
                <a:solidFill>
                  <a:srgbClr val="37CCEF"/>
                </a:solidFill>
                <a:latin typeface="Arial"/>
                <a:cs typeface="Arial"/>
              </a:rPr>
              <a:t>раціоні</a:t>
            </a:r>
            <a:r>
              <a:rPr lang="ru-RU" sz="1200" dirty="0" smtClean="0">
                <a:solidFill>
                  <a:srgbClr val="37CCEF"/>
                </a:solidFill>
                <a:latin typeface="Arial"/>
                <a:cs typeface="Arial"/>
              </a:rPr>
              <a:t>:</a:t>
            </a:r>
          </a:p>
          <a:p>
            <a:pPr>
              <a:buClr>
                <a:srgbClr val="37CCEF"/>
              </a:buClr>
            </a:pPr>
            <a:endParaRPr lang="ru-RU" sz="1200" dirty="0" smtClean="0">
              <a:latin typeface="Arial"/>
              <a:cs typeface="Arial"/>
            </a:endParaRP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r>
              <a:rPr lang="ru-RU" sz="1200" dirty="0" err="1" smtClean="0">
                <a:latin typeface="Arial"/>
                <a:cs typeface="Arial"/>
              </a:rPr>
              <a:t>Сердечників</a:t>
            </a:r>
            <a:r>
              <a:rPr lang="ru-RU" sz="1200" dirty="0" smtClean="0">
                <a:latin typeface="Arial"/>
                <a:cs typeface="Arial"/>
              </a:rPr>
              <a:t> та </a:t>
            </a:r>
            <a:r>
              <a:rPr lang="ru-RU" sz="1200" dirty="0" err="1" smtClean="0">
                <a:latin typeface="Arial"/>
                <a:cs typeface="Arial"/>
              </a:rPr>
              <a:t>гіпертоніків</a:t>
            </a:r>
            <a:endParaRPr lang="ru-RU" sz="1200" dirty="0" smtClean="0">
              <a:latin typeface="Arial"/>
              <a:cs typeface="Arial"/>
            </a:endParaRP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endParaRPr lang="ru-RU" sz="1200" dirty="0" smtClean="0">
              <a:latin typeface="Arial"/>
              <a:cs typeface="Arial"/>
            </a:endParaRP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r>
              <a:rPr lang="ru-RU" sz="1200" dirty="0" smtClean="0">
                <a:latin typeface="Arial"/>
                <a:cs typeface="Arial"/>
              </a:rPr>
              <a:t>Людей, </a:t>
            </a:r>
            <a:r>
              <a:rPr lang="ru-RU" sz="1200" dirty="0" err="1" smtClean="0">
                <a:latin typeface="Arial"/>
                <a:cs typeface="Arial"/>
              </a:rPr>
              <a:t>що</a:t>
            </a:r>
            <a:r>
              <a:rPr lang="ru-RU" sz="1200" dirty="0" smtClean="0">
                <a:latin typeface="Arial"/>
                <a:cs typeface="Arial"/>
              </a:rPr>
              <a:t> </a:t>
            </a:r>
            <a:r>
              <a:rPr lang="ru-RU" sz="1200" dirty="0" err="1" smtClean="0">
                <a:latin typeface="Arial"/>
                <a:cs typeface="Arial"/>
              </a:rPr>
              <a:t>страждають</a:t>
            </a:r>
            <a:r>
              <a:rPr lang="ru-RU" sz="1200" baseline="0" dirty="0" smtClean="0">
                <a:latin typeface="Arial"/>
                <a:cs typeface="Arial"/>
              </a:rPr>
              <a:t> </a:t>
            </a:r>
            <a:r>
              <a:rPr lang="ru-RU" sz="1200" baseline="0" smtClean="0">
                <a:latin typeface="Arial"/>
                <a:cs typeface="Arial"/>
              </a:rPr>
              <a:t>на о</a:t>
            </a:r>
            <a:r>
              <a:rPr lang="ru-RU" sz="1200" smtClean="0">
                <a:latin typeface="Arial"/>
                <a:cs typeface="Arial"/>
              </a:rPr>
              <a:t>стеопороз</a:t>
            </a:r>
            <a:endParaRPr lang="ru-RU" sz="1200" dirty="0" smtClean="0">
              <a:latin typeface="Arial"/>
              <a:cs typeface="Arial"/>
            </a:endParaRP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endParaRPr lang="ru-RU" sz="1200" dirty="0" smtClean="0">
              <a:latin typeface="Arial"/>
              <a:cs typeface="Arial"/>
            </a:endParaRP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r>
              <a:rPr lang="ru-RU" sz="1200" dirty="0" err="1" smtClean="0">
                <a:latin typeface="Arial"/>
                <a:cs typeface="Arial"/>
              </a:rPr>
              <a:t>Жінок</a:t>
            </a:r>
            <a:r>
              <a:rPr lang="ru-RU" sz="1200" dirty="0" smtClean="0">
                <a:latin typeface="Arial"/>
                <a:cs typeface="Arial"/>
              </a:rPr>
              <a:t> </a:t>
            </a:r>
            <a:r>
              <a:rPr lang="ru-RU" sz="1200" dirty="0" err="1" smtClean="0">
                <a:latin typeface="Arial"/>
                <a:cs typeface="Arial"/>
              </a:rPr>
              <a:t>після</a:t>
            </a:r>
            <a:r>
              <a:rPr lang="ru-RU" sz="1200" dirty="0" smtClean="0">
                <a:latin typeface="Arial"/>
                <a:cs typeface="Arial"/>
              </a:rPr>
              <a:t> 40 </a:t>
            </a:r>
            <a:r>
              <a:rPr lang="ru-RU" sz="1200" dirty="0" err="1" smtClean="0">
                <a:latin typeface="Arial"/>
                <a:cs typeface="Arial"/>
              </a:rPr>
              <a:t>років</a:t>
            </a:r>
            <a:endParaRPr lang="ru-RU" sz="1200" dirty="0" smtClean="0">
              <a:latin typeface="Arial"/>
              <a:cs typeface="Arial"/>
            </a:endParaRP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endParaRPr lang="ru-RU" sz="1200" dirty="0" smtClean="0">
              <a:latin typeface="Arial"/>
              <a:cs typeface="Arial"/>
            </a:endParaRP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r>
              <a:rPr lang="ru-RU" sz="1200" dirty="0" smtClean="0">
                <a:latin typeface="Arial"/>
                <a:cs typeface="Arial"/>
              </a:rPr>
              <a:t>Людей </a:t>
            </a:r>
            <a:r>
              <a:rPr lang="ru-RU" sz="1200" dirty="0" err="1" smtClean="0">
                <a:latin typeface="Arial"/>
                <a:cs typeface="Arial"/>
              </a:rPr>
              <a:t>похилого</a:t>
            </a:r>
            <a:r>
              <a:rPr lang="ru-RU" sz="1200" dirty="0" smtClean="0">
                <a:latin typeface="Arial"/>
                <a:cs typeface="Arial"/>
              </a:rPr>
              <a:t> </a:t>
            </a:r>
            <a:r>
              <a:rPr lang="ru-RU" sz="1200" dirty="0" err="1" smtClean="0">
                <a:latin typeface="Arial"/>
                <a:cs typeface="Arial"/>
              </a:rPr>
              <a:t>віку</a:t>
            </a:r>
            <a:endParaRPr lang="ru-RU" sz="1200" dirty="0" smtClean="0">
              <a:latin typeface="Arial"/>
              <a:cs typeface="Arial"/>
            </a:endParaRP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endParaRPr lang="ru-RU" sz="1200" dirty="0" smtClean="0">
              <a:latin typeface="Arial"/>
              <a:cs typeface="Arial"/>
            </a:endParaRP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r>
              <a:rPr lang="ru-RU" sz="1200" dirty="0" smtClean="0">
                <a:latin typeface="Arial"/>
                <a:cs typeface="Arial"/>
              </a:rPr>
              <a:t>При </a:t>
            </a:r>
            <a:r>
              <a:rPr lang="ru-RU" sz="1200" dirty="0" err="1" smtClean="0">
                <a:latin typeface="Arial"/>
                <a:cs typeface="Arial"/>
              </a:rPr>
              <a:t>депресії</a:t>
            </a:r>
            <a:endParaRPr lang="ru-RU" sz="1200" dirty="0" smtClean="0">
              <a:latin typeface="Arial"/>
              <a:cs typeface="Arial"/>
            </a:endParaRP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endParaRPr lang="ru-RU" sz="1200" dirty="0" smtClean="0">
              <a:latin typeface="Arial"/>
              <a:cs typeface="Arial"/>
            </a:endParaRP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r>
              <a:rPr lang="ru-RU" sz="1200" dirty="0" smtClean="0">
                <a:latin typeface="Arial"/>
                <a:cs typeface="Arial"/>
              </a:rPr>
              <a:t>Людей </a:t>
            </a:r>
            <a:r>
              <a:rPr lang="ru-RU" sz="1200" dirty="0" err="1" smtClean="0">
                <a:latin typeface="Arial"/>
                <a:cs typeface="Arial"/>
              </a:rPr>
              <a:t>з</a:t>
            </a:r>
            <a:r>
              <a:rPr lang="ru-RU" sz="1200" dirty="0" smtClean="0">
                <a:latin typeface="Arial"/>
                <a:cs typeface="Arial"/>
              </a:rPr>
              <a:t> проблемами </a:t>
            </a:r>
            <a:r>
              <a:rPr lang="ru-RU" sz="1200" dirty="0" err="1" smtClean="0">
                <a:latin typeface="Arial"/>
                <a:cs typeface="Arial"/>
              </a:rPr>
              <a:t>кістково</a:t>
            </a:r>
            <a:r>
              <a:rPr lang="ru-RU" sz="1200" dirty="0" smtClean="0">
                <a:latin typeface="Arial"/>
                <a:cs typeface="Arial"/>
              </a:rPr>
              <a:t> - м</a:t>
            </a:r>
            <a:r>
              <a:rPr lang="de-DE" sz="1200" dirty="0" smtClean="0">
                <a:latin typeface="Arial"/>
                <a:cs typeface="Arial"/>
              </a:rPr>
              <a:t>‘</a:t>
            </a:r>
            <a:r>
              <a:rPr lang="uk-UA" sz="1200" dirty="0" err="1" smtClean="0">
                <a:latin typeface="Arial"/>
                <a:cs typeface="Arial"/>
              </a:rPr>
              <a:t>язової</a:t>
            </a:r>
            <a:r>
              <a:rPr lang="ru-RU" sz="1200" dirty="0" smtClean="0">
                <a:latin typeface="Arial"/>
                <a:cs typeface="Arial"/>
              </a:rPr>
              <a:t> </a:t>
            </a:r>
            <a:r>
              <a:rPr lang="ru-RU" sz="1200" dirty="0" err="1" smtClean="0">
                <a:latin typeface="Arial"/>
                <a:cs typeface="Arial"/>
              </a:rPr>
              <a:t>системи</a:t>
            </a:r>
            <a:r>
              <a:rPr lang="ru-RU" sz="1200" dirty="0" smtClean="0">
                <a:latin typeface="Arial"/>
                <a:cs typeface="Arial"/>
              </a:rPr>
              <a:t> </a:t>
            </a: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endParaRPr lang="ru-RU" sz="1200" dirty="0" smtClean="0">
              <a:latin typeface="Arial"/>
              <a:cs typeface="Arial"/>
            </a:endParaRPr>
          </a:p>
          <a:p>
            <a:pPr marL="342900" indent="-342900">
              <a:buClr>
                <a:srgbClr val="37CCEF"/>
              </a:buClr>
              <a:buFont typeface="Arial"/>
              <a:buChar char="•"/>
            </a:pPr>
            <a:r>
              <a:rPr lang="ru-RU" sz="1200" dirty="0" err="1" smtClean="0">
                <a:latin typeface="Arial"/>
                <a:cs typeface="Arial"/>
              </a:rPr>
              <a:t>Спортсменів</a:t>
            </a:r>
            <a:r>
              <a:rPr lang="ru-RU" sz="1200" dirty="0" smtClean="0">
                <a:latin typeface="Arial"/>
                <a:cs typeface="Arial"/>
              </a:rPr>
              <a:t> </a:t>
            </a:r>
            <a:r>
              <a:rPr lang="ru-RU" sz="1200" dirty="0" err="1" smtClean="0">
                <a:latin typeface="Arial"/>
                <a:cs typeface="Arial"/>
              </a:rPr>
              <a:t>під</a:t>
            </a:r>
            <a:r>
              <a:rPr lang="ru-RU" sz="1200" dirty="0" smtClean="0">
                <a:latin typeface="Arial"/>
                <a:cs typeface="Arial"/>
              </a:rPr>
              <a:t> час </a:t>
            </a:r>
            <a:r>
              <a:rPr lang="ru-RU" sz="1200" dirty="0" err="1" smtClean="0">
                <a:latin typeface="Arial"/>
                <a:cs typeface="Arial"/>
              </a:rPr>
              <a:t>інтенсивного</a:t>
            </a:r>
            <a:r>
              <a:rPr lang="ru-RU" sz="1200" dirty="0" smtClean="0">
                <a:latin typeface="Arial"/>
                <a:cs typeface="Arial"/>
              </a:rPr>
              <a:t> </a:t>
            </a:r>
            <a:r>
              <a:rPr lang="ru-RU" sz="1200" dirty="0" err="1" smtClean="0">
                <a:latin typeface="Arial"/>
                <a:cs typeface="Arial"/>
              </a:rPr>
              <a:t>фізичного</a:t>
            </a:r>
            <a:r>
              <a:rPr lang="ru-RU" sz="1200" dirty="0" smtClean="0">
                <a:latin typeface="Arial"/>
                <a:cs typeface="Arial"/>
              </a:rPr>
              <a:t> </a:t>
            </a:r>
            <a:r>
              <a:rPr lang="ru-RU" sz="1200" dirty="0" err="1" smtClean="0">
                <a:latin typeface="Arial"/>
                <a:cs typeface="Arial"/>
              </a:rPr>
              <a:t>навантаження</a:t>
            </a:r>
            <a:endParaRPr lang="ru-RU" sz="1200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28FD-FE8F-1141-99F0-0F2A1E7FF4E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104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28FD-FE8F-1141-99F0-0F2A1E7FF4E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408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i="0" baseline="0" dirty="0" smtClean="0">
                <a:latin typeface="Arial"/>
                <a:cs typeface="Arial"/>
              </a:rPr>
              <a:t>Дуже часто причиною цих </a:t>
            </a:r>
            <a:r>
              <a:rPr lang="uk-UA" b="1" i="0" baseline="0" dirty="0" err="1" smtClean="0">
                <a:latin typeface="Arial"/>
                <a:cs typeface="Arial"/>
              </a:rPr>
              <a:t>дисфункцій</a:t>
            </a:r>
            <a:r>
              <a:rPr lang="uk-UA" b="1" i="0" baseline="0" dirty="0" smtClean="0">
                <a:latin typeface="Arial"/>
                <a:cs typeface="Arial"/>
              </a:rPr>
              <a:t> є недостача Кальцію і Магнію в організмі людини</a:t>
            </a:r>
            <a:endParaRPr lang="ru-RU" b="1" i="0" baseline="0" dirty="0" smtClean="0">
              <a:latin typeface="Arial"/>
              <a:cs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i="0" dirty="0" smtClean="0">
              <a:latin typeface="Arial"/>
              <a:cs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0" dirty="0" smtClean="0">
                <a:latin typeface="Arial"/>
                <a:cs typeface="Arial"/>
              </a:rPr>
              <a:t>При </a:t>
            </a:r>
            <a:r>
              <a:rPr lang="ru-RU" b="1" i="0" dirty="0" err="1" smtClean="0">
                <a:latin typeface="Arial"/>
                <a:cs typeface="Arial"/>
              </a:rPr>
              <a:t>дефіциті</a:t>
            </a:r>
            <a:r>
              <a:rPr lang="ru-RU" b="1" i="0" dirty="0" smtClean="0">
                <a:latin typeface="Arial"/>
                <a:cs typeface="Arial"/>
              </a:rPr>
              <a:t> </a:t>
            </a:r>
            <a:r>
              <a:rPr lang="ru-RU" b="1" i="0" dirty="0" err="1" smtClean="0">
                <a:latin typeface="Arial"/>
                <a:cs typeface="Arial"/>
              </a:rPr>
              <a:t>кальцію</a:t>
            </a:r>
            <a:r>
              <a:rPr lang="ru-RU" b="0" i="0" dirty="0" smtClean="0">
                <a:latin typeface="Arial"/>
                <a:cs typeface="Arial"/>
              </a:rPr>
              <a:t> </a:t>
            </a:r>
            <a:r>
              <a:rPr lang="ru-RU" b="0" i="0" dirty="0" err="1" smtClean="0">
                <a:latin typeface="Arial"/>
                <a:cs typeface="Arial"/>
              </a:rPr>
              <a:t>порушується</a:t>
            </a:r>
            <a:r>
              <a:rPr lang="ru-RU" b="0" i="0" dirty="0" smtClean="0">
                <a:latin typeface="Arial"/>
                <a:cs typeface="Arial"/>
              </a:rPr>
              <a:t> </a:t>
            </a:r>
            <a:r>
              <a:rPr lang="ru-RU" b="0" i="0" dirty="0" err="1" smtClean="0">
                <a:latin typeface="Arial"/>
                <a:cs typeface="Arial"/>
              </a:rPr>
              <a:t>мінералізація</a:t>
            </a:r>
            <a:r>
              <a:rPr lang="ru-RU" b="0" i="0" dirty="0" smtClean="0">
                <a:latin typeface="Arial"/>
                <a:cs typeface="Arial"/>
              </a:rPr>
              <a:t> </a:t>
            </a:r>
            <a:r>
              <a:rPr lang="ru-RU" b="0" i="0" dirty="0" err="1" smtClean="0">
                <a:latin typeface="Arial"/>
                <a:cs typeface="Arial"/>
              </a:rPr>
              <a:t>кісток</a:t>
            </a:r>
            <a:r>
              <a:rPr lang="ru-RU" b="0" i="0" dirty="0" smtClean="0">
                <a:latin typeface="Arial"/>
                <a:cs typeface="Arial"/>
              </a:rPr>
              <a:t>, </a:t>
            </a:r>
            <a:r>
              <a:rPr lang="ru-RU" b="0" i="0" dirty="0" err="1" smtClean="0">
                <a:latin typeface="Arial"/>
                <a:cs typeface="Arial"/>
              </a:rPr>
              <a:t>що</a:t>
            </a:r>
            <a:r>
              <a:rPr lang="ru-RU" b="0" i="0" dirty="0" smtClean="0">
                <a:latin typeface="Arial"/>
                <a:cs typeface="Arial"/>
              </a:rPr>
              <a:t> </a:t>
            </a:r>
            <a:r>
              <a:rPr lang="ru-RU" b="0" i="0" dirty="0" err="1" smtClean="0">
                <a:latin typeface="Arial"/>
                <a:cs typeface="Arial"/>
              </a:rPr>
              <a:t>викликає</a:t>
            </a:r>
            <a:r>
              <a:rPr lang="ru-RU" b="0" i="0" dirty="0" smtClean="0">
                <a:latin typeface="Arial"/>
                <a:cs typeface="Arial"/>
              </a:rPr>
              <a:t> </a:t>
            </a:r>
            <a:r>
              <a:rPr lang="ru-RU" b="0" i="0" dirty="0" err="1" smtClean="0">
                <a:latin typeface="Arial"/>
                <a:cs typeface="Arial"/>
              </a:rPr>
              <a:t>їх</a:t>
            </a:r>
            <a:r>
              <a:rPr lang="ru-RU" b="0" i="0" dirty="0" smtClean="0">
                <a:latin typeface="Arial"/>
                <a:cs typeface="Arial"/>
              </a:rPr>
              <a:t> </a:t>
            </a:r>
            <a:r>
              <a:rPr lang="ru-RU" b="0" i="0" dirty="0" err="1" smtClean="0">
                <a:latin typeface="Arial"/>
                <a:cs typeface="Arial"/>
              </a:rPr>
              <a:t>пом</a:t>
            </a:r>
            <a:r>
              <a:rPr lang="en-US" b="0" i="0" dirty="0" smtClean="0">
                <a:latin typeface="Arial"/>
                <a:cs typeface="Arial"/>
              </a:rPr>
              <a:t>’</a:t>
            </a:r>
            <a:r>
              <a:rPr lang="uk-UA" b="0" i="0" dirty="0" err="1" smtClean="0">
                <a:latin typeface="Arial"/>
                <a:cs typeface="Arial"/>
              </a:rPr>
              <a:t>якшення</a:t>
            </a:r>
            <a:r>
              <a:rPr lang="uk-UA" b="0" i="0" baseline="0" dirty="0" smtClean="0">
                <a:latin typeface="Arial"/>
                <a:cs typeface="Arial"/>
              </a:rPr>
              <a:t> і ламкість</a:t>
            </a:r>
            <a:r>
              <a:rPr lang="ru-RU" b="0" i="0" dirty="0" smtClean="0">
                <a:latin typeface="Arial"/>
                <a:cs typeface="Arial"/>
              </a:rPr>
              <a:t>. </a:t>
            </a:r>
            <a:r>
              <a:rPr lang="ru-RU" b="0" i="0" dirty="0" err="1" smtClean="0">
                <a:latin typeface="Arial"/>
                <a:cs typeface="Arial"/>
              </a:rPr>
              <a:t>Знижується</a:t>
            </a:r>
            <a:r>
              <a:rPr lang="ru-RU" b="0" i="0" baseline="0" dirty="0" smtClean="0">
                <a:latin typeface="Arial"/>
                <a:cs typeface="Arial"/>
              </a:rPr>
              <a:t> тонус м</a:t>
            </a:r>
            <a:r>
              <a:rPr lang="en-US" b="0" i="0" baseline="0" dirty="0" smtClean="0">
                <a:latin typeface="Arial"/>
                <a:cs typeface="Arial"/>
              </a:rPr>
              <a:t>’</a:t>
            </a:r>
            <a:r>
              <a:rPr lang="ru-RU" b="0" i="0" baseline="0" dirty="0" smtClean="0">
                <a:latin typeface="Arial"/>
                <a:cs typeface="Arial"/>
              </a:rPr>
              <a:t>яз</a:t>
            </a:r>
            <a:r>
              <a:rPr lang="uk-UA" b="0" i="0" baseline="0" dirty="0" err="1" smtClean="0">
                <a:latin typeface="Arial"/>
                <a:cs typeface="Arial"/>
              </a:rPr>
              <a:t>ів</a:t>
            </a:r>
            <a:r>
              <a:rPr lang="uk-UA" b="0" i="0" baseline="0" dirty="0" smtClean="0">
                <a:latin typeface="Arial"/>
                <a:cs typeface="Arial"/>
              </a:rPr>
              <a:t> </a:t>
            </a:r>
            <a:r>
              <a:rPr lang="ru-RU" b="0" i="0" dirty="0" smtClean="0">
                <a:latin typeface="Arial"/>
                <a:cs typeface="Arial"/>
              </a:rPr>
              <a:t>, </a:t>
            </a:r>
            <a:r>
              <a:rPr lang="ru-RU" b="0" i="0" dirty="0" err="1" smtClean="0">
                <a:latin typeface="Arial"/>
                <a:cs typeface="Arial"/>
              </a:rPr>
              <a:t>підвищується</a:t>
            </a:r>
            <a:r>
              <a:rPr lang="ru-RU" b="0" i="0" dirty="0" smtClean="0">
                <a:latin typeface="Arial"/>
                <a:cs typeface="Arial"/>
              </a:rPr>
              <a:t> </a:t>
            </a:r>
            <a:r>
              <a:rPr lang="ru-RU" b="0" i="0" dirty="0" err="1" smtClean="0">
                <a:latin typeface="Arial"/>
                <a:cs typeface="Arial"/>
              </a:rPr>
              <a:t>збудливість</a:t>
            </a:r>
            <a:r>
              <a:rPr lang="ru-RU" b="0" i="0" dirty="0" smtClean="0">
                <a:latin typeface="Arial"/>
                <a:cs typeface="Arial"/>
              </a:rPr>
              <a:t> </a:t>
            </a:r>
            <a:r>
              <a:rPr lang="ru-RU" b="0" i="0" dirty="0" err="1" smtClean="0">
                <a:latin typeface="Arial"/>
                <a:cs typeface="Arial"/>
              </a:rPr>
              <a:t>нервових</a:t>
            </a:r>
            <a:r>
              <a:rPr lang="ru-RU" b="0" i="0" baseline="0" dirty="0" smtClean="0">
                <a:latin typeface="Arial"/>
                <a:cs typeface="Arial"/>
              </a:rPr>
              <a:t> </a:t>
            </a:r>
            <a:r>
              <a:rPr lang="ru-RU" b="0" i="0" baseline="0" dirty="0" err="1" smtClean="0">
                <a:latin typeface="Arial"/>
                <a:cs typeface="Arial"/>
              </a:rPr>
              <a:t>клітин</a:t>
            </a:r>
            <a:r>
              <a:rPr lang="ru-RU" b="0" i="0" dirty="0" smtClean="0">
                <a:latin typeface="Arial"/>
                <a:cs typeface="Arial"/>
              </a:rPr>
              <a:t>, </a:t>
            </a:r>
            <a:r>
              <a:rPr lang="ru-RU" b="0" i="0" dirty="0" err="1" smtClean="0">
                <a:latin typeface="Arial"/>
                <a:cs typeface="Arial"/>
              </a:rPr>
              <a:t>з</a:t>
            </a:r>
            <a:r>
              <a:rPr lang="en-US" b="0" i="0" dirty="0" smtClean="0">
                <a:latin typeface="Arial"/>
                <a:cs typeface="Arial"/>
              </a:rPr>
              <a:t>’</a:t>
            </a:r>
            <a:r>
              <a:rPr lang="ru-RU" b="0" i="0" dirty="0" smtClean="0">
                <a:latin typeface="Arial"/>
                <a:cs typeface="Arial"/>
              </a:rPr>
              <a:t>я</a:t>
            </a:r>
            <a:r>
              <a:rPr lang="uk-UA" b="0" i="0" baseline="0" dirty="0" err="1" smtClean="0">
                <a:latin typeface="Arial"/>
                <a:cs typeface="Arial"/>
              </a:rPr>
              <a:t>вляються</a:t>
            </a:r>
            <a:r>
              <a:rPr lang="uk-UA" b="0" i="0" baseline="0" dirty="0" smtClean="0">
                <a:latin typeface="Arial"/>
                <a:cs typeface="Arial"/>
              </a:rPr>
              <a:t> часті </a:t>
            </a:r>
            <a:r>
              <a:rPr lang="ru-RU" b="0" i="0" dirty="0" err="1" smtClean="0">
                <a:latin typeface="Arial"/>
                <a:cs typeface="Arial"/>
              </a:rPr>
              <a:t>судоми</a:t>
            </a:r>
            <a:r>
              <a:rPr lang="ru-RU" b="0" i="0" dirty="0" smtClean="0">
                <a:latin typeface="Arial"/>
                <a:cs typeface="Arial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 smtClean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Дефіцит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магнію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викликає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втомлюваність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підвищену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збудливість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неврози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депресію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розлади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сну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запаморочення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голови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серцебиття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коливання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артеріального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тиску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аритмію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слабкість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в м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’</a:t>
            </a:r>
            <a:r>
              <a:rPr lang="uk-UA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язах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втрату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апепиту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імунодефіцити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спазми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гладких м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’</a:t>
            </a:r>
            <a:r>
              <a:rPr lang="uk-UA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язів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</a:t>
            </a:r>
          </a:p>
          <a:p>
            <a:endParaRPr lang="uk-UA" b="0" i="0" noProof="0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28FD-FE8F-1141-99F0-0F2A1E7FF4E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70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Кальцій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в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організмі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людини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—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життєво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важливий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макроелемент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організмі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дорослої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людини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і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дитини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приблизно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99 %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кальцію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припадає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на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кісткову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хрящову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та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зубну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тканини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 першу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чергу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кальцій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відіграє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величезну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роль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побудові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кісток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скелету, 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також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зв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’</a:t>
            </a:r>
            <a:r>
              <a:rPr lang="uk-UA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язок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та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сухожиль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утворюючи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міцні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сполучення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білками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сполуної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кісткової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тканин. При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цьому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кісткова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тканина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відіграє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роль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місця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де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запасається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кальцій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і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звідки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організм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добуває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його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в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разі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недостатнього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надходження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разом з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їжею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. </a:t>
            </a:r>
          </a:p>
          <a:p>
            <a:endParaRPr lang="ru-RU" b="0" i="0" dirty="0" smtClean="0">
              <a:latin typeface="Arial"/>
              <a:cs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Магній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в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організмі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людини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концентрується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 в основному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кістковій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тканині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дентині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і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емалі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зубів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— до 53 %,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менше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його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мозку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серці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м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’</a:t>
            </a:r>
            <a:r>
              <a:rPr lang="uk-UA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язах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нирках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печінці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–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біля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20 %. </a:t>
            </a:r>
          </a:p>
          <a:p>
            <a:endParaRPr lang="ru-RU" b="0" i="0" dirty="0" smtClean="0">
              <a:latin typeface="Arial"/>
              <a:cs typeface="Arial"/>
            </a:endParaRPr>
          </a:p>
          <a:p>
            <a:endParaRPr lang="ru-RU" b="0" i="0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28FD-FE8F-1141-99F0-0F2A1E7FF4E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579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 першу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чергу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кальцій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відіграє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величезну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роль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побудові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кісток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скелету, 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також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зв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’</a:t>
            </a:r>
            <a:r>
              <a:rPr lang="uk-UA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язок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та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сухожиль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утворюючи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міцні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сполучення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 з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білками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сполучної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 та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кісткової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тканин. При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цьому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кісткова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тканина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відіграє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роль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місця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де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запасається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кальцій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і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звідки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організм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добуває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його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в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разі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недостатнього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надходження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разом з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їжею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. 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Крім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того,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кальцій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відповідає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нормальну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роботу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багатьох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ферментів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гормонів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підсилює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обмінні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і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біоенергетичні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процеси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клітинах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організму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Кальцій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покращує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роботу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нервової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системи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Він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стимулює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активність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гормонів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вазопресину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серотоніну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які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підвищують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стійкість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до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стресу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Кальцій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бере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участь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нормалізації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судинного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тонусу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і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мозкового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кровообігу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Надходячи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до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клітин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серцевого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м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’</a:t>
            </a:r>
            <a:r>
              <a:rPr lang="uk-UA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язу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кальцій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пов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’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язаний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б</a:t>
            </a:r>
            <a:r>
              <a:rPr lang="uk-UA" sz="1200" b="0" i="0" kern="1200" baseline="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ілкому</a:t>
            </a:r>
            <a:r>
              <a:rPr lang="uk-UA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серотоніну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Разом вони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регулюють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пульс (частоту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серцевих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скорочень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),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відновлюють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нормальний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серцевий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ритм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Магній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вважається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серцевим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»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мінералом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Він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-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головний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помічник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при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аритміях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оскільки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нормалізує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ритм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серцевих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скорочень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і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знижує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потребу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міокарда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в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кисні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</a:t>
            </a:r>
            <a:endParaRPr lang="ru-RU" b="0" i="0" dirty="0" smtClean="0">
              <a:latin typeface="Arial"/>
              <a:cs typeface="Arial"/>
            </a:endParaRPr>
          </a:p>
          <a:p>
            <a:endParaRPr lang="ru-RU" b="0" i="0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28FD-FE8F-1141-99F0-0F2A1E7FF4E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424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Дослідження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впливу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магнію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на здоров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’</a:t>
            </a:r>
            <a:r>
              <a:rPr lang="uk-UA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я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Дослідження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проведені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Великобританії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Фінляндії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Канаді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США, показали,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що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люди,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які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живуть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регіонах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з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водою,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багатою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на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магній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рідше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страждають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серцево-судинними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захворюваннями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атеросклерозом і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гіпертонією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Вчені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вважають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що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їжа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високим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вмістом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магнію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допомагє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підтримувати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здоров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’</a:t>
            </a:r>
            <a:r>
              <a:rPr lang="uk-UA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я судин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попереджувати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накопичення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«поганого» холестерину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і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формування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холестеринових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бляшок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Через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це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 у людей,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які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отримують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достатньо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магнію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рідше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утворюються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судинні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тромби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</a:t>
            </a:r>
          </a:p>
          <a:p>
            <a:endParaRPr lang="ru-RU" b="0" i="0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28FD-FE8F-1141-99F0-0F2A1E7FF4E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064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Магній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кальцій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–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водночас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друзі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суперники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Так,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кальцій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допомагає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скороченнню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скелетних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і гладких 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’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язів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(м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’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язи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внутрішніх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органів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і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судин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), 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магній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навпаки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–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їх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розслабленню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Крім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того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магній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контролює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поступання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кальцію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клітини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потрібній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кількості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організмі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повинно бути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визначене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співвідношення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кальцію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до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магнію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тільки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за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такої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умови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магній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допомагає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кращому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засвоєнню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кальцію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перешкоджає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його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надмірному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виведенню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28FD-FE8F-1141-99F0-0F2A1E7FF4E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282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Кальцій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) 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Кращі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харчові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джерела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мінерала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: молоко та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молочні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продукти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всі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види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сирів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соєві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боби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сардини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лосось,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арахіс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грецький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горіх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насіння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соняшника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сушені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боби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зелені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овочі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</a:t>
            </a:r>
            <a:endParaRPr lang="ru-RU" b="0" i="0" dirty="0" smtClean="0">
              <a:latin typeface="Arial"/>
              <a:cs typeface="Arial"/>
            </a:endParaRP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Магній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Mg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)  </a:t>
            </a: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Кращі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харчові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джерела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мінерала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: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горіхи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пророщене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зерно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злаків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боби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зелені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овочі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соя, креветки,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молюски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устриці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краби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. </a:t>
            </a:r>
          </a:p>
          <a:p>
            <a:endParaRPr lang="ru-RU" b="0" i="0" dirty="0" smtClean="0">
              <a:latin typeface="Arial"/>
              <a:cs typeface="Arial"/>
            </a:endParaRPr>
          </a:p>
          <a:p>
            <a:endParaRPr lang="ru-RU" b="0" i="0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28FD-FE8F-1141-99F0-0F2A1E7FF4E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980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 smtClean="0">
                <a:latin typeface="Arial"/>
                <a:cs typeface="Arial"/>
              </a:rPr>
              <a:t>Рекомендована </a:t>
            </a:r>
            <a:r>
              <a:rPr lang="ru-RU" b="0" i="0" dirty="0" err="1" smtClean="0">
                <a:latin typeface="Arial"/>
                <a:cs typeface="Arial"/>
              </a:rPr>
              <a:t>добова</a:t>
            </a:r>
            <a:r>
              <a:rPr lang="ru-RU" b="0" i="0" dirty="0" smtClean="0">
                <a:latin typeface="Arial"/>
                <a:cs typeface="Arial"/>
              </a:rPr>
              <a:t> потреба </a:t>
            </a:r>
            <a:r>
              <a:rPr lang="ru-RU" b="0" i="0" dirty="0" err="1" smtClean="0">
                <a:latin typeface="Arial"/>
                <a:cs typeface="Arial"/>
              </a:rPr>
              <a:t>організму</a:t>
            </a:r>
            <a:r>
              <a:rPr lang="ru-RU" b="0" i="0" dirty="0" smtClean="0">
                <a:latin typeface="Arial"/>
                <a:cs typeface="Arial"/>
              </a:rPr>
              <a:t>: </a:t>
            </a:r>
          </a:p>
          <a:p>
            <a:r>
              <a:rPr lang="ru-RU" b="0" i="0" dirty="0" smtClean="0">
                <a:latin typeface="Arial"/>
                <a:cs typeface="Arial"/>
              </a:rPr>
              <a:t>1000 мг </a:t>
            </a:r>
            <a:r>
              <a:rPr lang="ru-RU" b="0" i="0" dirty="0" err="1" smtClean="0">
                <a:latin typeface="Arial"/>
                <a:cs typeface="Arial"/>
              </a:rPr>
              <a:t>кальцію</a:t>
            </a:r>
            <a:r>
              <a:rPr lang="ru-RU" b="0" i="0" dirty="0" smtClean="0">
                <a:latin typeface="Arial"/>
                <a:cs typeface="Arial"/>
              </a:rPr>
              <a:t> і 400 мг </a:t>
            </a:r>
            <a:r>
              <a:rPr lang="ru-RU" b="0" i="0" dirty="0" err="1" smtClean="0">
                <a:latin typeface="Arial"/>
                <a:cs typeface="Arial"/>
              </a:rPr>
              <a:t>магнію</a:t>
            </a:r>
            <a:r>
              <a:rPr lang="ru-RU" b="0" i="0" dirty="0" smtClean="0">
                <a:latin typeface="Arial"/>
                <a:cs typeface="Arial"/>
              </a:rPr>
              <a:t>,</a:t>
            </a:r>
            <a:r>
              <a:rPr lang="ru-RU" b="0" i="0" baseline="0" dirty="0" smtClean="0">
                <a:latin typeface="Arial"/>
                <a:cs typeface="Arial"/>
              </a:rPr>
              <a:t> </a:t>
            </a:r>
            <a:r>
              <a:rPr lang="ru-RU" b="0" i="0" baseline="0" dirty="0" err="1" smtClean="0">
                <a:latin typeface="Arial"/>
                <a:cs typeface="Arial"/>
              </a:rPr>
              <a:t>яким</a:t>
            </a:r>
            <a:r>
              <a:rPr lang="ru-RU" b="0" i="0" baseline="0" dirty="0" smtClean="0">
                <a:latin typeface="Arial"/>
                <a:cs typeface="Arial"/>
              </a:rPr>
              <a:t> </a:t>
            </a:r>
            <a:r>
              <a:rPr lang="ru-RU" b="0" i="0" baseline="0" dirty="0" err="1" smtClean="0">
                <a:latin typeface="Arial"/>
                <a:cs typeface="Arial"/>
              </a:rPr>
              <a:t>відповідає</a:t>
            </a:r>
            <a:r>
              <a:rPr lang="ru-RU" b="0" i="0" dirty="0" smtClean="0">
                <a:latin typeface="Arial"/>
                <a:cs typeface="Arial"/>
              </a:rPr>
              <a:t>:</a:t>
            </a:r>
            <a:endParaRPr lang="ru-RU" b="0" i="0" baseline="0" dirty="0" smtClean="0">
              <a:latin typeface="Arial"/>
              <a:cs typeface="Arial"/>
            </a:endParaRPr>
          </a:p>
          <a:p>
            <a:endParaRPr lang="ru-RU" b="1" i="0" baseline="0" dirty="0" smtClean="0">
              <a:latin typeface="Arial"/>
              <a:cs typeface="Arial"/>
            </a:endParaRPr>
          </a:p>
          <a:p>
            <a:r>
              <a:rPr lang="ru-RU" b="1" i="0" dirty="0" err="1" smtClean="0">
                <a:latin typeface="Arial"/>
                <a:cs typeface="Arial"/>
              </a:rPr>
              <a:t>Кальцій</a:t>
            </a:r>
            <a:r>
              <a:rPr lang="ru-RU" b="1" i="0" dirty="0" smtClean="0">
                <a:latin typeface="Arial"/>
                <a:cs typeface="Arial"/>
              </a:rPr>
              <a:t>:</a:t>
            </a:r>
            <a:r>
              <a:rPr lang="ru-RU" b="1" i="0" baseline="0" dirty="0" smtClean="0">
                <a:latin typeface="Arial"/>
                <a:cs typeface="Arial"/>
              </a:rPr>
              <a:t> </a:t>
            </a:r>
          </a:p>
          <a:p>
            <a:r>
              <a:rPr lang="en-US" b="0" i="0" dirty="0" smtClean="0">
                <a:latin typeface="Arial"/>
                <a:cs typeface="Arial"/>
              </a:rPr>
              <a:t>660</a:t>
            </a:r>
            <a:r>
              <a:rPr lang="ru-RU" b="0" i="0" dirty="0" smtClean="0">
                <a:latin typeface="Arial"/>
                <a:cs typeface="Arial"/>
              </a:rPr>
              <a:t> г жирного</a:t>
            </a:r>
            <a:r>
              <a:rPr lang="ru-RU" b="0" i="0" baseline="0" dirty="0" smtClean="0">
                <a:latin typeface="Arial"/>
                <a:cs typeface="Arial"/>
              </a:rPr>
              <a:t> </a:t>
            </a:r>
            <a:r>
              <a:rPr lang="ru-RU" b="0" i="0" dirty="0" err="1" smtClean="0">
                <a:latin typeface="Arial"/>
                <a:cs typeface="Arial"/>
              </a:rPr>
              <a:t>сиру</a:t>
            </a:r>
            <a:r>
              <a:rPr lang="ru-RU" b="0" i="0" dirty="0" smtClean="0">
                <a:latin typeface="Arial"/>
                <a:cs typeface="Arial"/>
              </a:rPr>
              <a:t>,</a:t>
            </a:r>
          </a:p>
          <a:p>
            <a:r>
              <a:rPr lang="ru-RU" b="0" i="0" dirty="0" smtClean="0">
                <a:latin typeface="Arial"/>
                <a:cs typeface="Arial"/>
              </a:rPr>
              <a:t>1100 мл 10</a:t>
            </a:r>
            <a:r>
              <a:rPr lang="en-US" b="0" i="0" dirty="0" smtClean="0">
                <a:latin typeface="Arial"/>
                <a:cs typeface="Arial"/>
              </a:rPr>
              <a:t>%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ru-RU" b="0" i="0" baseline="0" dirty="0" err="1" smtClean="0">
                <a:latin typeface="Arial"/>
                <a:cs typeface="Arial"/>
              </a:rPr>
              <a:t>вершків</a:t>
            </a:r>
            <a:r>
              <a:rPr lang="ru-RU" b="0" i="0" dirty="0" smtClean="0">
                <a:latin typeface="Arial"/>
                <a:cs typeface="Arial"/>
              </a:rPr>
              <a:t>, </a:t>
            </a:r>
          </a:p>
          <a:p>
            <a:r>
              <a:rPr lang="ru-RU" b="0" i="0" dirty="0" smtClean="0">
                <a:latin typeface="Arial"/>
                <a:cs typeface="Arial"/>
              </a:rPr>
              <a:t>80 г пармезану, </a:t>
            </a:r>
          </a:p>
          <a:p>
            <a:r>
              <a:rPr lang="ru-RU" b="0" i="0" dirty="0" smtClean="0">
                <a:latin typeface="Arial"/>
                <a:cs typeface="Arial"/>
              </a:rPr>
              <a:t>1 кг </a:t>
            </a:r>
            <a:r>
              <a:rPr lang="ru-RU" b="0" i="0" dirty="0" err="1" smtClean="0">
                <a:latin typeface="Arial"/>
                <a:cs typeface="Arial"/>
              </a:rPr>
              <a:t>камчатського</a:t>
            </a:r>
            <a:r>
              <a:rPr lang="ru-RU" b="0" i="0" dirty="0" smtClean="0">
                <a:latin typeface="Arial"/>
                <a:cs typeface="Arial"/>
              </a:rPr>
              <a:t> краба, </a:t>
            </a:r>
          </a:p>
          <a:p>
            <a:r>
              <a:rPr lang="ru-RU" b="0" i="0" dirty="0" smtClean="0">
                <a:latin typeface="Arial"/>
                <a:cs typeface="Arial"/>
              </a:rPr>
              <a:t>1300 г </a:t>
            </a:r>
            <a:r>
              <a:rPr lang="ru-RU" b="0" i="0" dirty="0" err="1" smtClean="0">
                <a:latin typeface="Arial"/>
                <a:cs typeface="Arial"/>
              </a:rPr>
              <a:t>арахісу</a:t>
            </a:r>
            <a:r>
              <a:rPr lang="ru-RU" b="0" i="0" dirty="0" smtClean="0">
                <a:latin typeface="Arial"/>
                <a:cs typeface="Arial"/>
              </a:rPr>
              <a:t>, </a:t>
            </a:r>
          </a:p>
          <a:p>
            <a:r>
              <a:rPr lang="ru-RU" b="0" i="0" dirty="0" smtClean="0">
                <a:latin typeface="Arial"/>
                <a:cs typeface="Arial"/>
              </a:rPr>
              <a:t>33 </a:t>
            </a:r>
            <a:r>
              <a:rPr lang="ru-RU" b="0" i="0" dirty="0" err="1" smtClean="0">
                <a:latin typeface="Arial"/>
                <a:cs typeface="Arial"/>
              </a:rPr>
              <a:t>курячих</a:t>
            </a:r>
            <a:r>
              <a:rPr lang="ru-RU" b="0" i="0" dirty="0" smtClean="0">
                <a:latin typeface="Arial"/>
                <a:cs typeface="Arial"/>
              </a:rPr>
              <a:t> </a:t>
            </a:r>
            <a:r>
              <a:rPr lang="ru-RU" b="0" i="0" dirty="0" err="1" smtClean="0">
                <a:latin typeface="Arial"/>
                <a:cs typeface="Arial"/>
              </a:rPr>
              <a:t>яйця</a:t>
            </a:r>
            <a:r>
              <a:rPr lang="ru-RU" b="0" i="0" dirty="0" smtClean="0">
                <a:latin typeface="Arial"/>
                <a:cs typeface="Arial"/>
              </a:rPr>
              <a:t>. </a:t>
            </a:r>
          </a:p>
          <a:p>
            <a:endParaRPr lang="ru-RU" b="0" i="0" dirty="0" smtClean="0">
              <a:latin typeface="Arial"/>
              <a:cs typeface="Arial"/>
            </a:endParaRPr>
          </a:p>
          <a:p>
            <a:r>
              <a:rPr lang="ru-RU" b="1" i="0" dirty="0" err="1" smtClean="0">
                <a:latin typeface="Arial"/>
                <a:cs typeface="Arial"/>
              </a:rPr>
              <a:t>Магній</a:t>
            </a:r>
            <a:r>
              <a:rPr lang="ru-RU" b="1" i="0" dirty="0" smtClean="0">
                <a:latin typeface="Arial"/>
                <a:cs typeface="Arial"/>
              </a:rPr>
              <a:t>:</a:t>
            </a:r>
          </a:p>
          <a:p>
            <a:r>
              <a:rPr lang="ru-RU" b="0" i="0" dirty="0" smtClean="0">
                <a:latin typeface="Arial"/>
                <a:cs typeface="Arial"/>
              </a:rPr>
              <a:t>10 </a:t>
            </a:r>
            <a:r>
              <a:rPr lang="ru-RU" b="0" i="0" dirty="0" err="1" smtClean="0">
                <a:latin typeface="Arial"/>
                <a:cs typeface="Arial"/>
              </a:rPr>
              <a:t>бананів</a:t>
            </a:r>
            <a:r>
              <a:rPr lang="ru-RU" b="0" i="0" dirty="0" smtClean="0">
                <a:latin typeface="Arial"/>
                <a:cs typeface="Arial"/>
              </a:rPr>
              <a:t>,</a:t>
            </a:r>
          </a:p>
          <a:p>
            <a:r>
              <a:rPr lang="ru-RU" b="0" i="0" dirty="0" smtClean="0">
                <a:latin typeface="Arial"/>
                <a:cs typeface="Arial"/>
              </a:rPr>
              <a:t>2 кг </a:t>
            </a:r>
            <a:r>
              <a:rPr lang="ru-RU" b="0" i="0" dirty="0" err="1" smtClean="0">
                <a:latin typeface="Arial"/>
                <a:cs typeface="Arial"/>
              </a:rPr>
              <a:t>курячого</a:t>
            </a:r>
            <a:r>
              <a:rPr lang="ru-RU" b="0" i="0" dirty="0" smtClean="0">
                <a:latin typeface="Arial"/>
                <a:cs typeface="Arial"/>
              </a:rPr>
              <a:t> м</a:t>
            </a:r>
            <a:r>
              <a:rPr lang="en-US" b="0" i="0" dirty="0" smtClean="0">
                <a:latin typeface="Arial"/>
                <a:cs typeface="Arial"/>
              </a:rPr>
              <a:t>’</a:t>
            </a:r>
            <a:r>
              <a:rPr lang="uk-UA" b="0" i="0" dirty="0" smtClean="0">
                <a:latin typeface="Arial"/>
                <a:cs typeface="Arial"/>
              </a:rPr>
              <a:t>яса</a:t>
            </a:r>
            <a:r>
              <a:rPr lang="ru-RU" b="0" i="0" dirty="0" smtClean="0">
                <a:latin typeface="Arial"/>
                <a:cs typeface="Arial"/>
              </a:rPr>
              <a:t>, </a:t>
            </a:r>
          </a:p>
          <a:p>
            <a:r>
              <a:rPr lang="ru-RU" b="0" i="0" dirty="0" smtClean="0">
                <a:latin typeface="Arial"/>
                <a:cs typeface="Arial"/>
              </a:rPr>
              <a:t>1700 г </a:t>
            </a:r>
            <a:r>
              <a:rPr lang="ru-RU" b="0" i="0" dirty="0" err="1" smtClean="0">
                <a:latin typeface="Arial"/>
                <a:cs typeface="Arial"/>
              </a:rPr>
              <a:t>картоплі</a:t>
            </a:r>
            <a:endParaRPr lang="ru-RU" b="0" i="0" dirty="0" smtClean="0">
              <a:latin typeface="Arial"/>
              <a:cs typeface="Arial"/>
            </a:endParaRPr>
          </a:p>
          <a:p>
            <a:endParaRPr lang="ru-RU" b="0" i="0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28FD-FE8F-1141-99F0-0F2A1E7FF4E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86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955-5861-4845-82D7-0228BB34FD8A}" type="datetimeFigureOut">
              <a:rPr lang="ru-RU" smtClean="0"/>
              <a:pPr/>
              <a:t>21.05.15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83B-493B-2C48-8061-967D7DAB4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11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955-5861-4845-82D7-0228BB34FD8A}" type="datetimeFigureOut">
              <a:rPr lang="ru-RU" smtClean="0"/>
              <a:pPr/>
              <a:t>21.05.15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83B-493B-2C48-8061-967D7DAB4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16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955-5861-4845-82D7-0228BB34FD8A}" type="datetimeFigureOut">
              <a:rPr lang="ru-RU" smtClean="0"/>
              <a:pPr/>
              <a:t>21.05.15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83B-493B-2C48-8061-967D7DAB4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08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955-5861-4845-82D7-0228BB34FD8A}" type="datetimeFigureOut">
              <a:rPr lang="ru-RU" smtClean="0"/>
              <a:pPr/>
              <a:t>21.05.15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83B-493B-2C48-8061-967D7DAB4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7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955-5861-4845-82D7-0228BB34FD8A}" type="datetimeFigureOut">
              <a:rPr lang="ru-RU" smtClean="0"/>
              <a:pPr/>
              <a:t>21.05.15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83B-493B-2C48-8061-967D7DAB4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51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955-5861-4845-82D7-0228BB34FD8A}" type="datetimeFigureOut">
              <a:rPr lang="ru-RU" smtClean="0"/>
              <a:pPr/>
              <a:t>21.05.15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83B-493B-2C48-8061-967D7DAB4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74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955-5861-4845-82D7-0228BB34FD8A}" type="datetimeFigureOut">
              <a:rPr lang="ru-RU" smtClean="0"/>
              <a:pPr/>
              <a:t>21.05.15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83B-493B-2C48-8061-967D7DAB4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5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955-5861-4845-82D7-0228BB34FD8A}" type="datetimeFigureOut">
              <a:rPr lang="ru-RU" smtClean="0"/>
              <a:pPr/>
              <a:t>21.05.15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83B-493B-2C48-8061-967D7DAB4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03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955-5861-4845-82D7-0228BB34FD8A}" type="datetimeFigureOut">
              <a:rPr lang="ru-RU" smtClean="0"/>
              <a:pPr/>
              <a:t>21.05.15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83B-493B-2C48-8061-967D7DAB4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54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955-5861-4845-82D7-0228BB34FD8A}" type="datetimeFigureOut">
              <a:rPr lang="ru-RU" smtClean="0"/>
              <a:pPr/>
              <a:t>21.05.15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83B-493B-2C48-8061-967D7DAB4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26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955-5861-4845-82D7-0228BB34FD8A}" type="datetimeFigureOut">
              <a:rPr lang="ru-RU" smtClean="0"/>
              <a:pPr/>
              <a:t>21.05.15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4483B-493B-2C48-8061-967D7DAB4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2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25955-5861-4845-82D7-0228BB34FD8A}" type="datetimeFigureOut">
              <a:rPr lang="ru-RU" smtClean="0"/>
              <a:pPr/>
              <a:t>21.05.15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4483B-493B-2C48-8061-967D7DAB4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08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jpe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2.pn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CC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59206" y="3090494"/>
            <a:ext cx="65559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Arial"/>
                <a:cs typeface="Arial"/>
              </a:rPr>
              <a:t>Ca-Mg </a:t>
            </a:r>
            <a:endParaRPr lang="en-US" sz="66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6600" dirty="0" smtClean="0">
                <a:solidFill>
                  <a:schemeClr val="bg1"/>
                </a:solidFill>
                <a:latin typeface="Arial"/>
                <a:cs typeface="Arial"/>
              </a:rPr>
              <a:t>Complex</a:t>
            </a:r>
            <a:endParaRPr lang="ru-RU" sz="66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ru-RU" sz="6600" dirty="0">
              <a:latin typeface="Arial"/>
              <a:cs typeface="Arial"/>
            </a:endParaRPr>
          </a:p>
        </p:txBody>
      </p:sp>
      <p:pic>
        <p:nvPicPr>
          <p:cNvPr id="5" name="Изображение 4" descr="CCI_logo_white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42" y="1301327"/>
            <a:ext cx="1752324" cy="14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99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Ca-Mg Complex_newdesig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14895" r="23144" b="14360"/>
          <a:stretch/>
        </p:blipFill>
        <p:spPr>
          <a:xfrm>
            <a:off x="2242693" y="1390446"/>
            <a:ext cx="4627720" cy="5475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235" y="372742"/>
            <a:ext cx="4736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/>
                <a:cs typeface="Arial"/>
              </a:rPr>
              <a:t>А </a:t>
            </a:r>
            <a:r>
              <a:rPr lang="ru-RU" sz="6000" dirty="0" err="1" smtClean="0">
                <a:latin typeface="Arial"/>
                <a:cs typeface="Arial"/>
              </a:rPr>
              <a:t>що</a:t>
            </a:r>
            <a:r>
              <a:rPr lang="ru-RU" sz="6000" dirty="0" smtClean="0">
                <a:latin typeface="Arial"/>
                <a:cs typeface="Arial"/>
              </a:rPr>
              <a:t> </a:t>
            </a:r>
            <a:r>
              <a:rPr lang="ru-RU" sz="6000" dirty="0" err="1" smtClean="0">
                <a:latin typeface="Arial"/>
                <a:cs typeface="Arial"/>
              </a:rPr>
              <a:t>іще</a:t>
            </a:r>
            <a:r>
              <a:rPr lang="ru-RU" sz="6000" dirty="0" smtClean="0">
                <a:latin typeface="Arial"/>
                <a:cs typeface="Arial"/>
              </a:rPr>
              <a:t>?</a:t>
            </a:r>
            <a:endParaRPr lang="ru-RU" sz="6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3789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CCI_logo_gray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4" y="5954878"/>
            <a:ext cx="1123946" cy="903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530" y="374783"/>
            <a:ext cx="73183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err="1" smtClean="0">
                <a:latin typeface="Arial"/>
                <a:cs typeface="Arial"/>
              </a:rPr>
              <a:t>Унікальність</a:t>
            </a:r>
            <a:r>
              <a:rPr lang="ru-RU" sz="6000" dirty="0" smtClean="0">
                <a:latin typeface="Arial"/>
                <a:cs typeface="Arial"/>
              </a:rPr>
              <a:t> </a:t>
            </a:r>
            <a:endParaRPr lang="en-US" sz="6000" dirty="0" smtClean="0">
              <a:latin typeface="Arial"/>
              <a:cs typeface="Arial"/>
            </a:endParaRPr>
          </a:p>
          <a:p>
            <a:r>
              <a:rPr lang="ru-RU" sz="6000" dirty="0" smtClean="0">
                <a:solidFill>
                  <a:srgbClr val="4ECAE5"/>
                </a:solidFill>
                <a:latin typeface="Arial"/>
                <a:cs typeface="Arial"/>
              </a:rPr>
              <a:t>«</a:t>
            </a:r>
            <a:r>
              <a:rPr lang="en-US" sz="6000" dirty="0" err="1" smtClean="0">
                <a:solidFill>
                  <a:srgbClr val="4ECAE5"/>
                </a:solidFill>
                <a:latin typeface="Arial"/>
                <a:cs typeface="Arial"/>
              </a:rPr>
              <a:t>Ca</a:t>
            </a:r>
            <a:r>
              <a:rPr lang="en-US" sz="6000" dirty="0" smtClean="0">
                <a:solidFill>
                  <a:srgbClr val="4ECAE5"/>
                </a:solidFill>
                <a:latin typeface="Arial"/>
                <a:cs typeface="Arial"/>
              </a:rPr>
              <a:t>-Mg Complex</a:t>
            </a:r>
            <a:r>
              <a:rPr lang="ru-RU" sz="6000" dirty="0" smtClean="0">
                <a:solidFill>
                  <a:srgbClr val="4ECAE5"/>
                </a:solidFill>
                <a:latin typeface="Arial"/>
                <a:cs typeface="Arial"/>
              </a:rPr>
              <a:t>»</a:t>
            </a:r>
            <a:endParaRPr lang="ru-RU" sz="6000" dirty="0">
              <a:solidFill>
                <a:srgbClr val="4ECAE5"/>
              </a:solidFill>
              <a:latin typeface="Arial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8451" y="2761818"/>
            <a:ext cx="7551603" cy="2862322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ECAE5"/>
              </a:buClr>
              <a:buFont typeface="Arial"/>
              <a:buChar char="•"/>
            </a:pPr>
            <a:r>
              <a:rPr lang="ru-RU" sz="2000" dirty="0" err="1" smtClean="0">
                <a:latin typeface="Arial"/>
                <a:cs typeface="Arial"/>
              </a:rPr>
              <a:t>Оптимальне</a:t>
            </a:r>
            <a:r>
              <a:rPr lang="ru-RU" sz="2000" dirty="0" smtClean="0">
                <a:latin typeface="Arial"/>
                <a:cs typeface="Arial"/>
              </a:rPr>
              <a:t> </a:t>
            </a:r>
            <a:r>
              <a:rPr lang="ru-RU" sz="2000" dirty="0" err="1" smtClean="0">
                <a:latin typeface="Arial"/>
                <a:cs typeface="Arial"/>
              </a:rPr>
              <a:t>співвіднощення</a:t>
            </a:r>
            <a:r>
              <a:rPr lang="ru-RU" sz="2000" dirty="0" smtClean="0">
                <a:latin typeface="Arial"/>
                <a:cs typeface="Arial"/>
              </a:rPr>
              <a:t> </a:t>
            </a:r>
            <a:r>
              <a:rPr lang="ru-RU" sz="2000" dirty="0" err="1" smtClean="0">
                <a:latin typeface="Arial"/>
                <a:cs typeface="Arial"/>
              </a:rPr>
              <a:t>Кальція</a:t>
            </a:r>
            <a:r>
              <a:rPr lang="ru-RU" sz="2000" dirty="0" smtClean="0">
                <a:latin typeface="Arial"/>
                <a:cs typeface="Arial"/>
              </a:rPr>
              <a:t> і </a:t>
            </a:r>
            <a:r>
              <a:rPr lang="ru-RU" sz="2000" dirty="0" err="1" smtClean="0">
                <a:latin typeface="Arial"/>
                <a:cs typeface="Arial"/>
              </a:rPr>
              <a:t>Магнія</a:t>
            </a:r>
            <a:endParaRPr lang="ru-RU" sz="2000" dirty="0" smtClean="0">
              <a:latin typeface="Arial"/>
              <a:cs typeface="Arial"/>
            </a:endParaRP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endParaRPr lang="ru-RU" sz="2000" dirty="0" smtClean="0">
              <a:latin typeface="Arial"/>
              <a:cs typeface="Arial"/>
            </a:endParaRP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r>
              <a:rPr lang="ru-RU" sz="2000" dirty="0" err="1" smtClean="0">
                <a:latin typeface="Arial"/>
                <a:cs typeface="Arial"/>
              </a:rPr>
              <a:t>Тільки</a:t>
            </a:r>
            <a:r>
              <a:rPr lang="ru-RU" sz="2000" dirty="0" smtClean="0">
                <a:latin typeface="Arial"/>
                <a:cs typeface="Arial"/>
              </a:rPr>
              <a:t> </a:t>
            </a:r>
            <a:r>
              <a:rPr lang="ru-RU" sz="2000" dirty="0" err="1" smtClean="0">
                <a:latin typeface="Arial"/>
                <a:cs typeface="Arial"/>
              </a:rPr>
              <a:t>органічні</a:t>
            </a:r>
            <a:r>
              <a:rPr lang="ru-RU" sz="2000" dirty="0" smtClean="0">
                <a:latin typeface="Arial"/>
                <a:cs typeface="Arial"/>
              </a:rPr>
              <a:t> </a:t>
            </a:r>
            <a:r>
              <a:rPr lang="ru-RU" sz="2000" dirty="0" err="1" smtClean="0">
                <a:latin typeface="Arial"/>
                <a:cs typeface="Arial"/>
              </a:rPr>
              <a:t>форми</a:t>
            </a:r>
            <a:r>
              <a:rPr lang="ru-RU" sz="2000" dirty="0" smtClean="0">
                <a:latin typeface="Arial"/>
                <a:cs typeface="Arial"/>
              </a:rPr>
              <a:t> </a:t>
            </a:r>
            <a:r>
              <a:rPr lang="ru-RU" sz="2000" dirty="0" err="1" smtClean="0">
                <a:latin typeface="Arial"/>
                <a:cs typeface="Arial"/>
              </a:rPr>
              <a:t>мінералів</a:t>
            </a:r>
            <a:endParaRPr lang="ru-RU" sz="2000" dirty="0" smtClean="0">
              <a:latin typeface="Arial"/>
              <a:cs typeface="Arial"/>
            </a:endParaRP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endParaRPr lang="ru-RU" sz="2000" dirty="0" smtClean="0">
              <a:latin typeface="Arial"/>
              <a:cs typeface="Arial"/>
            </a:endParaRP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r>
              <a:rPr lang="ru-RU" sz="2000" dirty="0" err="1" smtClean="0">
                <a:latin typeface="Arial"/>
                <a:cs typeface="Arial"/>
              </a:rPr>
              <a:t>Засвоюється</a:t>
            </a:r>
            <a:r>
              <a:rPr lang="ru-RU" sz="2000" dirty="0" smtClean="0">
                <a:latin typeface="Arial"/>
                <a:cs typeface="Arial"/>
              </a:rPr>
              <a:t> на 75–90% </a:t>
            </a: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endParaRPr lang="ru-RU" sz="2000" dirty="0" smtClean="0">
              <a:latin typeface="Arial"/>
              <a:cs typeface="Arial"/>
            </a:endParaRP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r>
              <a:rPr lang="ru-RU" sz="2000" dirty="0" err="1" smtClean="0">
                <a:latin typeface="Arial"/>
                <a:cs typeface="Arial"/>
              </a:rPr>
              <a:t>Містить</a:t>
            </a:r>
            <a:r>
              <a:rPr lang="ru-RU" sz="2000" dirty="0" smtClean="0">
                <a:latin typeface="Arial"/>
                <a:cs typeface="Arial"/>
              </a:rPr>
              <a:t> </a:t>
            </a:r>
            <a:r>
              <a:rPr lang="ru-RU" sz="2000" dirty="0" err="1" smtClean="0">
                <a:latin typeface="Arial"/>
                <a:cs typeface="Arial"/>
              </a:rPr>
              <a:t>синергічні</a:t>
            </a:r>
            <a:r>
              <a:rPr lang="ru-RU" sz="2000" dirty="0" smtClean="0">
                <a:latin typeface="Arial"/>
                <a:cs typeface="Arial"/>
              </a:rPr>
              <a:t> </a:t>
            </a:r>
            <a:r>
              <a:rPr lang="ru-RU" sz="2000" dirty="0" err="1" smtClean="0">
                <a:latin typeface="Arial"/>
                <a:cs typeface="Arial"/>
              </a:rPr>
              <a:t>компоненти</a:t>
            </a:r>
            <a:r>
              <a:rPr lang="ru-RU" sz="2000" dirty="0" smtClean="0">
                <a:latin typeface="Arial"/>
                <a:cs typeface="Arial"/>
              </a:rPr>
              <a:t>, </a:t>
            </a:r>
            <a:r>
              <a:rPr lang="ru-RU" sz="2000" dirty="0" err="1" smtClean="0">
                <a:latin typeface="Arial"/>
                <a:cs typeface="Arial"/>
              </a:rPr>
              <a:t>які</a:t>
            </a:r>
            <a:r>
              <a:rPr lang="ru-RU" sz="2000" dirty="0" smtClean="0">
                <a:latin typeface="Arial"/>
                <a:cs typeface="Arial"/>
              </a:rPr>
              <a:t> </a:t>
            </a:r>
            <a:r>
              <a:rPr lang="ru-RU" sz="2000" dirty="0" err="1" smtClean="0">
                <a:latin typeface="Arial"/>
                <a:cs typeface="Arial"/>
              </a:rPr>
              <a:t>покращують</a:t>
            </a:r>
            <a:r>
              <a:rPr lang="ru-RU" sz="2000" dirty="0" smtClean="0">
                <a:latin typeface="Arial"/>
                <a:cs typeface="Arial"/>
              </a:rPr>
              <a:t> </a:t>
            </a:r>
            <a:r>
              <a:rPr lang="ru-RU" sz="2000" dirty="0" err="1" smtClean="0">
                <a:latin typeface="Arial"/>
                <a:cs typeface="Arial"/>
              </a:rPr>
              <a:t>засвоєння</a:t>
            </a:r>
            <a:r>
              <a:rPr lang="ru-RU" sz="2000" dirty="0" smtClean="0">
                <a:latin typeface="Arial"/>
                <a:cs typeface="Arial"/>
              </a:rPr>
              <a:t>  </a:t>
            </a:r>
            <a:r>
              <a:rPr lang="ru-RU" sz="2000" dirty="0" err="1">
                <a:latin typeface="Arial"/>
                <a:cs typeface="Arial"/>
              </a:rPr>
              <a:t>Сa</a:t>
            </a:r>
            <a:r>
              <a:rPr lang="ru-RU" sz="2000" dirty="0">
                <a:latin typeface="Arial"/>
                <a:cs typeface="Arial"/>
              </a:rPr>
              <a:t> </a:t>
            </a:r>
            <a:r>
              <a:rPr lang="ru-RU" sz="2000" dirty="0" err="1" smtClean="0">
                <a:latin typeface="Arial"/>
                <a:cs typeface="Arial"/>
              </a:rPr>
              <a:t>і</a:t>
            </a:r>
            <a:r>
              <a:rPr lang="ru-RU" sz="2000" dirty="0" smtClean="0">
                <a:latin typeface="Arial"/>
                <a:cs typeface="Arial"/>
              </a:rPr>
              <a:t> </a:t>
            </a:r>
            <a:r>
              <a:rPr lang="ru-RU" sz="2000" dirty="0" err="1">
                <a:latin typeface="Arial"/>
                <a:cs typeface="Arial"/>
              </a:rPr>
              <a:t>Mg</a:t>
            </a:r>
            <a:r>
              <a:rPr lang="ru-RU" sz="2000" dirty="0">
                <a:latin typeface="Arial"/>
                <a:cs typeface="Arial"/>
              </a:rPr>
              <a:t>: </a:t>
            </a:r>
            <a:r>
              <a:rPr lang="ru-RU" sz="2000" dirty="0" err="1" smtClean="0">
                <a:latin typeface="Arial"/>
                <a:cs typeface="Arial"/>
              </a:rPr>
              <a:t>кремній</a:t>
            </a:r>
            <a:r>
              <a:rPr lang="ru-RU" sz="2000" dirty="0" smtClean="0">
                <a:latin typeface="Arial"/>
                <a:cs typeface="Arial"/>
              </a:rPr>
              <a:t>, бор, </a:t>
            </a:r>
            <a:r>
              <a:rPr lang="ru-RU" sz="2000" dirty="0" err="1" smtClean="0">
                <a:latin typeface="Arial"/>
                <a:cs typeface="Arial"/>
              </a:rPr>
              <a:t>вітамін</a:t>
            </a:r>
            <a:r>
              <a:rPr lang="ru-RU" sz="2000" dirty="0" smtClean="0">
                <a:latin typeface="Arial"/>
                <a:cs typeface="Arial"/>
              </a:rPr>
              <a:t> К</a:t>
            </a:r>
            <a:r>
              <a:rPr lang="ru-RU" sz="2000" baseline="-25000" dirty="0" smtClean="0">
                <a:latin typeface="Arial"/>
                <a:cs typeface="Arial"/>
              </a:rPr>
              <a:t>2</a:t>
            </a:r>
            <a:r>
              <a:rPr lang="ru-RU" sz="2000" dirty="0" smtClean="0">
                <a:latin typeface="Arial"/>
                <a:cs typeface="Arial"/>
              </a:rPr>
              <a:t>, </a:t>
            </a:r>
            <a:r>
              <a:rPr lang="ru-RU" sz="2000" dirty="0" err="1" smtClean="0">
                <a:latin typeface="Arial"/>
                <a:cs typeface="Arial"/>
              </a:rPr>
              <a:t>вітамін</a:t>
            </a:r>
            <a:r>
              <a:rPr lang="ru-RU" sz="2000" dirty="0" smtClean="0">
                <a:latin typeface="Arial"/>
                <a:cs typeface="Arial"/>
              </a:rPr>
              <a:t> D</a:t>
            </a:r>
            <a:r>
              <a:rPr lang="ru-RU" sz="2000" baseline="-25000" dirty="0" smtClean="0">
                <a:latin typeface="Arial"/>
                <a:cs typeface="Arial"/>
              </a:rPr>
              <a:t>3</a:t>
            </a:r>
            <a:endParaRPr lang="ru-RU" sz="2000" dirty="0" smtClean="0">
              <a:latin typeface="Arial"/>
              <a:cs typeface="Arial"/>
            </a:endParaRP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endParaRPr lang="ru-RU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481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3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0592"/>
            <a:ext cx="9144000" cy="4407408"/>
          </a:xfrm>
          <a:prstGeom prst="rect">
            <a:avLst/>
          </a:prstGeom>
        </p:spPr>
      </p:pic>
      <p:pic>
        <p:nvPicPr>
          <p:cNvPr id="3" name="Изображение 2" descr="CCI_logo_gray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4" y="5954878"/>
            <a:ext cx="1123946" cy="903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530" y="374783"/>
            <a:ext cx="8675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Arial"/>
                <a:cs typeface="Arial"/>
              </a:rPr>
              <a:t>Кому </a:t>
            </a:r>
            <a:r>
              <a:rPr lang="ru-RU" sz="6000" dirty="0" err="1" smtClean="0">
                <a:latin typeface="Arial"/>
                <a:cs typeface="Arial"/>
              </a:rPr>
              <a:t>це</a:t>
            </a:r>
            <a:r>
              <a:rPr lang="ru-RU" sz="6000" dirty="0" smtClean="0">
                <a:latin typeface="Arial"/>
                <a:cs typeface="Arial"/>
              </a:rPr>
              <a:t> </a:t>
            </a:r>
            <a:r>
              <a:rPr lang="ru-RU" sz="6000" dirty="0" err="1" smtClean="0">
                <a:latin typeface="Arial"/>
                <a:cs typeface="Arial"/>
              </a:rPr>
              <a:t>необхідно</a:t>
            </a:r>
            <a:r>
              <a:rPr lang="ru-RU" sz="6000" dirty="0" smtClean="0">
                <a:latin typeface="Arial"/>
                <a:cs typeface="Arial"/>
              </a:rPr>
              <a:t>?</a:t>
            </a:r>
            <a:endParaRPr lang="ru-RU" sz="6000" dirty="0">
              <a:solidFill>
                <a:srgbClr val="4ECAE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500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CCI_logo_gray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4" y="5954878"/>
            <a:ext cx="1123946" cy="903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530" y="374783"/>
            <a:ext cx="86918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Arial"/>
                <a:cs typeface="Arial"/>
              </a:rPr>
              <a:t>Вам </a:t>
            </a:r>
            <a:r>
              <a:rPr lang="ru-RU" sz="5000" dirty="0" err="1" smtClean="0">
                <a:latin typeface="Arial"/>
                <a:cs typeface="Arial"/>
              </a:rPr>
              <a:t>це</a:t>
            </a:r>
            <a:r>
              <a:rPr lang="ru-RU" sz="5000" dirty="0" smtClean="0">
                <a:latin typeface="Arial"/>
                <a:cs typeface="Arial"/>
              </a:rPr>
              <a:t> </a:t>
            </a:r>
            <a:r>
              <a:rPr lang="ru-RU" sz="5000" dirty="0" err="1" smtClean="0">
                <a:latin typeface="Arial"/>
                <a:cs typeface="Arial"/>
              </a:rPr>
              <a:t>знайомо</a:t>
            </a:r>
            <a:r>
              <a:rPr lang="ru-RU" sz="5000" dirty="0" smtClean="0">
                <a:latin typeface="Arial"/>
                <a:cs typeface="Arial"/>
              </a:rPr>
              <a:t>?</a:t>
            </a:r>
            <a:endParaRPr lang="ru-RU" sz="50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283" y="2296828"/>
            <a:ext cx="2408126" cy="46166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Втомлюваність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3205" y="2296828"/>
            <a:ext cx="2005385" cy="46166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Занепад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сил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283" y="2942126"/>
            <a:ext cx="1328743" cy="46166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Невроз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803" y="3576850"/>
            <a:ext cx="2809202" cy="46166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Розлад сну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7967" y="3580038"/>
            <a:ext cx="1718060" cy="46166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Слабкість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5795" y="4222148"/>
            <a:ext cx="5773291" cy="46166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Коливання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артеріального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тиску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3083" y="3579095"/>
            <a:ext cx="1573123" cy="46166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Аритмія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6664" y="2296828"/>
            <a:ext cx="3509425" cy="46166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Переломи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і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тріщини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5001" y="2942126"/>
            <a:ext cx="2169064" cy="46166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Тривожність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1169" y="2942126"/>
            <a:ext cx="4477421" cy="46166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Зниження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тонусу м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’</a:t>
            </a:r>
            <a:r>
              <a:rPr lang="uk-UA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язів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3180" y="3576850"/>
            <a:ext cx="1691095" cy="46166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Судоми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942" y="4222148"/>
            <a:ext cx="2274433" cy="461665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Нервозність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0692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CCI_logo_gray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4" y="5954878"/>
            <a:ext cx="1123946" cy="903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529" y="374783"/>
            <a:ext cx="60737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Arial"/>
                <a:cs typeface="Arial"/>
              </a:rPr>
              <a:t>В </a:t>
            </a:r>
            <a:r>
              <a:rPr lang="ru-RU" sz="5000" dirty="0" err="1" smtClean="0">
                <a:latin typeface="Arial"/>
                <a:cs typeface="Arial"/>
              </a:rPr>
              <a:t>чому</a:t>
            </a:r>
            <a:r>
              <a:rPr lang="ru-RU" sz="5000" dirty="0" smtClean="0">
                <a:latin typeface="Arial"/>
                <a:cs typeface="Arial"/>
              </a:rPr>
              <a:t> ж причина?</a:t>
            </a:r>
            <a:endParaRPr lang="ru-RU" sz="5000" dirty="0">
              <a:latin typeface="Arial"/>
              <a:cs typeface="Arial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603158" y="3010906"/>
            <a:ext cx="2790048" cy="2790048"/>
          </a:xfrm>
          <a:prstGeom prst="ellipse">
            <a:avLst/>
          </a:prstGeom>
          <a:solidFill>
            <a:srgbClr val="37CCE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743268" y="3010906"/>
            <a:ext cx="2790048" cy="2790048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811358" y="3829422"/>
            <a:ext cx="2279821" cy="1138773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 smtClean="0">
                <a:solidFill>
                  <a:schemeClr val="bg1"/>
                </a:solidFill>
                <a:latin typeface="Arial"/>
                <a:cs typeface="Arial"/>
              </a:rPr>
              <a:t>Ca</a:t>
            </a:r>
            <a:endParaRPr lang="ru-RU" sz="5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ru-RU" dirty="0" err="1" smtClean="0">
                <a:solidFill>
                  <a:schemeClr val="bg1"/>
                </a:solidFill>
                <a:latin typeface="Arial"/>
                <a:cs typeface="Arial"/>
              </a:rPr>
              <a:t>Кальцій</a:t>
            </a:r>
            <a:r>
              <a:rPr lang="ru-RU" dirty="0" smtClean="0">
                <a:solidFill>
                  <a:schemeClr val="bg1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4338" y="3829422"/>
            <a:ext cx="2279821" cy="1138773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"/>
                <a:cs typeface="Arial"/>
              </a:rPr>
              <a:t>Mg</a:t>
            </a:r>
            <a:endParaRPr lang="ru-RU" sz="5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ru-RU" dirty="0" err="1" smtClean="0">
                <a:solidFill>
                  <a:schemeClr val="bg1"/>
                </a:solidFill>
                <a:latin typeface="Arial"/>
                <a:cs typeface="Arial"/>
              </a:rPr>
              <a:t>Магній</a:t>
            </a:r>
            <a:r>
              <a:rPr lang="ru-RU" dirty="0" smtClean="0">
                <a:solidFill>
                  <a:schemeClr val="bg1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3529" y="1114229"/>
            <a:ext cx="36036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Дефіцит</a:t>
            </a:r>
            <a:endParaRPr lang="ru-RU" sz="5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2755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/>
          <p:cNvSpPr/>
          <p:nvPr/>
        </p:nvSpPr>
        <p:spPr>
          <a:xfrm>
            <a:off x="490357" y="1538741"/>
            <a:ext cx="1112801" cy="1112801"/>
          </a:xfrm>
          <a:prstGeom prst="ellipse">
            <a:avLst/>
          </a:prstGeom>
          <a:solidFill>
            <a:srgbClr val="37CCE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756806" y="1538741"/>
            <a:ext cx="1112801" cy="111280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 2" descr="CCI_logo_gray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4" y="5954878"/>
            <a:ext cx="1123946" cy="903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530" y="374783"/>
            <a:ext cx="73183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Arial"/>
                <a:cs typeface="Arial"/>
              </a:rPr>
              <a:t>Ca </a:t>
            </a:r>
            <a:r>
              <a:rPr lang="ru-RU" sz="5000" dirty="0" smtClean="0">
                <a:latin typeface="Arial"/>
                <a:cs typeface="Arial"/>
              </a:rPr>
              <a:t>і </a:t>
            </a:r>
            <a:r>
              <a:rPr lang="en-US" sz="5000" dirty="0" smtClean="0">
                <a:latin typeface="Arial"/>
                <a:cs typeface="Arial"/>
              </a:rPr>
              <a:t>Mg </a:t>
            </a:r>
            <a:r>
              <a:rPr lang="ru-RU" sz="5000" dirty="0" smtClean="0">
                <a:latin typeface="Arial"/>
                <a:cs typeface="Arial"/>
              </a:rPr>
              <a:t>в </a:t>
            </a:r>
            <a:r>
              <a:rPr lang="ru-RU" sz="5000" dirty="0" err="1" smtClean="0">
                <a:latin typeface="Arial"/>
                <a:cs typeface="Arial"/>
              </a:rPr>
              <a:t>організмі</a:t>
            </a:r>
            <a:endParaRPr lang="ru-RU" sz="5000" dirty="0">
              <a:latin typeface="Arial"/>
              <a:cs typeface="Arial"/>
            </a:endParaRPr>
          </a:p>
        </p:txBody>
      </p:sp>
      <p:pic>
        <p:nvPicPr>
          <p:cNvPr id="2" name="Изображение 1" descr="m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776" y="1686521"/>
            <a:ext cx="1569420" cy="5171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5631" y="2806622"/>
            <a:ext cx="2085781" cy="707886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4ECAE5"/>
                </a:solidFill>
                <a:latin typeface="Arial"/>
                <a:cs typeface="Arial"/>
              </a:rPr>
              <a:t>99 %</a:t>
            </a:r>
            <a:endParaRPr lang="en-US" sz="4000" dirty="0" smtClean="0">
              <a:solidFill>
                <a:srgbClr val="4ECAE5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084" y="3881663"/>
            <a:ext cx="1816214" cy="369332"/>
          </a:xfrm>
          <a:prstGeom prst="rect">
            <a:avLst/>
          </a:prstGeom>
          <a:noFill/>
          <a:ln w="38100" cmpd="sng">
            <a:solidFill>
              <a:srgbClr val="4ECAE5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ial"/>
                <a:cs typeface="Arial"/>
              </a:rPr>
              <a:t>Зубну</a:t>
            </a:r>
            <a:r>
              <a:rPr lang="ru-RU" dirty="0" smtClean="0">
                <a:latin typeface="Arial"/>
                <a:cs typeface="Arial"/>
              </a:rPr>
              <a:t> тканину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2082" y="4902953"/>
            <a:ext cx="2023505" cy="369332"/>
          </a:xfrm>
          <a:prstGeom prst="rect">
            <a:avLst/>
          </a:prstGeom>
          <a:noFill/>
          <a:ln w="38100" cmpd="sng">
            <a:solidFill>
              <a:srgbClr val="4ECAE5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ial"/>
                <a:cs typeface="Arial"/>
              </a:rPr>
              <a:t>Хрящову</a:t>
            </a:r>
            <a:r>
              <a:rPr lang="ru-RU" dirty="0" smtClean="0">
                <a:latin typeface="Arial"/>
                <a:cs typeface="Arial"/>
              </a:rPr>
              <a:t> тканину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2082" y="4394781"/>
            <a:ext cx="2023505" cy="369332"/>
          </a:xfrm>
          <a:prstGeom prst="rect">
            <a:avLst/>
          </a:prstGeom>
          <a:noFill/>
          <a:ln w="38100" cmpd="sng">
            <a:solidFill>
              <a:srgbClr val="4ECAE5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ial"/>
                <a:cs typeface="Arial"/>
              </a:rPr>
              <a:t>Кісткову</a:t>
            </a:r>
            <a:r>
              <a:rPr lang="ru-RU" dirty="0" smtClean="0">
                <a:latin typeface="Arial"/>
                <a:cs typeface="Arial"/>
              </a:rPr>
              <a:t> тканину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3784" y="1850134"/>
            <a:ext cx="895274" cy="461665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Arial"/>
                <a:cs typeface="Arial"/>
              </a:rPr>
              <a:t>Ca</a:t>
            </a:r>
            <a:endParaRPr lang="en-US" sz="24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61058" y="2651542"/>
            <a:ext cx="2085781" cy="707886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53 %</a:t>
            </a:r>
            <a:endParaRPr lang="en-US" sz="40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7653" y="3881663"/>
            <a:ext cx="1912562" cy="369332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/>
                <a:cs typeface="Arial"/>
              </a:rPr>
              <a:t>Дентин </a:t>
            </a:r>
            <a:r>
              <a:rPr lang="ru-RU" dirty="0" err="1" smtClean="0">
                <a:latin typeface="Arial"/>
                <a:cs typeface="Arial"/>
              </a:rPr>
              <a:t>і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dirty="0" err="1" smtClean="0">
                <a:latin typeface="Arial"/>
                <a:cs typeface="Arial"/>
              </a:rPr>
              <a:t>емаль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57652" y="3359428"/>
            <a:ext cx="2005994" cy="369332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ial"/>
                <a:cs typeface="Arial"/>
              </a:rPr>
              <a:t>Кісткова</a:t>
            </a:r>
            <a:r>
              <a:rPr lang="ru-RU" dirty="0" smtClean="0">
                <a:latin typeface="Arial"/>
                <a:cs typeface="Arial"/>
              </a:rPr>
              <a:t> тканина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18179" y="1869273"/>
            <a:ext cx="1031690" cy="461665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Mg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56806" y="4355907"/>
            <a:ext cx="2085781" cy="707886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F7F7F"/>
                </a:solidFill>
                <a:latin typeface="Arial"/>
                <a:cs typeface="Arial"/>
              </a:rPr>
              <a:t>20 %</a:t>
            </a:r>
            <a:endParaRPr lang="en-US" sz="4000" dirty="0" smtClean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69607" y="5063793"/>
            <a:ext cx="994039" cy="369332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/>
                <a:cs typeface="Arial"/>
              </a:rPr>
              <a:t>Сердце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75567" y="5063793"/>
            <a:ext cx="974301" cy="369332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ial"/>
                <a:cs typeface="Arial"/>
              </a:rPr>
              <a:t>Мозок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75569" y="5611437"/>
            <a:ext cx="1099224" cy="369332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/>
                <a:cs typeface="Arial"/>
              </a:rPr>
              <a:t>М</a:t>
            </a:r>
            <a:r>
              <a:rPr lang="en-US" dirty="0" smtClean="0">
                <a:latin typeface="Arial"/>
                <a:cs typeface="Arial"/>
              </a:rPr>
              <a:t>’</a:t>
            </a:r>
            <a:r>
              <a:rPr lang="uk-UA" dirty="0" smtClean="0">
                <a:latin typeface="Arial"/>
                <a:cs typeface="Arial"/>
              </a:rPr>
              <a:t>язи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27193" y="5624820"/>
            <a:ext cx="892864" cy="369332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"/>
                <a:cs typeface="Arial"/>
              </a:rPr>
              <a:t>Нирки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75567" y="6176652"/>
            <a:ext cx="1099225" cy="369332"/>
          </a:xfrm>
          <a:prstGeom prst="rect">
            <a:avLst/>
          </a:prstGeom>
          <a:noFill/>
          <a:ln w="38100" cmpd="sng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ial"/>
                <a:cs typeface="Arial"/>
              </a:rPr>
              <a:t>Печінка</a:t>
            </a:r>
            <a:endParaRPr lang="en-US" dirty="0" smtClean="0">
              <a:latin typeface="Arial"/>
              <a:cs typeface="Arial"/>
            </a:endParaRPr>
          </a:p>
        </p:txBody>
      </p:sp>
      <p:cxnSp>
        <p:nvCxnSpPr>
          <p:cNvPr id="49" name="Соединительная линия уступом 48"/>
          <p:cNvCxnSpPr/>
          <p:nvPr/>
        </p:nvCxnSpPr>
        <p:spPr>
          <a:xfrm rot="10800000">
            <a:off x="2602535" y="4616822"/>
            <a:ext cx="1043990" cy="1007998"/>
          </a:xfrm>
          <a:prstGeom prst="bentConnector3">
            <a:avLst/>
          </a:prstGeom>
          <a:ln w="9525" cmpd="sng">
            <a:solidFill>
              <a:srgbClr val="7F7F7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>
            <a:cxnSpLocks/>
          </p:cNvCxnSpPr>
          <p:nvPr/>
        </p:nvCxnSpPr>
        <p:spPr>
          <a:xfrm rot="10800000" flipV="1">
            <a:off x="2362201" y="2358739"/>
            <a:ext cx="1511990" cy="1727996"/>
          </a:xfrm>
          <a:prstGeom prst="bentConnector3">
            <a:avLst>
              <a:gd name="adj1" fmla="val 74901"/>
            </a:avLst>
          </a:prstGeom>
          <a:ln w="9525" cmpd="sng">
            <a:solidFill>
              <a:srgbClr val="7F7F7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Соединительная линия уступом 56"/>
          <p:cNvCxnSpPr>
            <a:cxnSpLocks/>
          </p:cNvCxnSpPr>
          <p:nvPr/>
        </p:nvCxnSpPr>
        <p:spPr>
          <a:xfrm rot="10800000" flipH="1">
            <a:off x="3730195" y="3536828"/>
            <a:ext cx="2087986" cy="2087993"/>
          </a:xfrm>
          <a:prstGeom prst="bentConnector3">
            <a:avLst>
              <a:gd name="adj1" fmla="val 84210"/>
            </a:avLst>
          </a:prstGeom>
          <a:ln w="9525" cmpd="sng">
            <a:solidFill>
              <a:srgbClr val="7F7F7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/>
          <p:nvPr/>
        </p:nvCxnSpPr>
        <p:spPr>
          <a:xfrm rot="10800000" flipH="1" flipV="1">
            <a:off x="4254140" y="2366720"/>
            <a:ext cx="1583990" cy="1727998"/>
          </a:xfrm>
          <a:prstGeom prst="bentConnector3">
            <a:avLst>
              <a:gd name="adj1" fmla="val 70668"/>
            </a:avLst>
          </a:prstGeom>
          <a:ln w="9525" cmpd="sng">
            <a:solidFill>
              <a:srgbClr val="7F7F7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/>
          <p:nvPr/>
        </p:nvCxnSpPr>
        <p:spPr>
          <a:xfrm rot="10800000" flipH="1" flipV="1">
            <a:off x="4182140" y="3702196"/>
            <a:ext cx="1655990" cy="1547982"/>
          </a:xfrm>
          <a:prstGeom prst="bentConnector3">
            <a:avLst>
              <a:gd name="adj1" fmla="val 56866"/>
            </a:avLst>
          </a:prstGeom>
          <a:ln w="9525" cmpd="sng">
            <a:solidFill>
              <a:srgbClr val="7F7F7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4405966" y="5693540"/>
            <a:ext cx="1451686" cy="6658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ная линия уступом 65"/>
          <p:cNvCxnSpPr/>
          <p:nvPr/>
        </p:nvCxnSpPr>
        <p:spPr>
          <a:xfrm rot="10800000" flipH="1" flipV="1">
            <a:off x="3874192" y="4024053"/>
            <a:ext cx="1943988" cy="2339987"/>
          </a:xfrm>
          <a:prstGeom prst="bentConnector3">
            <a:avLst>
              <a:gd name="adj1" fmla="val 57024"/>
            </a:avLst>
          </a:prstGeom>
          <a:ln w="9525" cmpd="sng">
            <a:solidFill>
              <a:srgbClr val="7F7F7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5736" y="3412211"/>
            <a:ext cx="1912562" cy="369332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7F7F7F"/>
                </a:solidFill>
                <a:latin typeface="Arial"/>
                <a:cs typeface="Arial"/>
              </a:rPr>
              <a:t>припадає</a:t>
            </a:r>
            <a:r>
              <a:rPr lang="ru-RU" dirty="0" smtClean="0">
                <a:solidFill>
                  <a:srgbClr val="7F7F7F"/>
                </a:solidFill>
                <a:latin typeface="Arial"/>
                <a:cs typeface="Arial"/>
              </a:rPr>
              <a:t> на:</a:t>
            </a:r>
            <a:endParaRPr lang="en-US" dirty="0" smtClean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38" name="Соединительная линия уступом 37"/>
          <p:cNvCxnSpPr/>
          <p:nvPr/>
        </p:nvCxnSpPr>
        <p:spPr>
          <a:xfrm rot="10800000">
            <a:off x="2675589" y="5109281"/>
            <a:ext cx="899987" cy="827995"/>
          </a:xfrm>
          <a:prstGeom prst="bentConnector3">
            <a:avLst>
              <a:gd name="adj1" fmla="val 71598"/>
            </a:avLst>
          </a:prstGeom>
          <a:ln w="9525" cmpd="sng">
            <a:solidFill>
              <a:srgbClr val="7F7F7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127193" y="2875051"/>
            <a:ext cx="1912562" cy="369332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7F7F7F"/>
                </a:solidFill>
                <a:latin typeface="Arial"/>
                <a:cs typeface="Arial"/>
              </a:rPr>
              <a:t>міститься</a:t>
            </a:r>
            <a:r>
              <a:rPr lang="ru-RU" dirty="0" smtClean="0">
                <a:solidFill>
                  <a:srgbClr val="7F7F7F"/>
                </a:solidFill>
                <a:latin typeface="Arial"/>
                <a:cs typeface="Arial"/>
              </a:rPr>
              <a:t> в:</a:t>
            </a:r>
            <a:endParaRPr lang="en-US" dirty="0" smtClean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0" name="Соединительная линия уступом 39"/>
          <p:cNvCxnSpPr/>
          <p:nvPr/>
        </p:nvCxnSpPr>
        <p:spPr>
          <a:xfrm rot="10800000" flipH="1" flipV="1">
            <a:off x="4182812" y="1880834"/>
            <a:ext cx="1656000" cy="3311987"/>
          </a:xfrm>
          <a:prstGeom prst="bentConnector3">
            <a:avLst>
              <a:gd name="adj1" fmla="val 67281"/>
            </a:avLst>
          </a:prstGeom>
          <a:ln w="9525" cmpd="sng">
            <a:solidFill>
              <a:srgbClr val="7F7F7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34" idx="3"/>
            <a:endCxn id="33" idx="1"/>
          </p:cNvCxnSpPr>
          <p:nvPr/>
        </p:nvCxnSpPr>
        <p:spPr>
          <a:xfrm>
            <a:off x="6849868" y="5248459"/>
            <a:ext cx="19739" cy="0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endCxn id="36" idx="1"/>
          </p:cNvCxnSpPr>
          <p:nvPr/>
        </p:nvCxnSpPr>
        <p:spPr>
          <a:xfrm flipV="1">
            <a:off x="6974792" y="5809486"/>
            <a:ext cx="152401" cy="7334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/>
          <p:nvPr/>
        </p:nvCxnSpPr>
        <p:spPr>
          <a:xfrm rot="10800000" flipH="1" flipV="1">
            <a:off x="4362139" y="4073804"/>
            <a:ext cx="1547990" cy="1763981"/>
          </a:xfrm>
          <a:prstGeom prst="bentConnector3">
            <a:avLst>
              <a:gd name="adj1" fmla="val 31826"/>
            </a:avLst>
          </a:prstGeom>
          <a:ln w="9525" cmpd="sng">
            <a:solidFill>
              <a:srgbClr val="7F7F7F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974791" y="4533621"/>
            <a:ext cx="1799095" cy="369332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7F7F7F"/>
                </a:solidFill>
                <a:latin typeface="Arial"/>
                <a:cs typeface="Arial"/>
              </a:rPr>
              <a:t>міститься</a:t>
            </a:r>
            <a:r>
              <a:rPr lang="ru-RU" dirty="0" smtClean="0">
                <a:solidFill>
                  <a:srgbClr val="7F7F7F"/>
                </a:solidFill>
                <a:latin typeface="Arial"/>
                <a:cs typeface="Arial"/>
              </a:rPr>
              <a:t> в:</a:t>
            </a:r>
            <a:endParaRPr lang="en-US" dirty="0" smtClean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736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CCI_logo_gray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4" y="5954878"/>
            <a:ext cx="1123946" cy="903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530" y="374783"/>
            <a:ext cx="73183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>
                <a:latin typeface="Arial"/>
                <a:cs typeface="Arial"/>
              </a:rPr>
              <a:t>Роль </a:t>
            </a:r>
            <a:r>
              <a:rPr lang="en-US" sz="5000" dirty="0" smtClean="0">
                <a:latin typeface="Arial"/>
                <a:cs typeface="Arial"/>
              </a:rPr>
              <a:t>Ca </a:t>
            </a:r>
            <a:r>
              <a:rPr lang="ru-RU" sz="5000" dirty="0" smtClean="0">
                <a:latin typeface="Arial"/>
                <a:cs typeface="Arial"/>
              </a:rPr>
              <a:t>і </a:t>
            </a:r>
            <a:r>
              <a:rPr lang="en-US" sz="5000" dirty="0" smtClean="0">
                <a:latin typeface="Arial"/>
                <a:cs typeface="Arial"/>
              </a:rPr>
              <a:t>Mg</a:t>
            </a:r>
            <a:endParaRPr lang="ru-RU" sz="5000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36610" y="1922500"/>
            <a:ext cx="4039136" cy="3416320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ECAE5"/>
              </a:buClr>
              <a:buFont typeface="Arial"/>
              <a:buChar char="•"/>
            </a:pPr>
            <a:r>
              <a:rPr lang="ru-RU" dirty="0" err="1" smtClean="0">
                <a:latin typeface="Arial"/>
                <a:cs typeface="Arial"/>
              </a:rPr>
              <a:t>Беруть</a:t>
            </a:r>
            <a:r>
              <a:rPr lang="ru-RU" dirty="0" smtClean="0">
                <a:latin typeface="Arial"/>
                <a:cs typeface="Arial"/>
              </a:rPr>
              <a:t> участь </a:t>
            </a:r>
            <a:r>
              <a:rPr lang="ru-RU" dirty="0">
                <a:latin typeface="Arial"/>
                <a:cs typeface="Arial"/>
              </a:rPr>
              <a:t>в </a:t>
            </a:r>
            <a:r>
              <a:rPr lang="ru-RU" dirty="0" err="1" smtClean="0">
                <a:latin typeface="Arial"/>
                <a:cs typeface="Arial"/>
              </a:rPr>
              <a:t>побудові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dirty="0" err="1" smtClean="0">
                <a:latin typeface="Arial"/>
                <a:cs typeface="Arial"/>
              </a:rPr>
              <a:t>кісток</a:t>
            </a:r>
            <a:r>
              <a:rPr lang="ru-RU" dirty="0" smtClean="0">
                <a:latin typeface="Arial"/>
                <a:cs typeface="Arial"/>
              </a:rPr>
              <a:t> скелета,</a:t>
            </a:r>
            <a:r>
              <a:rPr lang="ru-RU" dirty="0">
                <a:latin typeface="Arial"/>
                <a:cs typeface="Arial"/>
              </a:rPr>
              <a:t> </a:t>
            </a:r>
            <a:r>
              <a:rPr lang="ru-RU" dirty="0" err="1" smtClean="0">
                <a:latin typeface="Arial"/>
                <a:cs typeface="Arial"/>
              </a:rPr>
              <a:t>зв</a:t>
            </a:r>
            <a:r>
              <a:rPr lang="en-US" dirty="0" smtClean="0">
                <a:latin typeface="Arial"/>
                <a:cs typeface="Arial"/>
              </a:rPr>
              <a:t>’</a:t>
            </a:r>
            <a:r>
              <a:rPr lang="ru-RU" dirty="0" err="1" smtClean="0">
                <a:latin typeface="Arial"/>
                <a:cs typeface="Arial"/>
              </a:rPr>
              <a:t>язок</a:t>
            </a:r>
            <a:r>
              <a:rPr lang="ru-RU" dirty="0" smtClean="0">
                <a:latin typeface="Arial"/>
                <a:cs typeface="Arial"/>
              </a:rPr>
              <a:t>, </a:t>
            </a:r>
            <a:r>
              <a:rPr lang="ru-RU" dirty="0" err="1" smtClean="0">
                <a:latin typeface="Arial"/>
                <a:cs typeface="Arial"/>
              </a:rPr>
              <a:t>сухожиль</a:t>
            </a:r>
            <a:r>
              <a:rPr lang="ru-RU" dirty="0" smtClean="0">
                <a:latin typeface="Arial"/>
                <a:cs typeface="Arial"/>
              </a:rPr>
              <a:t>, </a:t>
            </a:r>
            <a:r>
              <a:rPr lang="ru-RU" dirty="0" err="1" smtClean="0">
                <a:latin typeface="Arial"/>
                <a:cs typeface="Arial"/>
              </a:rPr>
              <a:t>ферментів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dirty="0" err="1" smtClean="0">
                <a:latin typeface="Arial"/>
                <a:cs typeface="Arial"/>
              </a:rPr>
              <a:t>і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dirty="0" err="1" smtClean="0">
                <a:latin typeface="Arial"/>
                <a:cs typeface="Arial"/>
              </a:rPr>
              <a:t>гормонів</a:t>
            </a:r>
            <a:endParaRPr lang="ru-RU" dirty="0" smtClean="0">
              <a:latin typeface="Arial"/>
              <a:cs typeface="Arial"/>
            </a:endParaRP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endParaRPr lang="ru-RU" dirty="0">
              <a:latin typeface="Arial"/>
              <a:cs typeface="Arial"/>
            </a:endParaRP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r>
              <a:rPr lang="ru-RU" dirty="0" err="1" smtClean="0">
                <a:latin typeface="Arial"/>
                <a:cs typeface="Arial"/>
              </a:rPr>
              <a:t>Підсилюють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dirty="0" err="1" smtClean="0">
                <a:latin typeface="Arial"/>
                <a:cs typeface="Arial"/>
              </a:rPr>
              <a:t>обмінні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dirty="0" err="1" smtClean="0">
                <a:latin typeface="Arial"/>
                <a:cs typeface="Arial"/>
              </a:rPr>
              <a:t>і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dirty="0" err="1" smtClean="0">
                <a:latin typeface="Arial"/>
                <a:cs typeface="Arial"/>
              </a:rPr>
              <a:t>біоенергетичні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dirty="0" err="1" smtClean="0">
                <a:latin typeface="Arial"/>
                <a:cs typeface="Arial"/>
              </a:rPr>
              <a:t>процеси</a:t>
            </a:r>
            <a:r>
              <a:rPr lang="ru-RU" dirty="0" smtClean="0">
                <a:latin typeface="Arial"/>
                <a:cs typeface="Arial"/>
              </a:rPr>
              <a:t> </a:t>
            </a:r>
            <a:endParaRPr lang="ru-RU" dirty="0">
              <a:latin typeface="Arial"/>
              <a:cs typeface="Arial"/>
            </a:endParaRPr>
          </a:p>
          <a:p>
            <a:pPr>
              <a:buClr>
                <a:srgbClr val="4ECAE5"/>
              </a:buClr>
            </a:pPr>
            <a:r>
              <a:rPr lang="ru-RU" dirty="0">
                <a:latin typeface="Arial"/>
                <a:cs typeface="Arial"/>
              </a:rPr>
              <a:t>     в </a:t>
            </a:r>
            <a:r>
              <a:rPr lang="ru-RU" dirty="0" err="1" smtClean="0">
                <a:latin typeface="Arial"/>
                <a:cs typeface="Arial"/>
              </a:rPr>
              <a:t>клітинах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dirty="0" err="1" smtClean="0">
                <a:latin typeface="Arial"/>
                <a:cs typeface="Arial"/>
              </a:rPr>
              <a:t>організму</a:t>
            </a:r>
            <a:endParaRPr lang="ru-RU" dirty="0">
              <a:latin typeface="Arial"/>
              <a:cs typeface="Arial"/>
            </a:endParaRPr>
          </a:p>
          <a:p>
            <a:pPr>
              <a:buClr>
                <a:srgbClr val="4ECAE5"/>
              </a:buClr>
            </a:pPr>
            <a:endParaRPr lang="ru-RU" dirty="0">
              <a:latin typeface="Arial"/>
              <a:cs typeface="Arial"/>
            </a:endParaRP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r>
              <a:rPr lang="ru-RU" dirty="0" err="1" smtClean="0">
                <a:latin typeface="Arial"/>
                <a:cs typeface="Arial"/>
              </a:rPr>
              <a:t>Нормалізують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dirty="0" err="1" smtClean="0">
                <a:latin typeface="Arial"/>
                <a:cs typeface="Arial"/>
              </a:rPr>
              <a:t>серцевий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ритм</a:t>
            </a: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endParaRPr lang="ru-RU" dirty="0">
              <a:latin typeface="Arial"/>
              <a:cs typeface="Arial"/>
            </a:endParaRP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r>
              <a:rPr lang="ru-RU" dirty="0" err="1" smtClean="0">
                <a:latin typeface="Arial"/>
                <a:cs typeface="Arial"/>
              </a:rPr>
              <a:t>Підвищують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dirty="0" err="1" smtClean="0">
                <a:latin typeface="Arial"/>
                <a:cs typeface="Arial"/>
              </a:rPr>
              <a:t>стресостійкість</a:t>
            </a:r>
            <a:endParaRPr lang="ru-RU" dirty="0">
              <a:latin typeface="Arial"/>
              <a:cs typeface="Arial"/>
            </a:endParaRP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endParaRPr lang="ru-RU" dirty="0" smtClean="0">
              <a:latin typeface="Arial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8451" y="1922500"/>
            <a:ext cx="4216109" cy="2862322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ECAE5"/>
              </a:buClr>
              <a:buFont typeface="Arial"/>
              <a:buChar char="•"/>
            </a:pPr>
            <a:r>
              <a:rPr lang="ru-RU" dirty="0" err="1" smtClean="0">
                <a:latin typeface="Arial"/>
                <a:cs typeface="Arial"/>
              </a:rPr>
              <a:t>Стимулюють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dirty="0" err="1" smtClean="0">
                <a:latin typeface="Arial"/>
                <a:cs typeface="Arial"/>
              </a:rPr>
              <a:t>обмін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dirty="0" err="1" smtClean="0">
                <a:latin typeface="Arial"/>
                <a:cs typeface="Arial"/>
              </a:rPr>
              <a:t>ферментів</a:t>
            </a:r>
            <a:r>
              <a:rPr lang="ru-RU" dirty="0">
                <a:latin typeface="Arial"/>
                <a:cs typeface="Arial"/>
              </a:rPr>
              <a:t>, </a:t>
            </a:r>
            <a:r>
              <a:rPr lang="ru-RU" dirty="0" err="1" smtClean="0">
                <a:latin typeface="Arial"/>
                <a:cs typeface="Arial"/>
              </a:rPr>
              <a:t>білків</a:t>
            </a:r>
            <a:r>
              <a:rPr lang="ru-RU" dirty="0" smtClean="0">
                <a:latin typeface="Arial"/>
                <a:cs typeface="Arial"/>
              </a:rPr>
              <a:t>, </a:t>
            </a:r>
            <a:r>
              <a:rPr lang="ru-RU" dirty="0" err="1" smtClean="0">
                <a:latin typeface="Arial"/>
                <a:cs typeface="Arial"/>
              </a:rPr>
              <a:t>жирів</a:t>
            </a:r>
            <a:r>
              <a:rPr lang="ru-RU" dirty="0">
                <a:latin typeface="Arial"/>
                <a:cs typeface="Arial"/>
              </a:rPr>
              <a:t>, </a:t>
            </a:r>
            <a:r>
              <a:rPr lang="ru-RU" dirty="0" err="1" smtClean="0">
                <a:latin typeface="Arial"/>
                <a:cs typeface="Arial"/>
              </a:rPr>
              <a:t>нуклеінових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кислот</a:t>
            </a: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endParaRPr lang="ru-RU" dirty="0" smtClean="0">
              <a:latin typeface="Arial"/>
              <a:cs typeface="Arial"/>
            </a:endParaRP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r>
              <a:rPr lang="ru-RU" dirty="0" err="1" smtClean="0">
                <a:latin typeface="Arial"/>
                <a:cs typeface="Arial"/>
              </a:rPr>
              <a:t>Беруть</a:t>
            </a:r>
            <a:r>
              <a:rPr lang="ru-RU" dirty="0" smtClean="0">
                <a:latin typeface="Arial"/>
                <a:cs typeface="Arial"/>
              </a:rPr>
              <a:t> участь в </a:t>
            </a:r>
            <a:r>
              <a:rPr lang="ru-RU" dirty="0" err="1" smtClean="0">
                <a:latin typeface="Arial"/>
                <a:cs typeface="Arial"/>
              </a:rPr>
              <a:t>виробленні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dirty="0" err="1" smtClean="0">
                <a:latin typeface="Arial"/>
                <a:cs typeface="Arial"/>
              </a:rPr>
              <a:t>кліткової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dirty="0" err="1" smtClean="0">
                <a:latin typeface="Arial"/>
                <a:cs typeface="Arial"/>
              </a:rPr>
              <a:t>енергії</a:t>
            </a:r>
            <a:r>
              <a:rPr lang="ru-RU" dirty="0" smtClean="0">
                <a:latin typeface="Arial"/>
                <a:cs typeface="Arial"/>
              </a:rPr>
              <a:t> АТФ</a:t>
            </a:r>
          </a:p>
          <a:p>
            <a:pPr>
              <a:buClr>
                <a:srgbClr val="4ECAE5"/>
              </a:buClr>
            </a:pPr>
            <a:endParaRPr lang="ru-RU" dirty="0" smtClean="0">
              <a:latin typeface="Arial"/>
              <a:cs typeface="Arial"/>
            </a:endParaRP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r>
              <a:rPr lang="ru-RU" dirty="0" err="1" smtClean="0">
                <a:latin typeface="Arial"/>
                <a:cs typeface="Arial"/>
              </a:rPr>
              <a:t>Регулюють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dirty="0" err="1" smtClean="0">
                <a:latin typeface="Arial"/>
                <a:cs typeface="Arial"/>
              </a:rPr>
              <a:t>судинний</a:t>
            </a:r>
            <a:r>
              <a:rPr lang="ru-RU" dirty="0" smtClean="0">
                <a:latin typeface="Arial"/>
                <a:cs typeface="Arial"/>
              </a:rPr>
              <a:t> тонус</a:t>
            </a: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endParaRPr lang="ru-RU" dirty="0" smtClean="0">
              <a:latin typeface="Arial"/>
              <a:cs typeface="Arial"/>
            </a:endParaRPr>
          </a:p>
          <a:p>
            <a:pPr marL="342900" indent="-342900">
              <a:buClr>
                <a:srgbClr val="4ECAE5"/>
              </a:buClr>
              <a:buFont typeface="Arial"/>
              <a:buChar char="•"/>
            </a:pPr>
            <a:r>
              <a:rPr lang="ru-RU" dirty="0" err="1" smtClean="0">
                <a:latin typeface="Arial"/>
                <a:cs typeface="Arial"/>
              </a:rPr>
              <a:t>Підтримують</a:t>
            </a:r>
            <a:r>
              <a:rPr lang="ru-RU" dirty="0" smtClean="0">
                <a:latin typeface="Arial"/>
                <a:cs typeface="Arial"/>
              </a:rPr>
              <a:t> кислотно-</a:t>
            </a:r>
            <a:r>
              <a:rPr lang="ru-RU" dirty="0" err="1" smtClean="0">
                <a:latin typeface="Arial"/>
                <a:cs typeface="Arial"/>
              </a:rPr>
              <a:t>лужний</a:t>
            </a:r>
            <a:r>
              <a:rPr lang="ru-RU" dirty="0" smtClean="0">
                <a:latin typeface="Arial"/>
                <a:cs typeface="Arial"/>
              </a:rPr>
              <a:t> баланс</a:t>
            </a:r>
          </a:p>
        </p:txBody>
      </p:sp>
    </p:spTree>
    <p:extLst>
      <p:ext uri="{BB962C8B-B14F-4D97-AF65-F5344CB8AC3E}">
        <p14:creationId xmlns:p14="http://schemas.microsoft.com/office/powerpoint/2010/main" val="192745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0592"/>
            <a:ext cx="9144000" cy="4407408"/>
          </a:xfrm>
          <a:prstGeom prst="rect">
            <a:avLst/>
          </a:prstGeom>
        </p:spPr>
      </p:pic>
      <p:pic>
        <p:nvPicPr>
          <p:cNvPr id="3" name="Изображение 2" descr="CCI_logo_gray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4" y="5954878"/>
            <a:ext cx="1123946" cy="903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530" y="374783"/>
            <a:ext cx="73183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000" dirty="0" smtClean="0">
                <a:latin typeface="Arial"/>
                <a:cs typeface="Arial"/>
              </a:rPr>
              <a:t>Вплив магнію на здоров</a:t>
            </a:r>
            <a:r>
              <a:rPr lang="en-US" sz="5000" dirty="0" smtClean="0">
                <a:latin typeface="Arial"/>
                <a:cs typeface="Arial"/>
              </a:rPr>
              <a:t>’</a:t>
            </a:r>
            <a:r>
              <a:rPr lang="uk-UA" sz="5000" dirty="0" smtClean="0">
                <a:latin typeface="Arial"/>
                <a:cs typeface="Arial"/>
              </a:rPr>
              <a:t>я</a:t>
            </a:r>
            <a:endParaRPr lang="ru-RU" sz="50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2810" y="19829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41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CCI_logo_gray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4" y="5954878"/>
            <a:ext cx="1123946" cy="903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530" y="374783"/>
            <a:ext cx="73183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err="1" smtClean="0">
                <a:latin typeface="Arial"/>
                <a:cs typeface="Arial"/>
              </a:rPr>
              <a:t>Важливий</a:t>
            </a:r>
            <a:r>
              <a:rPr lang="ru-RU" sz="5000" dirty="0" smtClean="0">
                <a:latin typeface="Arial"/>
                <a:cs typeface="Arial"/>
              </a:rPr>
              <a:t> баланс</a:t>
            </a:r>
            <a:endParaRPr lang="ru-RU" sz="5000" dirty="0">
              <a:latin typeface="Arial"/>
              <a:cs typeface="Arial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00198" y="2431318"/>
            <a:ext cx="2255960" cy="2255960"/>
          </a:xfrm>
          <a:prstGeom prst="ellipse">
            <a:avLst/>
          </a:prstGeom>
          <a:solidFill>
            <a:srgbClr val="37CCE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301155" y="2431318"/>
            <a:ext cx="2255960" cy="2255960"/>
          </a:xfrm>
          <a:prstGeom prst="ellipse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59564" y="3079055"/>
            <a:ext cx="1843402" cy="861774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 smtClean="0">
                <a:solidFill>
                  <a:schemeClr val="bg1"/>
                </a:solidFill>
                <a:latin typeface="Arial"/>
                <a:cs typeface="Arial"/>
              </a:rPr>
              <a:t>Ca</a:t>
            </a:r>
            <a:endParaRPr lang="ru-RU" sz="50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3391" y="3079055"/>
            <a:ext cx="1843402" cy="861774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Arial"/>
                <a:cs typeface="Arial"/>
              </a:rPr>
              <a:t>Mg</a:t>
            </a:r>
            <a:endParaRPr lang="ru-RU" sz="50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Изображение 1" descr="man-balanc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768" y="2374209"/>
            <a:ext cx="2538188" cy="2538188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2966805" y="3590241"/>
            <a:ext cx="407963" cy="13316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912956" y="3603557"/>
            <a:ext cx="407963" cy="13316"/>
          </a:xfrm>
          <a:prstGeom prst="line">
            <a:avLst/>
          </a:prstGeom>
          <a:ln w="9525" cmpd="sng">
            <a:solidFill>
              <a:schemeClr val="bg1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252810" y="19829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266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0592"/>
            <a:ext cx="9144000" cy="4407408"/>
          </a:xfrm>
          <a:prstGeom prst="rect">
            <a:avLst/>
          </a:prstGeom>
        </p:spPr>
      </p:pic>
      <p:pic>
        <p:nvPicPr>
          <p:cNvPr id="3" name="Изображение 2" descr="CCI_logo_gray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4" y="5954878"/>
            <a:ext cx="1123946" cy="903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530" y="374783"/>
            <a:ext cx="7318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err="1" smtClean="0">
                <a:latin typeface="Arial"/>
                <a:cs typeface="Arial"/>
              </a:rPr>
              <a:t>Джерела</a:t>
            </a:r>
            <a:r>
              <a:rPr lang="ru-RU" sz="6000" dirty="0" smtClean="0">
                <a:latin typeface="Arial"/>
                <a:cs typeface="Arial"/>
              </a:rPr>
              <a:t> </a:t>
            </a:r>
            <a:r>
              <a:rPr lang="en-US" sz="6000" dirty="0" smtClean="0">
                <a:latin typeface="Arial"/>
                <a:cs typeface="Arial"/>
              </a:rPr>
              <a:t>Ca </a:t>
            </a:r>
            <a:r>
              <a:rPr lang="ru-RU" sz="6000" dirty="0" smtClean="0">
                <a:latin typeface="Arial"/>
                <a:cs typeface="Arial"/>
              </a:rPr>
              <a:t>і </a:t>
            </a:r>
            <a:r>
              <a:rPr lang="en-US" sz="6000" dirty="0" smtClean="0">
                <a:latin typeface="Arial"/>
                <a:cs typeface="Arial"/>
              </a:rPr>
              <a:t>Mg</a:t>
            </a:r>
            <a:endParaRPr lang="ru-RU" sz="60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14547" y="46223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05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Изображение 39" descr="tradeboard4yRIxC_im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2" t="22618" r="14787" b="8351"/>
          <a:stretch/>
        </p:blipFill>
        <p:spPr>
          <a:xfrm>
            <a:off x="587685" y="4905263"/>
            <a:ext cx="1103044" cy="110304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" name="Picture 9" descr="Стоковые фотографии Parmigiano reggiano cheese, роялти-фри изображения Parmigiano reggiano cheese Depositphoto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6" t="13117" r="15006" b="9247"/>
          <a:stretch/>
        </p:blipFill>
        <p:spPr bwMode="auto">
          <a:xfrm>
            <a:off x="3325376" y="2979187"/>
            <a:ext cx="1165193" cy="114369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/>
          <p:cNvSpPr/>
          <p:nvPr/>
        </p:nvSpPr>
        <p:spPr>
          <a:xfrm>
            <a:off x="794020" y="1488502"/>
            <a:ext cx="1146350" cy="1146350"/>
          </a:xfrm>
          <a:prstGeom prst="ellipse">
            <a:avLst/>
          </a:prstGeom>
          <a:solidFill>
            <a:srgbClr val="37CCE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212565" y="1494241"/>
            <a:ext cx="1146349" cy="114634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 2" descr="CCI_logo_gray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4" y="5954878"/>
            <a:ext cx="1123946" cy="9031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530" y="374783"/>
            <a:ext cx="8800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err="1" smtClean="0">
                <a:latin typeface="Arial"/>
                <a:cs typeface="Arial"/>
              </a:rPr>
              <a:t>Денна</a:t>
            </a:r>
            <a:r>
              <a:rPr lang="ru-RU" sz="6000" dirty="0" smtClean="0">
                <a:latin typeface="Arial"/>
                <a:cs typeface="Arial"/>
              </a:rPr>
              <a:t> потреба</a:t>
            </a:r>
            <a:endParaRPr lang="ru-RU" sz="60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14547" y="46223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3610" y="1658967"/>
            <a:ext cx="1152583" cy="707886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"/>
                <a:cs typeface="Arial"/>
              </a:rPr>
              <a:t>Ca</a:t>
            </a:r>
            <a:endParaRPr lang="ru-RU" sz="40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4426" y="1654295"/>
            <a:ext cx="1003393" cy="707886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Mg</a:t>
            </a:r>
            <a:endParaRPr lang="ru-RU" sz="40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3673" y="1755687"/>
            <a:ext cx="2357033" cy="707886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4ECAE5"/>
                </a:solidFill>
                <a:latin typeface="Arial"/>
                <a:cs typeface="Arial"/>
              </a:rPr>
              <a:t>1000 мг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5432" y="1731162"/>
            <a:ext cx="1843402" cy="707886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400 мг</a:t>
            </a:r>
          </a:p>
        </p:txBody>
      </p:sp>
      <p:pic>
        <p:nvPicPr>
          <p:cNvPr id="5" name="Изображение 4" descr="tvorog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4" t="16303" r="25659" b="33219"/>
          <a:stretch/>
        </p:blipFill>
        <p:spPr>
          <a:xfrm flipH="1">
            <a:off x="707889" y="3017701"/>
            <a:ext cx="1056433" cy="105643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316841" y="4103678"/>
            <a:ext cx="1855660" cy="615553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/>
                <a:cs typeface="Arial"/>
              </a:rPr>
              <a:t>660 </a:t>
            </a:r>
            <a:r>
              <a:rPr lang="ru-RU" sz="2000" dirty="0" err="1" smtClean="0">
                <a:latin typeface="Arial"/>
                <a:cs typeface="Arial"/>
              </a:rPr>
              <a:t>гр</a:t>
            </a:r>
            <a:endParaRPr lang="ru-RU" sz="2000" dirty="0" smtClean="0">
              <a:latin typeface="Arial"/>
              <a:cs typeface="Arial"/>
            </a:endParaRPr>
          </a:p>
          <a:p>
            <a:pPr algn="ctr"/>
            <a:r>
              <a:rPr lang="ru-RU" sz="1400" dirty="0">
                <a:latin typeface="Arial"/>
                <a:cs typeface="Arial"/>
              </a:rPr>
              <a:t>ж</a:t>
            </a:r>
            <a:r>
              <a:rPr lang="ru-RU" sz="1400" dirty="0" smtClean="0">
                <a:latin typeface="Arial"/>
                <a:cs typeface="Arial"/>
              </a:rPr>
              <a:t>ирного </a:t>
            </a:r>
            <a:r>
              <a:rPr lang="ru-RU" sz="1400" dirty="0" err="1" smtClean="0">
                <a:latin typeface="Arial"/>
                <a:cs typeface="Arial"/>
              </a:rPr>
              <a:t>сиру</a:t>
            </a:r>
            <a:endParaRPr lang="ru-RU" sz="1400" dirty="0" smtClean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43674" y="4099922"/>
            <a:ext cx="1323343" cy="615553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/>
                <a:cs typeface="Arial"/>
              </a:rPr>
              <a:t>1100 </a:t>
            </a:r>
            <a:r>
              <a:rPr lang="ru-RU" sz="2000" dirty="0" smtClean="0">
                <a:latin typeface="Arial"/>
                <a:cs typeface="Arial"/>
              </a:rPr>
              <a:t>мл</a:t>
            </a:r>
            <a:endParaRPr lang="ru-RU" sz="1400" dirty="0" smtClean="0">
              <a:latin typeface="Arial"/>
              <a:cs typeface="Arial"/>
            </a:endParaRPr>
          </a:p>
          <a:p>
            <a:pPr algn="ctr"/>
            <a:r>
              <a:rPr lang="ru-RU" sz="1400" dirty="0" err="1" smtClean="0">
                <a:latin typeface="Arial"/>
                <a:cs typeface="Arial"/>
              </a:rPr>
              <a:t>Вершків</a:t>
            </a:r>
            <a:r>
              <a:rPr lang="ru-RU" sz="1400" dirty="0" smtClean="0">
                <a:latin typeface="Arial"/>
                <a:cs typeface="Arial"/>
              </a:rPr>
              <a:t> 10</a:t>
            </a:r>
            <a:r>
              <a:rPr lang="en-US" sz="1400" dirty="0" smtClean="0">
                <a:latin typeface="Arial"/>
                <a:cs typeface="Arial"/>
              </a:rPr>
              <a:t>%</a:t>
            </a:r>
            <a:endParaRPr lang="ru-RU" sz="1400" dirty="0" smtClean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67017" y="4106578"/>
            <a:ext cx="1390413" cy="615553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/>
                <a:cs typeface="Arial"/>
              </a:rPr>
              <a:t>80 </a:t>
            </a:r>
            <a:r>
              <a:rPr lang="ru-RU" sz="2000" dirty="0">
                <a:latin typeface="Arial"/>
                <a:cs typeface="Arial"/>
              </a:rPr>
              <a:t>г</a:t>
            </a:r>
            <a:endParaRPr lang="ru-RU" sz="2000" dirty="0" smtClean="0">
              <a:latin typeface="Arial"/>
              <a:cs typeface="Arial"/>
            </a:endParaRPr>
          </a:p>
          <a:p>
            <a:pPr algn="ctr"/>
            <a:r>
              <a:rPr lang="ru-RU" sz="1400" dirty="0" smtClean="0">
                <a:latin typeface="Arial"/>
                <a:cs typeface="Arial"/>
              </a:rPr>
              <a:t>пармезану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2081" y="6005407"/>
            <a:ext cx="2050420" cy="615553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/>
                <a:cs typeface="Arial"/>
              </a:rPr>
              <a:t>1 кг </a:t>
            </a:r>
          </a:p>
          <a:p>
            <a:pPr algn="ctr"/>
            <a:r>
              <a:rPr lang="ru-RU" sz="1400" dirty="0" smtClean="0">
                <a:latin typeface="Arial"/>
                <a:cs typeface="Arial"/>
              </a:rPr>
              <a:t>краба </a:t>
            </a:r>
            <a:r>
              <a:rPr lang="ru-RU" sz="1400" dirty="0" err="1" smtClean="0">
                <a:latin typeface="Arial"/>
                <a:cs typeface="Arial"/>
              </a:rPr>
              <a:t>камчатського</a:t>
            </a:r>
            <a:endParaRPr lang="ru-RU" sz="1400" dirty="0" smtClean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46294" y="6001651"/>
            <a:ext cx="1073563" cy="615553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/>
                <a:cs typeface="Arial"/>
              </a:rPr>
              <a:t>1300 г</a:t>
            </a:r>
          </a:p>
          <a:p>
            <a:pPr algn="ctr"/>
            <a:r>
              <a:rPr lang="ru-RU" sz="1400" dirty="0" err="1" smtClean="0">
                <a:latin typeface="Arial"/>
                <a:cs typeface="Arial"/>
              </a:rPr>
              <a:t>арахісу</a:t>
            </a:r>
            <a:endParaRPr lang="ru-RU" sz="1400" dirty="0" smtClean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47355" y="5974887"/>
            <a:ext cx="1390413" cy="615553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/>
                <a:cs typeface="Arial"/>
              </a:rPr>
              <a:t>33 </a:t>
            </a:r>
          </a:p>
          <a:p>
            <a:pPr algn="ctr"/>
            <a:r>
              <a:rPr lang="ru-RU" sz="1400" dirty="0" err="1" smtClean="0">
                <a:latin typeface="Arial"/>
                <a:cs typeface="Arial"/>
              </a:rPr>
              <a:t>Курячих</a:t>
            </a:r>
            <a:r>
              <a:rPr lang="ru-RU" sz="1400" dirty="0" smtClean="0">
                <a:latin typeface="Arial"/>
                <a:cs typeface="Arial"/>
              </a:rPr>
              <a:t> </a:t>
            </a:r>
            <a:r>
              <a:rPr lang="ru-RU" sz="1400" dirty="0" err="1" smtClean="0">
                <a:latin typeface="Arial"/>
                <a:cs typeface="Arial"/>
              </a:rPr>
              <a:t>яйця</a:t>
            </a:r>
            <a:endParaRPr lang="ru-RU" sz="1400" dirty="0" smtClean="0"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19818" y="4109122"/>
            <a:ext cx="1073563" cy="615553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/>
                <a:cs typeface="Arial"/>
              </a:rPr>
              <a:t>10 </a:t>
            </a:r>
            <a:r>
              <a:rPr lang="ru-RU" sz="1400" dirty="0" err="1" smtClean="0">
                <a:latin typeface="Arial"/>
                <a:cs typeface="Arial"/>
              </a:rPr>
              <a:t>бананів</a:t>
            </a:r>
            <a:endParaRPr lang="ru-RU" sz="1400" dirty="0" smtClean="0"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79730" y="4105366"/>
            <a:ext cx="1953576" cy="615553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/>
                <a:cs typeface="Arial"/>
              </a:rPr>
              <a:t>2 кг </a:t>
            </a:r>
          </a:p>
          <a:p>
            <a:pPr algn="ctr"/>
            <a:r>
              <a:rPr lang="uk-UA" sz="1400" dirty="0" smtClean="0">
                <a:latin typeface="Arial"/>
                <a:cs typeface="Arial"/>
              </a:rPr>
              <a:t>Курячого м</a:t>
            </a:r>
            <a:r>
              <a:rPr lang="en-US" sz="1400" dirty="0" smtClean="0">
                <a:latin typeface="Arial"/>
                <a:cs typeface="Arial"/>
              </a:rPr>
              <a:t>’</a:t>
            </a:r>
            <a:r>
              <a:rPr lang="uk-UA" sz="1400" dirty="0" smtClean="0">
                <a:latin typeface="Arial"/>
                <a:cs typeface="Arial"/>
              </a:rPr>
              <a:t>яса</a:t>
            </a:r>
            <a:endParaRPr lang="ru-RU" sz="1400" dirty="0" smtClean="0">
              <a:latin typeface="Arial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0495" y="5977656"/>
            <a:ext cx="1390413" cy="615553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/>
                <a:cs typeface="Arial"/>
              </a:rPr>
              <a:t>1700 г</a:t>
            </a:r>
          </a:p>
          <a:p>
            <a:pPr algn="ctr"/>
            <a:r>
              <a:rPr lang="ru-RU" sz="1400" dirty="0" err="1" smtClean="0">
                <a:latin typeface="Arial"/>
                <a:cs typeface="Arial"/>
              </a:rPr>
              <a:t>картоплі</a:t>
            </a:r>
            <a:endParaRPr lang="ru-RU" sz="1400" dirty="0" smtClean="0">
              <a:latin typeface="Arial"/>
              <a:cs typeface="Arial"/>
            </a:endParaRPr>
          </a:p>
        </p:txBody>
      </p:sp>
      <p:pic>
        <p:nvPicPr>
          <p:cNvPr id="37" name="Изображение 36" descr="120830122212-120910144527-p-O-slivki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7" t="-12861" r="15223" b="12861"/>
          <a:stretch/>
        </p:blipFill>
        <p:spPr>
          <a:xfrm>
            <a:off x="1972124" y="2989599"/>
            <a:ext cx="1170943" cy="113328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" name="Изображение 40" descr="arahis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3" t="6109" r="23762" b="10139"/>
          <a:stretch/>
        </p:blipFill>
        <p:spPr>
          <a:xfrm>
            <a:off x="1972124" y="4894765"/>
            <a:ext cx="1094075" cy="111354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2" name="Изображение 41" descr="12492284511424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6" t="2134" r="9422" b="585"/>
          <a:stretch/>
        </p:blipFill>
        <p:spPr>
          <a:xfrm>
            <a:off x="3346310" y="4894765"/>
            <a:ext cx="1144259" cy="110688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3" name="Изображение 42" descr="1359672640_banany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1" t="1381" r="17912" b="8678"/>
          <a:stretch/>
        </p:blipFill>
        <p:spPr>
          <a:xfrm>
            <a:off x="5319818" y="2998799"/>
            <a:ext cx="1115203" cy="111032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" name="Изображение 43" descr="kurinoe-file.jp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6" t="9929" r="43181" b="24347"/>
          <a:stretch/>
        </p:blipFill>
        <p:spPr>
          <a:xfrm>
            <a:off x="6773254" y="2998798"/>
            <a:ext cx="1131176" cy="110112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5" name="Изображение 44" descr="potato_png2391.pn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" t="-19796" r="15125" b="9928"/>
          <a:stretch/>
        </p:blipFill>
        <p:spPr>
          <a:xfrm>
            <a:off x="5326538" y="4890601"/>
            <a:ext cx="1118894" cy="111105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7766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1072</Words>
  <Application>Microsoft Macintosh PowerPoint</Application>
  <PresentationFormat>Экран (4:3)</PresentationFormat>
  <Paragraphs>195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АртДиректор</dc:creator>
  <cp:lastModifiedBy>АртДиректор</cp:lastModifiedBy>
  <cp:revision>63</cp:revision>
  <dcterms:created xsi:type="dcterms:W3CDTF">2015-05-12T11:34:55Z</dcterms:created>
  <dcterms:modified xsi:type="dcterms:W3CDTF">2015-05-21T07:34:37Z</dcterms:modified>
</cp:coreProperties>
</file>