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3004800" cy="73152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499" autoAdjust="0"/>
  </p:normalViewPr>
  <p:slideViewPr>
    <p:cSldViewPr snapToGrid="0">
      <p:cViewPr>
        <p:scale>
          <a:sx n="50" d="100"/>
          <a:sy n="50" d="100"/>
        </p:scale>
        <p:origin x="-72" y="-72"/>
      </p:cViewPr>
      <p:guideLst>
        <p:guide orient="horz" pos="2304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00B3E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56</c:v>
                </c:pt>
                <c:pt idx="3">
                  <c:v>36</c:v>
                </c:pt>
                <c:pt idx="4">
                  <c:v>34</c:v>
                </c:pt>
                <c:pt idx="5">
                  <c:v>74</c:v>
                </c:pt>
                <c:pt idx="6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2540672"/>
        <c:axId val="22542208"/>
      </c:barChart>
      <c:catAx>
        <c:axId val="2254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uk-UA"/>
          </a:p>
        </c:txPr>
        <c:crossAx val="22542208"/>
        <c:crosses val="autoZero"/>
        <c:auto val="1"/>
        <c:lblAlgn val="ctr"/>
        <c:lblOffset val="100"/>
        <c:noMultiLvlLbl val="1"/>
      </c:catAx>
      <c:valAx>
        <c:axId val="22542208"/>
        <c:scaling>
          <c:orientation val="minMax"/>
          <c:max val="80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endParaRPr lang="uk-UA"/>
          </a:p>
        </c:txPr>
        <c:crossAx val="22540672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/>
      <c:overlay val="0"/>
      <c:spPr>
        <a:noFill/>
        <a:ln>
          <a:noFill/>
        </a:ln>
      </c:spPr>
      <c:txPr>
        <a:bodyPr/>
        <a:lstStyle/>
        <a:p>
          <a:pPr>
            <a:defRPr sz="1000" b="0" strike="noStrike" spc="-1">
              <a:solidFill>
                <a:srgbClr val="000000"/>
              </a:solidFill>
              <a:latin typeface="Arial"/>
              <a:ea typeface="DejaVu Sans"/>
            </a:defRPr>
          </a:pPr>
          <a:endParaRPr lang="uk-UA"/>
        </a:p>
      </c:txPr>
    </c:legend>
    <c:plotVisOnly val="1"/>
    <c:dispBlanksAs val="gap"/>
    <c:showDLblsOverMax val="1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5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5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5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5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E673043-071F-4D13-BA5C-D7D55ED81CF5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399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Club представляє відомі нутрієнти, вироблені за новою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сучасною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ехнологією.</a:t>
            </a:r>
            <a:endParaRPr lang="uk-UA" b="0" noProof="0" dirty="0" smtClean="0">
              <a:effectLst/>
            </a:endParaRPr>
          </a:p>
          <a:p>
            <a:pPr rtl="0"/>
            <a:r>
              <a:rPr lang="uk-UA" b="0" noProof="0" dirty="0" smtClean="0">
                <a:effectLst/>
              </a:rPr>
              <a:t/>
            </a:r>
            <a:br>
              <a:rPr lang="uk-UA" b="0" noProof="0" dirty="0" smtClean="0">
                <a:effectLst/>
              </a:rPr>
            </a:b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Технологія ліпосомальної доставки забезпечує високу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ефективність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продукту, зручність застосування та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мінімізацію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побічних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ефектів. </a:t>
            </a:r>
            <a:endParaRPr lang="uk-UA" noProof="0" dirty="0" smtClean="0"/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66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F2A9395-E279-426C-88BC-8B6629B7A75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527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DejaVu Sans"/>
              </a:rPr>
              <a:t>Фосфоліпіди</a:t>
            </a:r>
            <a:r>
              <a:rPr lang="uk-UA" sz="1400" b="0" strike="noStrike" spc="-1" baseline="0" noProof="0" dirty="0" smtClean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DejaVu Sans"/>
              </a:rPr>
              <a:t>структурні компоненти біологічних мембран клітин людського організму. </a:t>
            </a:r>
            <a:endParaRPr lang="uk-UA" sz="14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Біологічні мембрани клітин виконують, зокрема, бар'єрні функції, захищаючи вміст клітин</a:t>
            </a:r>
            <a:r>
              <a:rPr lang="uk-UA" sz="14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і</a:t>
            </a:r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внутрішньоклітинних органел від впливу різних чужорідних факторів і токсинів, які можуть порушити процеси, що відбуваються у клітині, та пошкодити її вміст. Виконуючи цю функцію, структурні складові</a:t>
            </a:r>
            <a:r>
              <a:rPr lang="uk-UA" sz="14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біологічних мембран, у тому числі фосфоліпіди, зазнають</a:t>
            </a:r>
            <a:r>
              <a:rPr lang="uk-UA" sz="14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постійного нападу вільних радикалів, хвороботворних мікроорганізмів і токсинів. </a:t>
            </a:r>
            <a:endParaRPr lang="uk-UA" sz="1400" b="0" strike="noStrike" spc="-1" noProof="0" dirty="0" smtClean="0">
              <a:latin typeface="Arial"/>
            </a:endParaRPr>
          </a:p>
          <a:p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З тим, щоб компенсувати структурні пошкодження,</a:t>
            </a:r>
            <a:r>
              <a:rPr lang="uk-UA" sz="14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які відбулися через виконання </a:t>
            </a:r>
            <a:r>
              <a:rPr lang="uk-UA" sz="14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клітинною мембраною своїх бар'єрних функцій, наш організм потребує постійного притоку будівельного матеріалу, у першу чергу фосфоліпідів. </a:t>
            </a:r>
            <a:endParaRPr lang="uk-UA" sz="1400" b="0" strike="noStrike" spc="-1" noProof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65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5222880"/>
          </a:xfrm>
          <a:prstGeom prst="rect">
            <a:avLst/>
          </a:prstGeom>
        </p:spPr>
        <p:txBody>
          <a:bodyPr/>
          <a:lstStyle/>
          <a:p>
            <a:pPr marL="216000" indent="-211680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</a:pP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Фосфоліпіди складаються з гідрофільної «голови» та гідрофобного «хвоста». У водному </a:t>
            </a:r>
            <a:r>
              <a:rPr lang="uk-UA" sz="1600" b="0" strike="noStrike" spc="-1" noProof="0" dirty="0" smtClean="0">
                <a:solidFill>
                  <a:srgbClr val="000000"/>
                </a:solidFill>
                <a:latin typeface="+mn-lt"/>
                <a:ea typeface="Microsoft YaHei"/>
              </a:rPr>
              <a:t>середовищі гідрофобні «хвости» фосфоліпідів швидк</a:t>
            </a: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о повертаються один до одного</a:t>
            </a:r>
            <a:r>
              <a:rPr lang="uk-UA" sz="1600" b="0" u="none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, прагнучи виключити </a:t>
            </a: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контакт з</a:t>
            </a:r>
            <a:r>
              <a:rPr lang="uk-UA" sz="1600" b="0" u="none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водою</a:t>
            </a: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, що призводить до замикання фосфоліпідного шару</a:t>
            </a:r>
            <a:r>
              <a:rPr lang="uk-UA" sz="16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у </a:t>
            </a: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сферичні везикули. Так утворюється ліпосома.</a:t>
            </a:r>
            <a:endParaRPr lang="uk-UA" sz="16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6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Отримана ліпосома характеризується амфіфільними властивостями. Це означає, що вона може одночасно</a:t>
            </a:r>
            <a:r>
              <a:rPr lang="uk-UA" sz="16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включати і доставляти як водорозчинні (у</a:t>
            </a:r>
            <a:r>
              <a:rPr lang="uk-UA" sz="16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центрі </a:t>
            </a:r>
            <a:r>
              <a:rPr lang="uk-UA" sz="16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везикули), так і жиророзчинні нутрієнти (у бішарі, між «хвостами» фосфоліпідів). Таким чином активні речовини,</a:t>
            </a:r>
            <a:r>
              <a:rPr lang="uk-UA" sz="16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захищені фосфоліпідним шаром ліпосоми, доставляються до клітин.</a:t>
            </a:r>
            <a:endParaRPr lang="uk-UA" sz="1600" b="0" u="none" strike="noStrike" spc="-1" noProof="0" dirty="0">
              <a:latin typeface="Arial"/>
            </a:endParaRPr>
          </a:p>
        </p:txBody>
      </p:sp>
      <p:sp>
        <p:nvSpPr>
          <p:cNvPr id="494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3013CAF-3BAC-4132-BB14-7530BC392FD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7801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Подвійний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фосфоліпідний шар ліпосоми має схожість зі структурою клітинних мембран. Досягнувши клітини, фосфоліпідна оболонка ліпосоми зливається з дружньою до неї клітинною мембраною і випускає всередину клітини активну речовину. Водночас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відбувається інший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позитивний процес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фосфоліпіди з ліпосом вбудовуються у пошкоджені вільними радикалами ділянки оболонки клітини, відновлюючи її структуру та захисні функції. </a:t>
            </a:r>
            <a:endParaRPr lang="uk-UA" b="0" noProof="0" dirty="0" smtClean="0">
              <a:effectLst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95302BA-42C0-42BD-B369-1CA108C2E4F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607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1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Вітамін С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вкрай важливий для організму антиоксидант. У процесі еволюції людина втратила здатність синтезувати вітамін C, тому людина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 отримати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його лише з про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дуктів харчування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харчових доб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авок. Оскільки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вітамін C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водорозчинний вітамін і він не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накопичується в організмі, необхідно регулярно поповнювати його запас.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sz="1200" b="0" strike="noStrike" spc="-1" dirty="0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1C3DE3D-2231-4ECD-AC60-1F461982254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2881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вітаміну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не відбувається синтез колагену та еластину, власної гіалуронової кислоти, стероїдних гормонів, утворення активних форм фолієвої кислоти, вітаміну D, багатьох ферментів. Від нього залежить білковий і вуглеводний обмін, покращується засвоєння кальцію, заліза, цинку, синтез та обмін холестерину. Прискорюється виведення токсичних речовин з організму: свинцю, міді, ртуті, ванадію. Вітамін С зміцнює судини, підвищує витривалість організму до навантажень.</a:t>
            </a:r>
            <a:endParaRPr lang="uk-UA" b="0" noProof="0" dirty="0" smtClean="0">
              <a:effectLst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5D253AD-2D40-43B3-97D7-A63037812C0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5467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673043-071F-4D13-BA5C-D7D55ED81CF5}" type="slidenum">
              <a:rPr lang="ru-RU" sz="1400" b="0" strike="noStrike" spc="-1" smtClean="0">
                <a:latin typeface="Times New Roman"/>
              </a:rPr>
              <a:t>17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228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67AD92A-890A-48AF-B291-CEF9FA27DCF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7736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uk-UA" sz="1200" b="1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Ліпосомальний вітамін С 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забезпечує організм життєво необхідною аскорбіновою кислотою у найбільш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біодоступній формі, не викликаючи побічних ефектів:</a:t>
            </a:r>
            <a:endParaRPr lang="uk-UA" sz="12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uk-UA" sz="1800" b="0" strike="noStrike" spc="-1" noProof="0" dirty="0" smtClean="0">
                <a:solidFill>
                  <a:srgbClr val="000000"/>
                </a:solidFill>
                <a:latin typeface="Arial"/>
                <a:ea typeface="DejaVu Sans"/>
              </a:rPr>
              <a:t>негативного впливу аскорбінової кислоти на стінки шлунково-кишкового тракту, можливого</a:t>
            </a:r>
            <a:r>
              <a:rPr lang="uk-UA" sz="1800" b="0" strike="noStrike" spc="-1" baseline="0" noProof="0" dirty="0" smtClean="0">
                <a:solidFill>
                  <a:srgbClr val="000000"/>
                </a:solidFill>
                <a:latin typeface="Arial"/>
                <a:ea typeface="DejaVu Sans"/>
              </a:rPr>
              <a:t> розладу шлунку </a:t>
            </a:r>
            <a:r>
              <a:rPr lang="uk-UA" sz="1800" b="0" strike="noStrike" spc="-1" noProof="0" dirty="0" smtClean="0">
                <a:solidFill>
                  <a:srgbClr val="000000"/>
                </a:solidFill>
                <a:latin typeface="Arial"/>
                <a:ea typeface="DejaVu Sans"/>
              </a:rPr>
              <a:t>(діареї).</a:t>
            </a:r>
            <a:endParaRPr lang="uk-UA" sz="18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 noProof="0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 noProof="0" dirty="0" smtClean="0">
                <a:solidFill>
                  <a:srgbClr val="000000"/>
                </a:solidFill>
                <a:latin typeface="Arial"/>
                <a:ea typeface="DejaVu Sans"/>
              </a:rPr>
              <a:t>Ліпосомальна оболонка</a:t>
            </a:r>
            <a:r>
              <a:rPr lang="uk-UA" sz="1800" b="0" strike="noStrike" spc="-1" baseline="0" noProof="0" dirty="0" smtClean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uk-UA" sz="1800" b="0" strike="noStrike" spc="-1" noProof="0" dirty="0" smtClean="0">
                <a:solidFill>
                  <a:srgbClr val="000000"/>
                </a:solidFill>
                <a:latin typeface="Arial"/>
                <a:ea typeface="DejaVu Sans"/>
              </a:rPr>
              <a:t>додаткове джерело фосфоліпідів – будівельного матеріалу біологічних мембран клітин.</a:t>
            </a:r>
            <a:endParaRPr lang="uk-UA" sz="18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800" b="0" strike="noStrike" spc="-1" noProof="0" dirty="0">
              <a:latin typeface="Arial"/>
            </a:endParaRPr>
          </a:p>
        </p:txBody>
      </p:sp>
      <p:sp>
        <p:nvSpPr>
          <p:cNvPr id="509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96665DE-CED5-4C8E-8809-53FF9881EDD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2939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uk-UA" sz="1200" b="1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Вітамін D3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 відіграє важливу роль в організмі людини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протягом усього її життя, починаючи з раннього дитинства. Природним чином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+mn-lt"/>
                <a:ea typeface="+mn-ea"/>
              </a:rPr>
              <a:t> ві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тамін D синтезується у шкірі під впливом ультрафіолетового випромінювання у певний час доби (з 11.00 до 14.00 години) і за певних умов: відсутність смогу, хмарності, сонцезахисних кремів на шкірі та щільного одягу.</a:t>
            </a:r>
            <a:endParaRPr lang="uk-UA" sz="1200" b="0" strike="noStrike" spc="-1" noProof="0" dirty="0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28468A5-CDBF-43B8-93CF-E01D3020171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7916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Вітамін D сприяє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своєнню кальцію, магнію та фосфору, необхідних для формування кісток і зубів.  </a:t>
            </a:r>
            <a:endParaRPr lang="uk-UA" b="0" noProof="0" dirty="0" smtClean="0">
              <a:effectLst/>
            </a:endParaRP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Запобігає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захворюванням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опорно-рухового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апарату: рахіту, остеопорозу.</a:t>
            </a:r>
            <a:endParaRPr lang="uk-UA" b="0" noProof="0" dirty="0" smtClean="0">
              <a:effectLst/>
            </a:endParaRP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Вітамін D виконує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мунну, метаболічну, когнітивну та репродуктивну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функції в організмі. </a:t>
            </a: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Активує синтез захисних білків, які зменшують імовірність розвитку вірусних та інфекційних захворювань. </a:t>
            </a: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Покращує пам'ять, дрібну моторику, зір, слух, координацію та швидкість реакції. </a:t>
            </a: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Люди, які отримують достатню кількість вітаміну D, легше переносять стресові ситуації: холод, зміну часових поясів, роботу у нічний час доби, іспити. </a:t>
            </a:r>
            <a:endParaRPr lang="uk-UA" b="0" noProof="0" dirty="0" smtClean="0">
              <a:effectLst/>
            </a:endParaRP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Вітамін D необхідний для нормального функціонування як жіночої, так і чоловічої репродуктивної системи. </a:t>
            </a: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Знижує ризик ожиріння та цукрового діабету.</a:t>
            </a:r>
            <a:endParaRPr lang="uk-UA" b="0" noProof="0" dirty="0" smtClean="0">
              <a:effectLst/>
            </a:endParaRPr>
          </a:p>
        </p:txBody>
      </p:sp>
      <p:sp>
        <p:nvSpPr>
          <p:cNvPr id="515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1A174EC-4B22-46A3-9F35-1118130A7F1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027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Вперше дію ліпосом описав англійський дослідник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Алек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Бенгхем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1965 році. Він вивчав вплив фосфоліпідів на процеси згортання крові. У результаті </a:t>
            </a:r>
            <a:b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дослідження з'ясувалося, що фосфоліпіди мають здатність утворювати двошарові частки. За структурою вони схожі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із м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ембранами клітин і здатні </a:t>
            </a:r>
            <a:b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утримувати всередині різні активні речовини.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Ця технологія знайшла своє застосування у медицині, хімії, і на сьогодні її  використовують для </a:t>
            </a:r>
            <a:b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підвищення біодоступності активних речовин. </a:t>
            </a:r>
            <a:endParaRPr lang="uk-UA" noProof="0" dirty="0"/>
          </a:p>
        </p:txBody>
      </p:sp>
      <p:sp>
        <p:nvSpPr>
          <p:cNvPr id="469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B1CFCAE-CDE9-40A2-B7B9-386C335DF42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7246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Отримати достатню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кількість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вітаміну D3 з їжі досить складно. Його джерела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жовток яйця, олія печінки тріски, вугор, атлантичний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селедець, лосось, підосичники, маслюки, білі гриби. Вітамін D3 не знайти в овочах та фруктах, тому усім здоровим людям рекомендовано приймати D3 у фізіологічній дозі не лише у зимові, але й у літні місяці.</a:t>
            </a:r>
            <a:endParaRPr lang="uk-UA" b="0" noProof="0" dirty="0" smtClean="0">
              <a:effectLst/>
            </a:endParaRPr>
          </a:p>
          <a:p>
            <a:r>
              <a:rPr lang="uk-UA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Перебування на сонці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панацея для вирішення проблеми дефіциту вітаміну D3. Для якісного синтезу вітаміну D необхідно дотримуватись ряду умов і пам'ятати про ризики:</a:t>
            </a:r>
          </a:p>
          <a:p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Під дію сонячного світла має потрапляти більша частина поверхні тіла, а не лише обличчя та руки.</a:t>
            </a:r>
          </a:p>
          <a:p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Найкращий час перебування на сонці для синтезу вітаміну D – це години з 11 до 14. Але у ці години сонячне випромінювання є найбільш агресивним, тому у спекотних місцях у цей час рекомендують перебувати у тіні.</a:t>
            </a:r>
          </a:p>
          <a:p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Смагляві і темношкірі люди потребують більш високої дози УФ-променів порівняно зі світлошкірими людьми для вироблення тієї ж кількості  вітаміну D.</a:t>
            </a:r>
          </a:p>
          <a:p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Перебування на сонці дає не лише красиву засмагу, але й пігментацію шкіри, провокує появу веснянок.</a:t>
            </a:r>
          </a:p>
          <a:p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Інтенсивне УФ-випромінювання збільшує ризик меланоми (раку шкіри).</a:t>
            </a: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05A4FA8-662F-4C02-9109-37EA05A0AB0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6508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У сучасному світі дефіцит вітаміну D3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+mn-lt"/>
                <a:ea typeface="+mn-ea"/>
              </a:rPr>
              <a:t> спостерігається у 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30–50% населення незалежно від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+mn-lt"/>
                <a:ea typeface="+mn-ea"/>
              </a:rPr>
              <a:t> місця проживання та 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соціального статусу.</a:t>
            </a:r>
            <a:r>
              <a:rPr lang="uk-UA" noProof="0" dirty="0" smtClean="0"/>
              <a:t/>
            </a:r>
            <a:br>
              <a:rPr lang="uk-UA" noProof="0" dirty="0" smtClean="0"/>
            </a:br>
            <a:endParaRPr lang="uk-UA" sz="12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A17063E-6BC0-467F-BBB0-BF119258624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989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uk-UA" sz="1200" b="1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Ліпосомальний Вітамін D3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 забезпечує організм життєво необхідною активною речовиною у найбільш біодоступній формі.</a:t>
            </a:r>
            <a:endParaRPr lang="uk-UA" sz="1200" b="0" strike="noStrike" spc="-1" noProof="0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uk-UA" sz="1200" b="0" strike="noStrike" spc="-1" noProof="0" dirty="0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07D72EC-0DE6-40E1-8DC5-5AFAE339CF2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0359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uk-UA" sz="1200" b="1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Ліпосомальний куркумін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нова біодоступна формула куркуміну, характеризується винятковою ефективністю.</a:t>
            </a:r>
            <a:endParaRPr lang="uk-UA" b="0" noProof="0" dirty="0" smtClean="0">
              <a:effectLst/>
            </a:endParaRPr>
          </a:p>
          <a:p>
            <a:pPr rtl="0"/>
            <a:r>
              <a:rPr lang="uk-UA" b="0" noProof="0" dirty="0" smtClean="0">
                <a:effectLst/>
              </a:rPr>
              <a:t/>
            </a:r>
            <a:br>
              <a:rPr lang="uk-UA" b="0" noProof="0" dirty="0" smtClean="0">
                <a:effectLst/>
              </a:rPr>
            </a:b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Cureit­­ — куркумін високої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чистоти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екстрагований з куркуми довгої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 в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міщений між іншими її компонентами, кожен з яких також виділений з </a:t>
            </a:r>
            <a:b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 за особливих умов.</a:t>
            </a:r>
          </a:p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створеній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матриці куркумін захищений всередині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званого полярно-неполярного сендвіча з вуглеводів, харчових волокон, білків, з одного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боку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b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та ефірних олій, з другого. Ця композиція вміщується у бішарову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ліпосомальну оболонку,  що дозволяє активному куркуміну проникати крізь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клітинні мембрани без структурного руйнування. </a:t>
            </a:r>
            <a:endParaRPr lang="uk-UA" b="0" noProof="0" dirty="0" smtClean="0">
              <a:effectLst/>
            </a:endParaRPr>
          </a:p>
          <a:p>
            <a:pPr rtl="0"/>
            <a:r>
              <a:rPr lang="uk-UA" b="0" noProof="0" dirty="0" smtClean="0">
                <a:effectLst/>
              </a:rPr>
              <a:t/>
            </a:r>
            <a:br>
              <a:rPr lang="uk-UA" b="0" noProof="0" dirty="0" smtClean="0">
                <a:effectLst/>
              </a:rPr>
            </a:br>
            <a:r>
              <a:rPr lang="uk-UA" b="0" noProof="0" dirty="0" smtClean="0">
                <a:effectLst/>
              </a:rPr>
              <a:t>    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результаті використання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двох новітніх технологій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ліпосомальної та PNS (полярно-неполярного сендвіча)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досягається максимально можлива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біодоступність продукту та спрямована доставка куркуміну до клітин.</a:t>
            </a:r>
          </a:p>
          <a:p>
            <a:pPr rtl="0"/>
            <a:endParaRPr lang="uk-UA" sz="1200" b="0" i="0" u="none" strike="noStrike" kern="1200" noProof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uk-UA" b="0" noProof="0" dirty="0" smtClean="0">
              <a:effectLst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E557433-5CC5-44A1-B6FF-271BDE9CE9C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0570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Куркума —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спеція з Індії, яку називають «східним золотом» не лише за яскравий колір, але й за численні корисні для здоров'я властивості. </a:t>
            </a:r>
            <a:b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Аюрведі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давній індійській науці про здоров'я, куркумін відомий як засіб для очищення організму, покращення травлення, загоєння ран, опіків та боротьби із кашлем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uk-UA" sz="1200" b="0" strike="noStrike" spc="-1" noProof="0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F104FB7-F850-4DE0-AD3F-71F46107125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0817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r>
              <a:rPr lang="uk-UA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Куркумін — основний активний компонент куркуми, поліфенольний комплекс з кореневища, який багато в чому визначає її властивості.</a:t>
            </a:r>
            <a:endParaRPr lang="uk-UA" sz="12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19E1D71-2570-4639-B65C-CD1D00F8E8C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5485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Сучасні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наукові дослідження відкрили і довели багато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нових можливостей куркуми та її основної діючої речовини куркуміну. Куркума почала застосовуватись при різних запальних процесах у серцево-судинній, нервовій, кістково-м</a:t>
            </a:r>
            <a:r>
              <a:rPr lang="en-US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язовій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системах як засіб, що зміцнює імунітет, зокрема і протипухлинний. Відомо,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що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куркумін покращує функції жовчного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міхура та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печінки, регулює рівень холестерину і цукру у крові. Висока антиоксидантна активність куркуміну послаблює руйнівну дію вільних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дикалів, уповільнюючи процес старіння клітин. </a:t>
            </a:r>
            <a:endParaRPr lang="ru-RU" dirty="0" smtClean="0"/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ABFB15B-A46C-4770-A71C-A48BF1037A5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7822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673043-071F-4D13-BA5C-D7D55ED81CF5}" type="slidenum">
              <a:rPr lang="ru-RU" sz="1400" b="0" strike="noStrike" spc="-1" smtClean="0">
                <a:latin typeface="Times New Roman"/>
              </a:rPr>
              <a:t>32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2377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r>
              <a:rPr lang="uk-UA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Куркумін має низьку біодоступність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чере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 його швидкий метаболізм та виведення з організму. </a:t>
            </a:r>
          </a:p>
          <a:p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Ще одна причина, з якої куркумін мало доступний в організмі, – його низька розчинність у воді.</a:t>
            </a:r>
          </a:p>
          <a:p>
            <a:endParaRPr lang="uk-UA" sz="2000" b="0" strike="noStrike" spc="-1" noProof="0" dirty="0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1779ECA-4484-4DB9-8792-B679F898228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944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Головна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перешкода у використанні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 – низька засвоюваність її активних компонентів. У новому продукті ця проблема вирішена за допомогою передової запатентованої технології PNS (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Polar-Non-polar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Sandwiching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компанії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Aurea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Понад 40 років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ця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компанія спеціалізується на розробці нутрицевтиків з функціональними перевагами.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Aurea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відтворила природну повноцінну матрицю куркуми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Cureit, яка засвоюється у 10 разів краще за звичайний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кстракт. </a:t>
            </a:r>
            <a:endParaRPr lang="uk-UA" b="0" noProof="0" dirty="0" smtClean="0">
              <a:effectLst/>
            </a:endParaRPr>
          </a:p>
          <a:p>
            <a:pPr>
              <a:lnSpc>
                <a:spcPct val="100000"/>
              </a:lnSpc>
            </a:pPr>
            <a:endParaRPr lang="uk-UA" sz="1200" b="0" strike="noStrike" spc="-1" noProof="0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200" b="0" strike="noStrike" spc="-1" noProof="0" dirty="0">
              <a:latin typeface="Arial"/>
            </a:endParaRPr>
          </a:p>
        </p:txBody>
      </p:sp>
      <p:sp>
        <p:nvSpPr>
          <p:cNvPr id="542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19EE6DA-35AD-40F4-89AE-4CC7182D4EA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137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Застосування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ліпосомальної форми дозволяє подолати фактори, що обмежують ефективність перорального прийому деяких нутрієнтів</a:t>
            </a:r>
            <a:r>
              <a:rPr lang="uk-UA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: повільне 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вивільнення, швидке руйнування у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травному тракті, подразнюючий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вплив на шлунок і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кишечник. Рідка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форма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випуску</a:t>
            </a:r>
            <a:r>
              <a:rPr lang="uk-UA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uk-UA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робить продукти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доступними для тих, хто має труднощі з проковтуванням таблетки або капсули.</a:t>
            </a:r>
            <a:endParaRPr lang="uk-UA" b="0" noProof="0" dirty="0" smtClean="0">
              <a:effectLst/>
            </a:endParaRPr>
          </a:p>
          <a:p>
            <a:pPr marL="216000" indent="-216000">
              <a:lnSpc>
                <a:spcPct val="100000"/>
              </a:lnSpc>
            </a:pPr>
            <a:endParaRPr lang="uk-UA" sz="12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472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A21898E-9114-47AC-87D2-16D743CB766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4687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44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45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69E4191-0843-44C0-96FC-A9D1FD891F9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45888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673043-071F-4D13-BA5C-D7D55ED81CF5}" type="slidenum">
              <a:rPr lang="ru-RU" sz="1400" b="0" strike="noStrike" spc="-1" smtClean="0">
                <a:latin typeface="Times New Roman"/>
              </a:rPr>
              <a:t>37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0682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48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4B27A-4B65-479E-816D-5D68F968FA1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707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uk-UA" sz="2000" b="0" strike="noStrike" spc="-1" noProof="0" dirty="0" smtClean="0">
              <a:latin typeface="Arial"/>
            </a:endParaRPr>
          </a:p>
          <a:p>
            <a:pPr marL="216000" indent="-211320">
              <a:lnSpc>
                <a:spcPct val="115000"/>
              </a:lnSpc>
            </a:pPr>
            <a:r>
              <a:rPr lang="uk-UA" sz="12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Вітаміни не поставляють організму енергію, але необхідні йому для підтримання життя. Більшість з них є незамінними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і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 не синтезуються 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у людському </a:t>
            </a:r>
            <a:r>
              <a:rPr lang="uk-UA" sz="12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організмі. </a:t>
            </a:r>
            <a:endParaRPr lang="uk-UA" sz="1200" b="0" strike="noStrike" spc="-1" noProof="0" dirty="0" smtClean="0">
              <a:latin typeface="Arial"/>
            </a:endParaRPr>
          </a:p>
          <a:p>
            <a:pPr marL="216000" indent="-211320">
              <a:lnSpc>
                <a:spcPct val="115000"/>
              </a:lnSpc>
            </a:pPr>
            <a:endParaRPr lang="uk-UA" sz="1200" b="0" strike="noStrike" spc="-1" noProof="0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uk-UA" sz="1200" b="0" strike="noStrike" spc="-1" noProof="0" dirty="0" smtClean="0">
                <a:solidFill>
                  <a:srgbClr val="000000"/>
                </a:solidFill>
                <a:latin typeface="Arial"/>
                <a:ea typeface="Microsoft YaHei"/>
              </a:rPr>
              <a:t>Вітаміни беруть уча­сть прак­ти­чно в усіх біо­хі­мічних і фі­зіо­ло­гічних про­це­сах, що сукупно складають об­мін речовин. </a:t>
            </a:r>
            <a:endParaRPr lang="uk-UA" sz="1200" b="0" strike="noStrike" spc="-1" noProof="0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uk-UA" sz="1200" b="0" strike="noStrike" spc="-1" noProof="0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uk-UA" sz="1200" b="1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Тому вкрай</a:t>
            </a:r>
            <a:r>
              <a:rPr lang="uk-UA" sz="1200" b="1" strike="noStrike" spc="-1" baseline="0" noProof="0" dirty="0" smtClean="0">
                <a:solidFill>
                  <a:srgbClr val="000000"/>
                </a:solidFill>
                <a:latin typeface="+mn-lt"/>
                <a:ea typeface="+mn-ea"/>
              </a:rPr>
              <a:t> важливо р</a:t>
            </a:r>
            <a:r>
              <a:rPr lang="uk-UA" sz="1200" b="1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егулярно отримувати їх з їжею </a:t>
            </a:r>
            <a:r>
              <a:rPr lang="uk-UA" sz="1200" b="1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та </a:t>
            </a:r>
            <a:r>
              <a:rPr lang="uk-UA" sz="1200" b="1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БАД до їжі. </a:t>
            </a:r>
            <a:endParaRPr lang="uk-UA" sz="1200" b="0" strike="noStrike" spc="-1" noProof="0" dirty="0" smtClean="0">
              <a:latin typeface="Arial"/>
            </a:endParaRPr>
          </a:p>
          <a:p>
            <a:r>
              <a:rPr dirty="0"/>
              <a:t/>
            </a:r>
            <a:br>
              <a:rPr dirty="0"/>
            </a:br>
            <a:endParaRPr lang="ru-RU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50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77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D6987ED-F6E2-4E1E-82C8-56AAF9DB6D5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22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80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131ADC1-D28B-47FE-B267-18A6F386A1D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0749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rtl="0"/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складі ліпосомальних продуктів немає агресивних хімічних компонентів, а допоміжні речовини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ведені до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мінім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уму. </a:t>
            </a:r>
            <a:endParaRPr lang="uk-UA" b="0" noProof="0" dirty="0" smtClean="0">
              <a:effectLst/>
            </a:endParaRPr>
          </a:p>
          <a:p>
            <a:pPr marL="216000" indent="-216000">
              <a:lnSpc>
                <a:spcPct val="100000"/>
              </a:lnSpc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Ліпосомальна технологія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це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сучасна система доставки корисних нутрієнтів, яка гарантує високу біодоступність активної речовини та безпечність продукту для організму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483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C099517-101E-410F-A021-EB856806CBA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0682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86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F6852CB-9649-45F1-94B2-F13DE7970B6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46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Наприкінці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століття дослідники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вияви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ли, що ліпосомальні сфери можна заповнювати активними компонентами: вітамінами та іншими активними компонентами і використовувати ліпосоми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захисту та доставки цих активних речовин до клітин організму.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Ліпосоми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це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мікроскопічні сферичні бульбашки, які складаються з фосфоліпідів і вміщених всередині</a:t>
            </a:r>
            <a:r>
              <a:rPr lang="uk-UA" sz="1200" b="0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u="none" strike="noStrike" kern="120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водо- (наприклад, вітамін С) або жиророзчинних (наприклад, вітамін D3 або куркумін) активних інгредієнтів. Надійно захищена активна речовина значно менше зазнає впливу травних соків і ферментів. З іншого боку, її негативний вплив на травний тракт мінімальний.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Основні властивості ліпідної мембрани:</a:t>
            </a:r>
            <a:endParaRPr lang="uk-UA" sz="1200" b="0" strike="noStrike" spc="-1" noProof="0" dirty="0" smtClean="0">
              <a:latin typeface="Arial"/>
            </a:endParaRPr>
          </a:p>
          <a:p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біологічна сумісність з клітинною мембраною</a:t>
            </a:r>
            <a:endParaRPr lang="uk-UA" sz="1200" b="0" strike="noStrike" spc="-1" noProof="0" dirty="0" smtClean="0">
              <a:latin typeface="Arial"/>
            </a:endParaRPr>
          </a:p>
          <a:p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- механічна</a:t>
            </a:r>
            <a:r>
              <a:rPr lang="uk-UA" sz="1200" b="0" strike="noStrike" spc="-1" baseline="0" noProof="0" dirty="0" smtClean="0">
                <a:solidFill>
                  <a:srgbClr val="000000"/>
                </a:solidFill>
                <a:latin typeface="+mn-lt"/>
                <a:ea typeface="+mn-ea"/>
              </a:rPr>
              <a:t> міцність</a:t>
            </a:r>
            <a:endParaRPr lang="uk-UA" sz="1200" b="0" strike="noStrike" spc="-1" noProof="0" dirty="0" smtClean="0">
              <a:latin typeface="Arial"/>
            </a:endParaRPr>
          </a:p>
          <a:p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- гнучкість</a:t>
            </a:r>
            <a:endParaRPr lang="uk-UA" sz="1200" b="0" strike="noStrike" spc="-1" noProof="0" dirty="0" smtClean="0">
              <a:latin typeface="Arial"/>
            </a:endParaRPr>
          </a:p>
          <a:p>
            <a:r>
              <a:rPr lang="uk-UA" sz="1200" b="0" strike="noStrike" spc="-1" noProof="0" dirty="0" smtClean="0">
                <a:solidFill>
                  <a:srgbClr val="000000"/>
                </a:solidFill>
                <a:latin typeface="+mn-lt"/>
                <a:ea typeface="+mn-ea"/>
              </a:rPr>
              <a:t>- нетоксичність </a:t>
            </a:r>
            <a:endParaRPr lang="uk-UA" sz="1200" b="0" strike="noStrike" spc="-1" noProof="0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uk-UA" noProof="0" dirty="0" smtClean="0"/>
              <a:t/>
            </a:r>
            <a:br>
              <a:rPr lang="uk-UA" noProof="0" dirty="0" smtClean="0"/>
            </a:br>
            <a:endParaRPr lang="uk-UA" sz="1200" b="0" strike="noStrike" spc="-1" noProof="0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endParaRPr lang="ru-RU" sz="1200" b="0" strike="noStrike" spc="-1" dirty="0">
              <a:latin typeface="Arial"/>
            </a:endParaRPr>
          </a:p>
        </p:txBody>
      </p:sp>
      <p:sp>
        <p:nvSpPr>
          <p:cNvPr id="489" name="TextShape 3"/>
          <p:cNvSpPr txBox="1"/>
          <p:nvPr/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C05CD42-E517-4883-8E9A-99CA884F039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684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0728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5647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501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60728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5647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50160" y="291600"/>
            <a:ext cx="11703600" cy="5661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0728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5647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501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60728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5647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50160" y="291600"/>
            <a:ext cx="11703600" cy="5661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0728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5647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501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60728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5647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650160" y="291600"/>
            <a:ext cx="11703600" cy="5661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0728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8564760" y="17114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6501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body"/>
          </p:nvPr>
        </p:nvSpPr>
        <p:spPr>
          <a:xfrm>
            <a:off x="460728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7"/>
          <p:cNvSpPr>
            <a:spLocks noGrp="1"/>
          </p:cNvSpPr>
          <p:nvPr>
            <p:ph type="body"/>
          </p:nvPr>
        </p:nvSpPr>
        <p:spPr>
          <a:xfrm>
            <a:off x="8564760" y="3927240"/>
            <a:ext cx="376848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50160" y="291600"/>
            <a:ext cx="11703600" cy="5661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647040" y="39272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647040" y="1711440"/>
            <a:ext cx="571104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50160" y="3927240"/>
            <a:ext cx="11703600" cy="2023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PlaceHolder 2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jpe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2"/>
          <p:cNvSpPr/>
          <p:nvPr/>
        </p:nvSpPr>
        <p:spPr>
          <a:xfrm>
            <a:off x="6876720" y="246960"/>
            <a:ext cx="1779840" cy="1822320"/>
          </a:xfrm>
          <a:custGeom>
            <a:avLst/>
            <a:gdLst/>
            <a:ahLst/>
            <a:cxnLst/>
            <a:rect l="l" t="t" r="r" b="b"/>
            <a:pathLst>
              <a:path w="1780540" h="1823085">
                <a:moveTo>
                  <a:pt x="890028" y="0"/>
                </a:moveTo>
                <a:lnTo>
                  <a:pt x="842759" y="1263"/>
                </a:lnTo>
                <a:lnTo>
                  <a:pt x="796133" y="5011"/>
                </a:lnTo>
                <a:lnTo>
                  <a:pt x="750211" y="11180"/>
                </a:lnTo>
                <a:lnTo>
                  <a:pt x="705055" y="19708"/>
                </a:lnTo>
                <a:lnTo>
                  <a:pt x="660725" y="30532"/>
                </a:lnTo>
                <a:lnTo>
                  <a:pt x="617285" y="43589"/>
                </a:lnTo>
                <a:lnTo>
                  <a:pt x="574794" y="58815"/>
                </a:lnTo>
                <a:lnTo>
                  <a:pt x="533316" y="76148"/>
                </a:lnTo>
                <a:lnTo>
                  <a:pt x="492910" y="95524"/>
                </a:lnTo>
                <a:lnTo>
                  <a:pt x="453639" y="116881"/>
                </a:lnTo>
                <a:lnTo>
                  <a:pt x="415565" y="140157"/>
                </a:lnTo>
                <a:lnTo>
                  <a:pt x="378748" y="165286"/>
                </a:lnTo>
                <a:lnTo>
                  <a:pt x="343250" y="192208"/>
                </a:lnTo>
                <a:lnTo>
                  <a:pt x="309133" y="220858"/>
                </a:lnTo>
                <a:lnTo>
                  <a:pt x="276459" y="251175"/>
                </a:lnTo>
                <a:lnTo>
                  <a:pt x="245288" y="283094"/>
                </a:lnTo>
                <a:lnTo>
                  <a:pt x="215682" y="316552"/>
                </a:lnTo>
                <a:lnTo>
                  <a:pt x="187703" y="351488"/>
                </a:lnTo>
                <a:lnTo>
                  <a:pt x="161412" y="387838"/>
                </a:lnTo>
                <a:lnTo>
                  <a:pt x="136872" y="425538"/>
                </a:lnTo>
                <a:lnTo>
                  <a:pt x="114142" y="464527"/>
                </a:lnTo>
                <a:lnTo>
                  <a:pt x="93285" y="504740"/>
                </a:lnTo>
                <a:lnTo>
                  <a:pt x="74363" y="546115"/>
                </a:lnTo>
                <a:lnTo>
                  <a:pt x="57436" y="588590"/>
                </a:lnTo>
                <a:lnTo>
                  <a:pt x="42567" y="632100"/>
                </a:lnTo>
                <a:lnTo>
                  <a:pt x="29817" y="676583"/>
                </a:lnTo>
                <a:lnTo>
                  <a:pt x="19246" y="721976"/>
                </a:lnTo>
                <a:lnTo>
                  <a:pt x="10918" y="768217"/>
                </a:lnTo>
                <a:lnTo>
                  <a:pt x="4893" y="815241"/>
                </a:lnTo>
                <a:lnTo>
                  <a:pt x="1233" y="862986"/>
                </a:lnTo>
                <a:lnTo>
                  <a:pt x="0" y="911390"/>
                </a:lnTo>
                <a:lnTo>
                  <a:pt x="1233" y="959793"/>
                </a:lnTo>
                <a:lnTo>
                  <a:pt x="4893" y="1007538"/>
                </a:lnTo>
                <a:lnTo>
                  <a:pt x="10918" y="1054563"/>
                </a:lnTo>
                <a:lnTo>
                  <a:pt x="19246" y="1100803"/>
                </a:lnTo>
                <a:lnTo>
                  <a:pt x="29817" y="1146196"/>
                </a:lnTo>
                <a:lnTo>
                  <a:pt x="42567" y="1190679"/>
                </a:lnTo>
                <a:lnTo>
                  <a:pt x="57436" y="1234190"/>
                </a:lnTo>
                <a:lnTo>
                  <a:pt x="74363" y="1276664"/>
                </a:lnTo>
                <a:lnTo>
                  <a:pt x="93285" y="1318039"/>
                </a:lnTo>
                <a:lnTo>
                  <a:pt x="114142" y="1358252"/>
                </a:lnTo>
                <a:lnTo>
                  <a:pt x="136872" y="1397241"/>
                </a:lnTo>
                <a:lnTo>
                  <a:pt x="161412" y="1434941"/>
                </a:lnTo>
                <a:lnTo>
                  <a:pt x="187703" y="1471291"/>
                </a:lnTo>
                <a:lnTo>
                  <a:pt x="215682" y="1506227"/>
                </a:lnTo>
                <a:lnTo>
                  <a:pt x="245288" y="1539686"/>
                </a:lnTo>
                <a:lnTo>
                  <a:pt x="276459" y="1571605"/>
                </a:lnTo>
                <a:lnTo>
                  <a:pt x="309133" y="1601921"/>
                </a:lnTo>
                <a:lnTo>
                  <a:pt x="343250" y="1630571"/>
                </a:lnTo>
                <a:lnTo>
                  <a:pt x="378748" y="1657493"/>
                </a:lnTo>
                <a:lnTo>
                  <a:pt x="415565" y="1682623"/>
                </a:lnTo>
                <a:lnTo>
                  <a:pt x="453639" y="1705898"/>
                </a:lnTo>
                <a:lnTo>
                  <a:pt x="492910" y="1727255"/>
                </a:lnTo>
                <a:lnTo>
                  <a:pt x="533316" y="1746632"/>
                </a:lnTo>
                <a:lnTo>
                  <a:pt x="574794" y="1763964"/>
                </a:lnTo>
                <a:lnTo>
                  <a:pt x="617285" y="1779191"/>
                </a:lnTo>
                <a:lnTo>
                  <a:pt x="660725" y="1792247"/>
                </a:lnTo>
                <a:lnTo>
                  <a:pt x="705055" y="1803071"/>
                </a:lnTo>
                <a:lnTo>
                  <a:pt x="750211" y="1811599"/>
                </a:lnTo>
                <a:lnTo>
                  <a:pt x="796133" y="1817769"/>
                </a:lnTo>
                <a:lnTo>
                  <a:pt x="842759" y="1821516"/>
                </a:lnTo>
                <a:lnTo>
                  <a:pt x="890028" y="1822780"/>
                </a:lnTo>
                <a:lnTo>
                  <a:pt x="937297" y="1821516"/>
                </a:lnTo>
                <a:lnTo>
                  <a:pt x="983923" y="1817769"/>
                </a:lnTo>
                <a:lnTo>
                  <a:pt x="1029846" y="1811599"/>
                </a:lnTo>
                <a:lnTo>
                  <a:pt x="1075002" y="1803071"/>
                </a:lnTo>
                <a:lnTo>
                  <a:pt x="1119332" y="1792247"/>
                </a:lnTo>
                <a:lnTo>
                  <a:pt x="1162773" y="1779191"/>
                </a:lnTo>
                <a:lnTo>
                  <a:pt x="1205264" y="1763964"/>
                </a:lnTo>
                <a:lnTo>
                  <a:pt x="1246743" y="1746632"/>
                </a:lnTo>
                <a:lnTo>
                  <a:pt x="1287149" y="1727255"/>
                </a:lnTo>
                <a:lnTo>
                  <a:pt x="1326420" y="1705898"/>
                </a:lnTo>
                <a:lnTo>
                  <a:pt x="1364495" y="1682623"/>
                </a:lnTo>
                <a:lnTo>
                  <a:pt x="1401313" y="1657493"/>
                </a:lnTo>
                <a:lnTo>
                  <a:pt x="1436811" y="1630571"/>
                </a:lnTo>
                <a:lnTo>
                  <a:pt x="1470929" y="1601921"/>
                </a:lnTo>
                <a:lnTo>
                  <a:pt x="1503604" y="1571605"/>
                </a:lnTo>
                <a:lnTo>
                  <a:pt x="1534775" y="1539686"/>
                </a:lnTo>
                <a:lnTo>
                  <a:pt x="1564382" y="1506227"/>
                </a:lnTo>
                <a:lnTo>
                  <a:pt x="1592361" y="1471291"/>
                </a:lnTo>
                <a:lnTo>
                  <a:pt x="1618652" y="1434941"/>
                </a:lnTo>
                <a:lnTo>
                  <a:pt x="1643194" y="1397241"/>
                </a:lnTo>
                <a:lnTo>
                  <a:pt x="1665924" y="1358252"/>
                </a:lnTo>
                <a:lnTo>
                  <a:pt x="1686781" y="1318039"/>
                </a:lnTo>
                <a:lnTo>
                  <a:pt x="1705704" y="1276664"/>
                </a:lnTo>
                <a:lnTo>
                  <a:pt x="1722631" y="1234190"/>
                </a:lnTo>
                <a:lnTo>
                  <a:pt x="1737501" y="1190679"/>
                </a:lnTo>
                <a:lnTo>
                  <a:pt x="1750252" y="1146196"/>
                </a:lnTo>
                <a:lnTo>
                  <a:pt x="1760822" y="1100803"/>
                </a:lnTo>
                <a:lnTo>
                  <a:pt x="1769151" y="1054563"/>
                </a:lnTo>
                <a:lnTo>
                  <a:pt x="1775176" y="1007538"/>
                </a:lnTo>
                <a:lnTo>
                  <a:pt x="1778836" y="959793"/>
                </a:lnTo>
                <a:lnTo>
                  <a:pt x="1780070" y="911390"/>
                </a:lnTo>
                <a:lnTo>
                  <a:pt x="1778836" y="862986"/>
                </a:lnTo>
                <a:lnTo>
                  <a:pt x="1775176" y="815241"/>
                </a:lnTo>
                <a:lnTo>
                  <a:pt x="1769151" y="768217"/>
                </a:lnTo>
                <a:lnTo>
                  <a:pt x="1760822" y="721976"/>
                </a:lnTo>
                <a:lnTo>
                  <a:pt x="1750252" y="676583"/>
                </a:lnTo>
                <a:lnTo>
                  <a:pt x="1737501" y="632100"/>
                </a:lnTo>
                <a:lnTo>
                  <a:pt x="1722631" y="588590"/>
                </a:lnTo>
                <a:lnTo>
                  <a:pt x="1705704" y="546115"/>
                </a:lnTo>
                <a:lnTo>
                  <a:pt x="1686781" y="504740"/>
                </a:lnTo>
                <a:lnTo>
                  <a:pt x="1665924" y="464527"/>
                </a:lnTo>
                <a:lnTo>
                  <a:pt x="1643194" y="425538"/>
                </a:lnTo>
                <a:lnTo>
                  <a:pt x="1618652" y="387838"/>
                </a:lnTo>
                <a:lnTo>
                  <a:pt x="1592361" y="351488"/>
                </a:lnTo>
                <a:lnTo>
                  <a:pt x="1564382" y="316552"/>
                </a:lnTo>
                <a:lnTo>
                  <a:pt x="1534775" y="283094"/>
                </a:lnTo>
                <a:lnTo>
                  <a:pt x="1503604" y="251175"/>
                </a:lnTo>
                <a:lnTo>
                  <a:pt x="1470929" y="220858"/>
                </a:lnTo>
                <a:lnTo>
                  <a:pt x="1436811" y="192208"/>
                </a:lnTo>
                <a:lnTo>
                  <a:pt x="1401313" y="165286"/>
                </a:lnTo>
                <a:lnTo>
                  <a:pt x="1364495" y="140157"/>
                </a:lnTo>
                <a:lnTo>
                  <a:pt x="1326420" y="116881"/>
                </a:lnTo>
                <a:lnTo>
                  <a:pt x="1287149" y="95524"/>
                </a:lnTo>
                <a:lnTo>
                  <a:pt x="1246743" y="76148"/>
                </a:lnTo>
                <a:lnTo>
                  <a:pt x="1205264" y="58815"/>
                </a:lnTo>
                <a:lnTo>
                  <a:pt x="1162773" y="43589"/>
                </a:lnTo>
                <a:lnTo>
                  <a:pt x="1119332" y="30532"/>
                </a:lnTo>
                <a:lnTo>
                  <a:pt x="1075002" y="19708"/>
                </a:lnTo>
                <a:lnTo>
                  <a:pt x="1029846" y="11180"/>
                </a:lnTo>
                <a:lnTo>
                  <a:pt x="983923" y="5011"/>
                </a:lnTo>
                <a:lnTo>
                  <a:pt x="937297" y="1263"/>
                </a:lnTo>
                <a:lnTo>
                  <a:pt x="890028" y="0"/>
                </a:lnTo>
                <a:close/>
              </a:path>
            </a:pathLst>
          </a:custGeom>
          <a:solidFill>
            <a:srgbClr val="F266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3"/>
          <p:cNvSpPr/>
          <p:nvPr/>
        </p:nvSpPr>
        <p:spPr>
          <a:xfrm>
            <a:off x="7008840" y="1507320"/>
            <a:ext cx="5995440" cy="5807520"/>
          </a:xfrm>
          <a:custGeom>
            <a:avLst/>
            <a:gdLst/>
            <a:ahLst/>
            <a:cxnLst/>
            <a:rect l="l" t="t" r="r" b="b"/>
            <a:pathLst>
              <a:path w="5996305" h="5808345">
                <a:moveTo>
                  <a:pt x="3511715" y="0"/>
                </a:moveTo>
                <a:lnTo>
                  <a:pt x="3463305" y="326"/>
                </a:lnTo>
                <a:lnTo>
                  <a:pt x="3415053" y="1304"/>
                </a:lnTo>
                <a:lnTo>
                  <a:pt x="3366962" y="2929"/>
                </a:lnTo>
                <a:lnTo>
                  <a:pt x="3319037" y="5196"/>
                </a:lnTo>
                <a:lnTo>
                  <a:pt x="3271281" y="8101"/>
                </a:lnTo>
                <a:lnTo>
                  <a:pt x="3223699" y="11641"/>
                </a:lnTo>
                <a:lnTo>
                  <a:pt x="3176296" y="15810"/>
                </a:lnTo>
                <a:lnTo>
                  <a:pt x="3129074" y="20606"/>
                </a:lnTo>
                <a:lnTo>
                  <a:pt x="3082040" y="26023"/>
                </a:lnTo>
                <a:lnTo>
                  <a:pt x="3035195" y="32058"/>
                </a:lnTo>
                <a:lnTo>
                  <a:pt x="2988546" y="38705"/>
                </a:lnTo>
                <a:lnTo>
                  <a:pt x="2942096" y="45962"/>
                </a:lnTo>
                <a:lnTo>
                  <a:pt x="2895849" y="53824"/>
                </a:lnTo>
                <a:lnTo>
                  <a:pt x="2849809" y="62287"/>
                </a:lnTo>
                <a:lnTo>
                  <a:pt x="2803981" y="71346"/>
                </a:lnTo>
                <a:lnTo>
                  <a:pt x="2758369" y="80997"/>
                </a:lnTo>
                <a:lnTo>
                  <a:pt x="2712977" y="91236"/>
                </a:lnTo>
                <a:lnTo>
                  <a:pt x="2667808" y="102060"/>
                </a:lnTo>
                <a:lnTo>
                  <a:pt x="2622869" y="113463"/>
                </a:lnTo>
                <a:lnTo>
                  <a:pt x="2578161" y="125442"/>
                </a:lnTo>
                <a:lnTo>
                  <a:pt x="2533691" y="137993"/>
                </a:lnTo>
                <a:lnTo>
                  <a:pt x="2489461" y="151110"/>
                </a:lnTo>
                <a:lnTo>
                  <a:pt x="2445476" y="164791"/>
                </a:lnTo>
                <a:lnTo>
                  <a:pt x="2401741" y="179030"/>
                </a:lnTo>
                <a:lnTo>
                  <a:pt x="2358259" y="193824"/>
                </a:lnTo>
                <a:lnTo>
                  <a:pt x="2315034" y="209169"/>
                </a:lnTo>
                <a:lnTo>
                  <a:pt x="2272071" y="225060"/>
                </a:lnTo>
                <a:lnTo>
                  <a:pt x="2229375" y="241493"/>
                </a:lnTo>
                <a:lnTo>
                  <a:pt x="2186948" y="258464"/>
                </a:lnTo>
                <a:lnTo>
                  <a:pt x="2144796" y="275969"/>
                </a:lnTo>
                <a:lnTo>
                  <a:pt x="2102923" y="294004"/>
                </a:lnTo>
                <a:lnTo>
                  <a:pt x="2061332" y="312564"/>
                </a:lnTo>
                <a:lnTo>
                  <a:pt x="2020028" y="331645"/>
                </a:lnTo>
                <a:lnTo>
                  <a:pt x="1979015" y="351243"/>
                </a:lnTo>
                <a:lnTo>
                  <a:pt x="1938297" y="371354"/>
                </a:lnTo>
                <a:lnTo>
                  <a:pt x="1897879" y="391973"/>
                </a:lnTo>
                <a:lnTo>
                  <a:pt x="1857764" y="413097"/>
                </a:lnTo>
                <a:lnTo>
                  <a:pt x="1817958" y="434722"/>
                </a:lnTo>
                <a:lnTo>
                  <a:pt x="1778463" y="456842"/>
                </a:lnTo>
                <a:lnTo>
                  <a:pt x="1739284" y="479455"/>
                </a:lnTo>
                <a:lnTo>
                  <a:pt x="1700426" y="502555"/>
                </a:lnTo>
                <a:lnTo>
                  <a:pt x="1661892" y="526138"/>
                </a:lnTo>
                <a:lnTo>
                  <a:pt x="1623688" y="550202"/>
                </a:lnTo>
                <a:lnTo>
                  <a:pt x="1585816" y="574740"/>
                </a:lnTo>
                <a:lnTo>
                  <a:pt x="1548281" y="599749"/>
                </a:lnTo>
                <a:lnTo>
                  <a:pt x="1511087" y="625225"/>
                </a:lnTo>
                <a:lnTo>
                  <a:pt x="1474239" y="651164"/>
                </a:lnTo>
                <a:lnTo>
                  <a:pt x="1437741" y="677561"/>
                </a:lnTo>
                <a:lnTo>
                  <a:pt x="1401596" y="704412"/>
                </a:lnTo>
                <a:lnTo>
                  <a:pt x="1365810" y="731714"/>
                </a:lnTo>
                <a:lnTo>
                  <a:pt x="1330385" y="759461"/>
                </a:lnTo>
                <a:lnTo>
                  <a:pt x="1295327" y="787650"/>
                </a:lnTo>
                <a:lnTo>
                  <a:pt x="1260640" y="816277"/>
                </a:lnTo>
                <a:lnTo>
                  <a:pt x="1226328" y="845337"/>
                </a:lnTo>
                <a:lnTo>
                  <a:pt x="1192394" y="874826"/>
                </a:lnTo>
                <a:lnTo>
                  <a:pt x="1158844" y="904740"/>
                </a:lnTo>
                <a:lnTo>
                  <a:pt x="1125680" y="935075"/>
                </a:lnTo>
                <a:lnTo>
                  <a:pt x="1092909" y="965827"/>
                </a:lnTo>
                <a:lnTo>
                  <a:pt x="1060533" y="996991"/>
                </a:lnTo>
                <a:lnTo>
                  <a:pt x="1028557" y="1028563"/>
                </a:lnTo>
                <a:lnTo>
                  <a:pt x="996985" y="1060539"/>
                </a:lnTo>
                <a:lnTo>
                  <a:pt x="965821" y="1092915"/>
                </a:lnTo>
                <a:lnTo>
                  <a:pt x="935069" y="1125687"/>
                </a:lnTo>
                <a:lnTo>
                  <a:pt x="904735" y="1158850"/>
                </a:lnTo>
                <a:lnTo>
                  <a:pt x="874821" y="1192401"/>
                </a:lnTo>
                <a:lnTo>
                  <a:pt x="845332" y="1226335"/>
                </a:lnTo>
                <a:lnTo>
                  <a:pt x="816272" y="1260648"/>
                </a:lnTo>
                <a:lnTo>
                  <a:pt x="787645" y="1295335"/>
                </a:lnTo>
                <a:lnTo>
                  <a:pt x="759456" y="1330393"/>
                </a:lnTo>
                <a:lnTo>
                  <a:pt x="731709" y="1365818"/>
                </a:lnTo>
                <a:lnTo>
                  <a:pt x="704408" y="1401604"/>
                </a:lnTo>
                <a:lnTo>
                  <a:pt x="677556" y="1437749"/>
                </a:lnTo>
                <a:lnTo>
                  <a:pt x="651159" y="1474248"/>
                </a:lnTo>
                <a:lnTo>
                  <a:pt x="625221" y="1511096"/>
                </a:lnTo>
                <a:lnTo>
                  <a:pt x="599745" y="1548289"/>
                </a:lnTo>
                <a:lnTo>
                  <a:pt x="574736" y="1585824"/>
                </a:lnTo>
                <a:lnTo>
                  <a:pt x="550198" y="1623697"/>
                </a:lnTo>
                <a:lnTo>
                  <a:pt x="526135" y="1661902"/>
                </a:lnTo>
                <a:lnTo>
                  <a:pt x="502551" y="1700435"/>
                </a:lnTo>
                <a:lnTo>
                  <a:pt x="479451" y="1739294"/>
                </a:lnTo>
                <a:lnTo>
                  <a:pt x="456839" y="1778472"/>
                </a:lnTo>
                <a:lnTo>
                  <a:pt x="434719" y="1817967"/>
                </a:lnTo>
                <a:lnTo>
                  <a:pt x="413094" y="1857774"/>
                </a:lnTo>
                <a:lnTo>
                  <a:pt x="391971" y="1897889"/>
                </a:lnTo>
                <a:lnTo>
                  <a:pt x="371351" y="1938307"/>
                </a:lnTo>
                <a:lnTo>
                  <a:pt x="351240" y="1979025"/>
                </a:lnTo>
                <a:lnTo>
                  <a:pt x="331642" y="2020038"/>
                </a:lnTo>
                <a:lnTo>
                  <a:pt x="312561" y="2061342"/>
                </a:lnTo>
                <a:lnTo>
                  <a:pt x="294002" y="2102933"/>
                </a:lnTo>
                <a:lnTo>
                  <a:pt x="275967" y="2144807"/>
                </a:lnTo>
                <a:lnTo>
                  <a:pt x="258463" y="2186959"/>
                </a:lnTo>
                <a:lnTo>
                  <a:pt x="241492" y="2229386"/>
                </a:lnTo>
                <a:lnTo>
                  <a:pt x="225059" y="2272083"/>
                </a:lnTo>
                <a:lnTo>
                  <a:pt x="209168" y="2315045"/>
                </a:lnTo>
                <a:lnTo>
                  <a:pt x="193823" y="2358270"/>
                </a:lnTo>
                <a:lnTo>
                  <a:pt x="179029" y="2401752"/>
                </a:lnTo>
                <a:lnTo>
                  <a:pt x="164790" y="2445488"/>
                </a:lnTo>
                <a:lnTo>
                  <a:pt x="151109" y="2489472"/>
                </a:lnTo>
                <a:lnTo>
                  <a:pt x="137992" y="2533702"/>
                </a:lnTo>
                <a:lnTo>
                  <a:pt x="125441" y="2578173"/>
                </a:lnTo>
                <a:lnTo>
                  <a:pt x="113462" y="2622880"/>
                </a:lnTo>
                <a:lnTo>
                  <a:pt x="102059" y="2667820"/>
                </a:lnTo>
                <a:lnTo>
                  <a:pt x="91236" y="2712989"/>
                </a:lnTo>
                <a:lnTo>
                  <a:pt x="80996" y="2758381"/>
                </a:lnTo>
                <a:lnTo>
                  <a:pt x="71345" y="2803993"/>
                </a:lnTo>
                <a:lnTo>
                  <a:pt x="62286" y="2849821"/>
                </a:lnTo>
                <a:lnTo>
                  <a:pt x="53824" y="2895861"/>
                </a:lnTo>
                <a:lnTo>
                  <a:pt x="45962" y="2942108"/>
                </a:lnTo>
                <a:lnTo>
                  <a:pt x="38705" y="2988559"/>
                </a:lnTo>
                <a:lnTo>
                  <a:pt x="32057" y="3035208"/>
                </a:lnTo>
                <a:lnTo>
                  <a:pt x="26023" y="3082052"/>
                </a:lnTo>
                <a:lnTo>
                  <a:pt x="20606" y="3129087"/>
                </a:lnTo>
                <a:lnTo>
                  <a:pt x="15810" y="3176308"/>
                </a:lnTo>
                <a:lnTo>
                  <a:pt x="11641" y="3223712"/>
                </a:lnTo>
                <a:lnTo>
                  <a:pt x="8101" y="3271294"/>
                </a:lnTo>
                <a:lnTo>
                  <a:pt x="5196" y="3319049"/>
                </a:lnTo>
                <a:lnTo>
                  <a:pt x="2929" y="3366975"/>
                </a:lnTo>
                <a:lnTo>
                  <a:pt x="1304" y="3415065"/>
                </a:lnTo>
                <a:lnTo>
                  <a:pt x="326" y="3463318"/>
                </a:lnTo>
                <a:lnTo>
                  <a:pt x="0" y="3511727"/>
                </a:lnTo>
                <a:lnTo>
                  <a:pt x="326" y="3560137"/>
                </a:lnTo>
                <a:lnTo>
                  <a:pt x="1304" y="3608389"/>
                </a:lnTo>
                <a:lnTo>
                  <a:pt x="2929" y="3656480"/>
                </a:lnTo>
                <a:lnTo>
                  <a:pt x="5196" y="3704405"/>
                </a:lnTo>
                <a:lnTo>
                  <a:pt x="8101" y="3752161"/>
                </a:lnTo>
                <a:lnTo>
                  <a:pt x="11641" y="3799743"/>
                </a:lnTo>
                <a:lnTo>
                  <a:pt x="15810" y="3847146"/>
                </a:lnTo>
                <a:lnTo>
                  <a:pt x="20606" y="3894368"/>
                </a:lnTo>
                <a:lnTo>
                  <a:pt x="26023" y="3941402"/>
                </a:lnTo>
                <a:lnTo>
                  <a:pt x="32057" y="3988246"/>
                </a:lnTo>
                <a:lnTo>
                  <a:pt x="38705" y="4034896"/>
                </a:lnTo>
                <a:lnTo>
                  <a:pt x="45962" y="4081346"/>
                </a:lnTo>
                <a:lnTo>
                  <a:pt x="53824" y="4127593"/>
                </a:lnTo>
                <a:lnTo>
                  <a:pt x="62286" y="4173633"/>
                </a:lnTo>
                <a:lnTo>
                  <a:pt x="71345" y="4219461"/>
                </a:lnTo>
                <a:lnTo>
                  <a:pt x="80996" y="4265073"/>
                </a:lnTo>
                <a:lnTo>
                  <a:pt x="91236" y="4310465"/>
                </a:lnTo>
                <a:lnTo>
                  <a:pt x="102059" y="4355633"/>
                </a:lnTo>
                <a:lnTo>
                  <a:pt x="113462" y="4400573"/>
                </a:lnTo>
                <a:lnTo>
                  <a:pt x="125441" y="4445281"/>
                </a:lnTo>
                <a:lnTo>
                  <a:pt x="137992" y="4489751"/>
                </a:lnTo>
                <a:lnTo>
                  <a:pt x="151109" y="4533981"/>
                </a:lnTo>
                <a:lnTo>
                  <a:pt x="164790" y="4577966"/>
                </a:lnTo>
                <a:lnTo>
                  <a:pt x="179029" y="4621701"/>
                </a:lnTo>
                <a:lnTo>
                  <a:pt x="193823" y="4665183"/>
                </a:lnTo>
                <a:lnTo>
                  <a:pt x="209168" y="4708408"/>
                </a:lnTo>
                <a:lnTo>
                  <a:pt x="225059" y="4751370"/>
                </a:lnTo>
                <a:lnTo>
                  <a:pt x="241492" y="4794067"/>
                </a:lnTo>
                <a:lnTo>
                  <a:pt x="258463" y="4836494"/>
                </a:lnTo>
                <a:lnTo>
                  <a:pt x="275967" y="4878646"/>
                </a:lnTo>
                <a:lnTo>
                  <a:pt x="294002" y="4920519"/>
                </a:lnTo>
                <a:lnTo>
                  <a:pt x="312561" y="4962110"/>
                </a:lnTo>
                <a:lnTo>
                  <a:pt x="331642" y="5003414"/>
                </a:lnTo>
                <a:lnTo>
                  <a:pt x="351240" y="5044427"/>
                </a:lnTo>
                <a:lnTo>
                  <a:pt x="371351" y="5085145"/>
                </a:lnTo>
                <a:lnTo>
                  <a:pt x="391971" y="5125563"/>
                </a:lnTo>
                <a:lnTo>
                  <a:pt x="413094" y="5165678"/>
                </a:lnTo>
                <a:lnTo>
                  <a:pt x="434719" y="5205484"/>
                </a:lnTo>
                <a:lnTo>
                  <a:pt x="456839" y="5244979"/>
                </a:lnTo>
                <a:lnTo>
                  <a:pt x="479451" y="5284158"/>
                </a:lnTo>
                <a:lnTo>
                  <a:pt x="502551" y="5323016"/>
                </a:lnTo>
                <a:lnTo>
                  <a:pt x="526135" y="5361549"/>
                </a:lnTo>
                <a:lnTo>
                  <a:pt x="550198" y="5399754"/>
                </a:lnTo>
                <a:lnTo>
                  <a:pt x="574736" y="5437626"/>
                </a:lnTo>
                <a:lnTo>
                  <a:pt x="599745" y="5475161"/>
                </a:lnTo>
                <a:lnTo>
                  <a:pt x="625221" y="5512355"/>
                </a:lnTo>
                <a:lnTo>
                  <a:pt x="651159" y="5549203"/>
                </a:lnTo>
                <a:lnTo>
                  <a:pt x="677556" y="5585701"/>
                </a:lnTo>
                <a:lnTo>
                  <a:pt x="704408" y="5621846"/>
                </a:lnTo>
                <a:lnTo>
                  <a:pt x="731709" y="5657632"/>
                </a:lnTo>
                <a:lnTo>
                  <a:pt x="759456" y="5693057"/>
                </a:lnTo>
                <a:lnTo>
                  <a:pt x="787645" y="5728114"/>
                </a:lnTo>
                <a:lnTo>
                  <a:pt x="816272" y="5762802"/>
                </a:lnTo>
                <a:lnTo>
                  <a:pt x="845332" y="5797114"/>
                </a:lnTo>
                <a:lnTo>
                  <a:pt x="854593" y="5807772"/>
                </a:lnTo>
                <a:lnTo>
                  <a:pt x="5996023" y="5807772"/>
                </a:lnTo>
                <a:lnTo>
                  <a:pt x="5996023" y="1029728"/>
                </a:lnTo>
                <a:lnTo>
                  <a:pt x="5994873" y="1028563"/>
                </a:lnTo>
                <a:lnTo>
                  <a:pt x="5962896" y="996991"/>
                </a:lnTo>
                <a:lnTo>
                  <a:pt x="5930521" y="965827"/>
                </a:lnTo>
                <a:lnTo>
                  <a:pt x="5897749" y="935075"/>
                </a:lnTo>
                <a:lnTo>
                  <a:pt x="5864586" y="904740"/>
                </a:lnTo>
                <a:lnTo>
                  <a:pt x="5831035" y="874826"/>
                </a:lnTo>
                <a:lnTo>
                  <a:pt x="5797102" y="845337"/>
                </a:lnTo>
                <a:lnTo>
                  <a:pt x="5762789" y="816277"/>
                </a:lnTo>
                <a:lnTo>
                  <a:pt x="5728102" y="787650"/>
                </a:lnTo>
                <a:lnTo>
                  <a:pt x="5693044" y="759461"/>
                </a:lnTo>
                <a:lnTo>
                  <a:pt x="5657619" y="731714"/>
                </a:lnTo>
                <a:lnTo>
                  <a:pt x="5621833" y="704412"/>
                </a:lnTo>
                <a:lnTo>
                  <a:pt x="5585688" y="677561"/>
                </a:lnTo>
                <a:lnTo>
                  <a:pt x="5549190" y="651164"/>
                </a:lnTo>
                <a:lnTo>
                  <a:pt x="5512342" y="625225"/>
                </a:lnTo>
                <a:lnTo>
                  <a:pt x="5475148" y="599749"/>
                </a:lnTo>
                <a:lnTo>
                  <a:pt x="5437614" y="574740"/>
                </a:lnTo>
                <a:lnTo>
                  <a:pt x="5399742" y="550202"/>
                </a:lnTo>
                <a:lnTo>
                  <a:pt x="5361537" y="526138"/>
                </a:lnTo>
                <a:lnTo>
                  <a:pt x="5323003" y="502555"/>
                </a:lnTo>
                <a:lnTo>
                  <a:pt x="5284145" y="479455"/>
                </a:lnTo>
                <a:lnTo>
                  <a:pt x="5244966" y="456842"/>
                </a:lnTo>
                <a:lnTo>
                  <a:pt x="5205472" y="434722"/>
                </a:lnTo>
                <a:lnTo>
                  <a:pt x="5165665" y="413097"/>
                </a:lnTo>
                <a:lnTo>
                  <a:pt x="5125550" y="391973"/>
                </a:lnTo>
                <a:lnTo>
                  <a:pt x="5085132" y="371354"/>
                </a:lnTo>
                <a:lnTo>
                  <a:pt x="5044415" y="351243"/>
                </a:lnTo>
                <a:lnTo>
                  <a:pt x="5003402" y="331645"/>
                </a:lnTo>
                <a:lnTo>
                  <a:pt x="4962098" y="312564"/>
                </a:lnTo>
                <a:lnTo>
                  <a:pt x="4920507" y="294004"/>
                </a:lnTo>
                <a:lnTo>
                  <a:pt x="4878633" y="275969"/>
                </a:lnTo>
                <a:lnTo>
                  <a:pt x="4836481" y="258464"/>
                </a:lnTo>
                <a:lnTo>
                  <a:pt x="4794054" y="241493"/>
                </a:lnTo>
                <a:lnTo>
                  <a:pt x="4751358" y="225060"/>
                </a:lnTo>
                <a:lnTo>
                  <a:pt x="4708395" y="209169"/>
                </a:lnTo>
                <a:lnTo>
                  <a:pt x="4665171" y="193824"/>
                </a:lnTo>
                <a:lnTo>
                  <a:pt x="4621689" y="179030"/>
                </a:lnTo>
                <a:lnTo>
                  <a:pt x="4577953" y="164791"/>
                </a:lnTo>
                <a:lnTo>
                  <a:pt x="4533968" y="151110"/>
                </a:lnTo>
                <a:lnTo>
                  <a:pt x="4489739" y="137993"/>
                </a:lnTo>
                <a:lnTo>
                  <a:pt x="4445268" y="125442"/>
                </a:lnTo>
                <a:lnTo>
                  <a:pt x="4400561" y="113463"/>
                </a:lnTo>
                <a:lnTo>
                  <a:pt x="4355621" y="102060"/>
                </a:lnTo>
                <a:lnTo>
                  <a:pt x="4310453" y="91236"/>
                </a:lnTo>
                <a:lnTo>
                  <a:pt x="4265060" y="80997"/>
                </a:lnTo>
                <a:lnTo>
                  <a:pt x="4219448" y="71346"/>
                </a:lnTo>
                <a:lnTo>
                  <a:pt x="4173620" y="62287"/>
                </a:lnTo>
                <a:lnTo>
                  <a:pt x="4127580" y="53824"/>
                </a:lnTo>
                <a:lnTo>
                  <a:pt x="4081333" y="45962"/>
                </a:lnTo>
                <a:lnTo>
                  <a:pt x="4034883" y="38705"/>
                </a:lnTo>
                <a:lnTo>
                  <a:pt x="3988234" y="32058"/>
                </a:lnTo>
                <a:lnTo>
                  <a:pt x="3941390" y="26023"/>
                </a:lnTo>
                <a:lnTo>
                  <a:pt x="3894355" y="20606"/>
                </a:lnTo>
                <a:lnTo>
                  <a:pt x="3847134" y="15810"/>
                </a:lnTo>
                <a:lnTo>
                  <a:pt x="3799730" y="11641"/>
                </a:lnTo>
                <a:lnTo>
                  <a:pt x="3752148" y="8101"/>
                </a:lnTo>
                <a:lnTo>
                  <a:pt x="3704393" y="5196"/>
                </a:lnTo>
                <a:lnTo>
                  <a:pt x="3656467" y="2929"/>
                </a:lnTo>
                <a:lnTo>
                  <a:pt x="3608376" y="1304"/>
                </a:lnTo>
                <a:lnTo>
                  <a:pt x="3560124" y="326"/>
                </a:lnTo>
                <a:lnTo>
                  <a:pt x="351171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4"/>
          <p:cNvSpPr/>
          <p:nvPr/>
        </p:nvSpPr>
        <p:spPr>
          <a:xfrm>
            <a:off x="4239000" y="2989800"/>
            <a:ext cx="3039840" cy="3039840"/>
          </a:xfrm>
          <a:custGeom>
            <a:avLst/>
            <a:gdLst/>
            <a:ahLst/>
            <a:cxnLst/>
            <a:rect l="l" t="t" r="r" b="b"/>
            <a:pathLst>
              <a:path w="3040379" h="3040379">
                <a:moveTo>
                  <a:pt x="1519885" y="0"/>
                </a:moveTo>
                <a:lnTo>
                  <a:pt x="1471637" y="751"/>
                </a:lnTo>
                <a:lnTo>
                  <a:pt x="1423765" y="2990"/>
                </a:lnTo>
                <a:lnTo>
                  <a:pt x="1376290" y="6694"/>
                </a:lnTo>
                <a:lnTo>
                  <a:pt x="1329234" y="11842"/>
                </a:lnTo>
                <a:lnTo>
                  <a:pt x="1282620" y="18410"/>
                </a:lnTo>
                <a:lnTo>
                  <a:pt x="1236470" y="26377"/>
                </a:lnTo>
                <a:lnTo>
                  <a:pt x="1190806" y="35721"/>
                </a:lnTo>
                <a:lnTo>
                  <a:pt x="1145650" y="46418"/>
                </a:lnTo>
                <a:lnTo>
                  <a:pt x="1101025" y="58448"/>
                </a:lnTo>
                <a:lnTo>
                  <a:pt x="1056953" y="71787"/>
                </a:lnTo>
                <a:lnTo>
                  <a:pt x="1013457" y="86414"/>
                </a:lnTo>
                <a:lnTo>
                  <a:pt x="970558" y="102305"/>
                </a:lnTo>
                <a:lnTo>
                  <a:pt x="928278" y="119440"/>
                </a:lnTo>
                <a:lnTo>
                  <a:pt x="886640" y="137795"/>
                </a:lnTo>
                <a:lnTo>
                  <a:pt x="845667" y="157349"/>
                </a:lnTo>
                <a:lnTo>
                  <a:pt x="805380" y="178078"/>
                </a:lnTo>
                <a:lnTo>
                  <a:pt x="765802" y="199962"/>
                </a:lnTo>
                <a:lnTo>
                  <a:pt x="726955" y="222977"/>
                </a:lnTo>
                <a:lnTo>
                  <a:pt x="688861" y="247102"/>
                </a:lnTo>
                <a:lnTo>
                  <a:pt x="651543" y="272313"/>
                </a:lnTo>
                <a:lnTo>
                  <a:pt x="615022" y="298589"/>
                </a:lnTo>
                <a:lnTo>
                  <a:pt x="579322" y="325908"/>
                </a:lnTo>
                <a:lnTo>
                  <a:pt x="544463" y="354248"/>
                </a:lnTo>
                <a:lnTo>
                  <a:pt x="510470" y="383585"/>
                </a:lnTo>
                <a:lnTo>
                  <a:pt x="477363" y="413898"/>
                </a:lnTo>
                <a:lnTo>
                  <a:pt x="445165" y="445165"/>
                </a:lnTo>
                <a:lnTo>
                  <a:pt x="413898" y="477363"/>
                </a:lnTo>
                <a:lnTo>
                  <a:pt x="383585" y="510470"/>
                </a:lnTo>
                <a:lnTo>
                  <a:pt x="354248" y="544463"/>
                </a:lnTo>
                <a:lnTo>
                  <a:pt x="325908" y="579322"/>
                </a:lnTo>
                <a:lnTo>
                  <a:pt x="298589" y="615022"/>
                </a:lnTo>
                <a:lnTo>
                  <a:pt x="272313" y="651543"/>
                </a:lnTo>
                <a:lnTo>
                  <a:pt x="247102" y="688861"/>
                </a:lnTo>
                <a:lnTo>
                  <a:pt x="222977" y="726955"/>
                </a:lnTo>
                <a:lnTo>
                  <a:pt x="199962" y="765802"/>
                </a:lnTo>
                <a:lnTo>
                  <a:pt x="178078" y="805380"/>
                </a:lnTo>
                <a:lnTo>
                  <a:pt x="157349" y="845667"/>
                </a:lnTo>
                <a:lnTo>
                  <a:pt x="137795" y="886640"/>
                </a:lnTo>
                <a:lnTo>
                  <a:pt x="119440" y="928278"/>
                </a:lnTo>
                <a:lnTo>
                  <a:pt x="102305" y="970558"/>
                </a:lnTo>
                <a:lnTo>
                  <a:pt x="86414" y="1013457"/>
                </a:lnTo>
                <a:lnTo>
                  <a:pt x="71787" y="1056953"/>
                </a:lnTo>
                <a:lnTo>
                  <a:pt x="58448" y="1101025"/>
                </a:lnTo>
                <a:lnTo>
                  <a:pt x="46418" y="1145650"/>
                </a:lnTo>
                <a:lnTo>
                  <a:pt x="35721" y="1190806"/>
                </a:lnTo>
                <a:lnTo>
                  <a:pt x="26377" y="1236470"/>
                </a:lnTo>
                <a:lnTo>
                  <a:pt x="18410" y="1282620"/>
                </a:lnTo>
                <a:lnTo>
                  <a:pt x="11842" y="1329234"/>
                </a:lnTo>
                <a:lnTo>
                  <a:pt x="6694" y="1376290"/>
                </a:lnTo>
                <a:lnTo>
                  <a:pt x="2990" y="1423765"/>
                </a:lnTo>
                <a:lnTo>
                  <a:pt x="751" y="1471637"/>
                </a:lnTo>
                <a:lnTo>
                  <a:pt x="0" y="1519885"/>
                </a:lnTo>
                <a:lnTo>
                  <a:pt x="751" y="1568132"/>
                </a:lnTo>
                <a:lnTo>
                  <a:pt x="2990" y="1616004"/>
                </a:lnTo>
                <a:lnTo>
                  <a:pt x="6694" y="1663479"/>
                </a:lnTo>
                <a:lnTo>
                  <a:pt x="11842" y="1710535"/>
                </a:lnTo>
                <a:lnTo>
                  <a:pt x="18410" y="1757149"/>
                </a:lnTo>
                <a:lnTo>
                  <a:pt x="26377" y="1803299"/>
                </a:lnTo>
                <a:lnTo>
                  <a:pt x="35721" y="1848963"/>
                </a:lnTo>
                <a:lnTo>
                  <a:pt x="46418" y="1894118"/>
                </a:lnTo>
                <a:lnTo>
                  <a:pt x="58448" y="1938743"/>
                </a:lnTo>
                <a:lnTo>
                  <a:pt x="71787" y="1982815"/>
                </a:lnTo>
                <a:lnTo>
                  <a:pt x="86414" y="2026311"/>
                </a:lnTo>
                <a:lnTo>
                  <a:pt x="102305" y="2069210"/>
                </a:lnTo>
                <a:lnTo>
                  <a:pt x="119440" y="2111489"/>
                </a:lnTo>
                <a:lnTo>
                  <a:pt x="137795" y="2153127"/>
                </a:lnTo>
                <a:lnTo>
                  <a:pt x="157349" y="2194100"/>
                </a:lnTo>
                <a:lnTo>
                  <a:pt x="178078" y="2234386"/>
                </a:lnTo>
                <a:lnTo>
                  <a:pt x="199962" y="2273964"/>
                </a:lnTo>
                <a:lnTo>
                  <a:pt x="222977" y="2312811"/>
                </a:lnTo>
                <a:lnTo>
                  <a:pt x="247102" y="2350904"/>
                </a:lnTo>
                <a:lnTo>
                  <a:pt x="272313" y="2388222"/>
                </a:lnTo>
                <a:lnTo>
                  <a:pt x="298589" y="2424743"/>
                </a:lnTo>
                <a:lnTo>
                  <a:pt x="325908" y="2460443"/>
                </a:lnTo>
                <a:lnTo>
                  <a:pt x="354248" y="2495301"/>
                </a:lnTo>
                <a:lnTo>
                  <a:pt x="383585" y="2529294"/>
                </a:lnTo>
                <a:lnTo>
                  <a:pt x="413898" y="2562401"/>
                </a:lnTo>
                <a:lnTo>
                  <a:pt x="445165" y="2594598"/>
                </a:lnTo>
                <a:lnTo>
                  <a:pt x="477363" y="2625865"/>
                </a:lnTo>
                <a:lnTo>
                  <a:pt x="510470" y="2656177"/>
                </a:lnTo>
                <a:lnTo>
                  <a:pt x="544463" y="2685514"/>
                </a:lnTo>
                <a:lnTo>
                  <a:pt x="579322" y="2713853"/>
                </a:lnTo>
                <a:lnTo>
                  <a:pt x="615022" y="2741172"/>
                </a:lnTo>
                <a:lnTo>
                  <a:pt x="651543" y="2767448"/>
                </a:lnTo>
                <a:lnTo>
                  <a:pt x="688861" y="2792659"/>
                </a:lnTo>
                <a:lnTo>
                  <a:pt x="726955" y="2816783"/>
                </a:lnTo>
                <a:lnTo>
                  <a:pt x="765802" y="2839798"/>
                </a:lnTo>
                <a:lnTo>
                  <a:pt x="805380" y="2861681"/>
                </a:lnTo>
                <a:lnTo>
                  <a:pt x="845667" y="2882410"/>
                </a:lnTo>
                <a:lnTo>
                  <a:pt x="886640" y="2901964"/>
                </a:lnTo>
                <a:lnTo>
                  <a:pt x="928278" y="2920319"/>
                </a:lnTo>
                <a:lnTo>
                  <a:pt x="970558" y="2937453"/>
                </a:lnTo>
                <a:lnTo>
                  <a:pt x="1013457" y="2953344"/>
                </a:lnTo>
                <a:lnTo>
                  <a:pt x="1056953" y="2967971"/>
                </a:lnTo>
                <a:lnTo>
                  <a:pt x="1101025" y="2981310"/>
                </a:lnTo>
                <a:lnTo>
                  <a:pt x="1145650" y="2993339"/>
                </a:lnTo>
                <a:lnTo>
                  <a:pt x="1190806" y="3004037"/>
                </a:lnTo>
                <a:lnTo>
                  <a:pt x="1236470" y="3013380"/>
                </a:lnTo>
                <a:lnTo>
                  <a:pt x="1282620" y="3021347"/>
                </a:lnTo>
                <a:lnTo>
                  <a:pt x="1329234" y="3027915"/>
                </a:lnTo>
                <a:lnTo>
                  <a:pt x="1376290" y="3033063"/>
                </a:lnTo>
                <a:lnTo>
                  <a:pt x="1423765" y="3036767"/>
                </a:lnTo>
                <a:lnTo>
                  <a:pt x="1471637" y="3039006"/>
                </a:lnTo>
                <a:lnTo>
                  <a:pt x="1519885" y="3039757"/>
                </a:lnTo>
                <a:lnTo>
                  <a:pt x="1568131" y="3039006"/>
                </a:lnTo>
                <a:lnTo>
                  <a:pt x="1616003" y="3036767"/>
                </a:lnTo>
                <a:lnTo>
                  <a:pt x="1663477" y="3033063"/>
                </a:lnTo>
                <a:lnTo>
                  <a:pt x="1710533" y="3027915"/>
                </a:lnTo>
                <a:lnTo>
                  <a:pt x="1757146" y="3021347"/>
                </a:lnTo>
                <a:lnTo>
                  <a:pt x="1803296" y="3013380"/>
                </a:lnTo>
                <a:lnTo>
                  <a:pt x="1848959" y="3004037"/>
                </a:lnTo>
                <a:lnTo>
                  <a:pt x="1894114" y="2993339"/>
                </a:lnTo>
                <a:lnTo>
                  <a:pt x="1938738" y="2981310"/>
                </a:lnTo>
                <a:lnTo>
                  <a:pt x="1982810" y="2967971"/>
                </a:lnTo>
                <a:lnTo>
                  <a:pt x="2026306" y="2953344"/>
                </a:lnTo>
                <a:lnTo>
                  <a:pt x="2069205" y="2937453"/>
                </a:lnTo>
                <a:lnTo>
                  <a:pt x="2111484" y="2920319"/>
                </a:lnTo>
                <a:lnTo>
                  <a:pt x="2153121" y="2901964"/>
                </a:lnTo>
                <a:lnTo>
                  <a:pt x="2194094" y="2882410"/>
                </a:lnTo>
                <a:lnTo>
                  <a:pt x="2234381" y="2861681"/>
                </a:lnTo>
                <a:lnTo>
                  <a:pt x="2273958" y="2839798"/>
                </a:lnTo>
                <a:lnTo>
                  <a:pt x="2312805" y="2816783"/>
                </a:lnTo>
                <a:lnTo>
                  <a:pt x="2350899" y="2792659"/>
                </a:lnTo>
                <a:lnTo>
                  <a:pt x="2388217" y="2767448"/>
                </a:lnTo>
                <a:lnTo>
                  <a:pt x="2424737" y="2741172"/>
                </a:lnTo>
                <a:lnTo>
                  <a:pt x="2460437" y="2713853"/>
                </a:lnTo>
                <a:lnTo>
                  <a:pt x="2495296" y="2685514"/>
                </a:lnTo>
                <a:lnTo>
                  <a:pt x="2529289" y="2656177"/>
                </a:lnTo>
                <a:lnTo>
                  <a:pt x="2562396" y="2625865"/>
                </a:lnTo>
                <a:lnTo>
                  <a:pt x="2594594" y="2594598"/>
                </a:lnTo>
                <a:lnTo>
                  <a:pt x="2625860" y="2562401"/>
                </a:lnTo>
                <a:lnTo>
                  <a:pt x="2656173" y="2529294"/>
                </a:lnTo>
                <a:lnTo>
                  <a:pt x="2685510" y="2495301"/>
                </a:lnTo>
                <a:lnTo>
                  <a:pt x="2713849" y="2460443"/>
                </a:lnTo>
                <a:lnTo>
                  <a:pt x="2741168" y="2424743"/>
                </a:lnTo>
                <a:lnTo>
                  <a:pt x="2767444" y="2388222"/>
                </a:lnTo>
                <a:lnTo>
                  <a:pt x="2792656" y="2350904"/>
                </a:lnTo>
                <a:lnTo>
                  <a:pt x="2816780" y="2312811"/>
                </a:lnTo>
                <a:lnTo>
                  <a:pt x="2839795" y="2273964"/>
                </a:lnTo>
                <a:lnTo>
                  <a:pt x="2861679" y="2234386"/>
                </a:lnTo>
                <a:lnTo>
                  <a:pt x="2882408" y="2194100"/>
                </a:lnTo>
                <a:lnTo>
                  <a:pt x="2901962" y="2153127"/>
                </a:lnTo>
                <a:lnTo>
                  <a:pt x="2920317" y="2111489"/>
                </a:lnTo>
                <a:lnTo>
                  <a:pt x="2937451" y="2069210"/>
                </a:lnTo>
                <a:lnTo>
                  <a:pt x="2953343" y="2026311"/>
                </a:lnTo>
                <a:lnTo>
                  <a:pt x="2967970" y="1982815"/>
                </a:lnTo>
                <a:lnTo>
                  <a:pt x="2981309" y="1938743"/>
                </a:lnTo>
                <a:lnTo>
                  <a:pt x="2993338" y="1894118"/>
                </a:lnTo>
                <a:lnTo>
                  <a:pt x="3004036" y="1848963"/>
                </a:lnTo>
                <a:lnTo>
                  <a:pt x="3013380" y="1803299"/>
                </a:lnTo>
                <a:lnTo>
                  <a:pt x="3021347" y="1757149"/>
                </a:lnTo>
                <a:lnTo>
                  <a:pt x="3027915" y="1710535"/>
                </a:lnTo>
                <a:lnTo>
                  <a:pt x="3033063" y="1663479"/>
                </a:lnTo>
                <a:lnTo>
                  <a:pt x="3036767" y="1616004"/>
                </a:lnTo>
                <a:lnTo>
                  <a:pt x="3039006" y="1568132"/>
                </a:lnTo>
                <a:lnTo>
                  <a:pt x="3039757" y="1519885"/>
                </a:lnTo>
                <a:lnTo>
                  <a:pt x="3039006" y="1471637"/>
                </a:lnTo>
                <a:lnTo>
                  <a:pt x="3036767" y="1423765"/>
                </a:lnTo>
                <a:lnTo>
                  <a:pt x="3033063" y="1376290"/>
                </a:lnTo>
                <a:lnTo>
                  <a:pt x="3027915" y="1329234"/>
                </a:lnTo>
                <a:lnTo>
                  <a:pt x="3021347" y="1282620"/>
                </a:lnTo>
                <a:lnTo>
                  <a:pt x="3013380" y="1236470"/>
                </a:lnTo>
                <a:lnTo>
                  <a:pt x="3004036" y="1190806"/>
                </a:lnTo>
                <a:lnTo>
                  <a:pt x="2993338" y="1145650"/>
                </a:lnTo>
                <a:lnTo>
                  <a:pt x="2981309" y="1101025"/>
                </a:lnTo>
                <a:lnTo>
                  <a:pt x="2967970" y="1056953"/>
                </a:lnTo>
                <a:lnTo>
                  <a:pt x="2953343" y="1013457"/>
                </a:lnTo>
                <a:lnTo>
                  <a:pt x="2937451" y="970558"/>
                </a:lnTo>
                <a:lnTo>
                  <a:pt x="2920317" y="928278"/>
                </a:lnTo>
                <a:lnTo>
                  <a:pt x="2901962" y="886640"/>
                </a:lnTo>
                <a:lnTo>
                  <a:pt x="2882408" y="845667"/>
                </a:lnTo>
                <a:lnTo>
                  <a:pt x="2861679" y="805380"/>
                </a:lnTo>
                <a:lnTo>
                  <a:pt x="2839795" y="765802"/>
                </a:lnTo>
                <a:lnTo>
                  <a:pt x="2816780" y="726955"/>
                </a:lnTo>
                <a:lnTo>
                  <a:pt x="2792656" y="688861"/>
                </a:lnTo>
                <a:lnTo>
                  <a:pt x="2767444" y="651543"/>
                </a:lnTo>
                <a:lnTo>
                  <a:pt x="2741168" y="615022"/>
                </a:lnTo>
                <a:lnTo>
                  <a:pt x="2713849" y="579322"/>
                </a:lnTo>
                <a:lnTo>
                  <a:pt x="2685510" y="544463"/>
                </a:lnTo>
                <a:lnTo>
                  <a:pt x="2656173" y="510470"/>
                </a:lnTo>
                <a:lnTo>
                  <a:pt x="2625860" y="477363"/>
                </a:lnTo>
                <a:lnTo>
                  <a:pt x="2594594" y="445165"/>
                </a:lnTo>
                <a:lnTo>
                  <a:pt x="2562396" y="413898"/>
                </a:lnTo>
                <a:lnTo>
                  <a:pt x="2529289" y="383585"/>
                </a:lnTo>
                <a:lnTo>
                  <a:pt x="2495296" y="354248"/>
                </a:lnTo>
                <a:lnTo>
                  <a:pt x="2460437" y="325908"/>
                </a:lnTo>
                <a:lnTo>
                  <a:pt x="2424737" y="298589"/>
                </a:lnTo>
                <a:lnTo>
                  <a:pt x="2388217" y="272313"/>
                </a:lnTo>
                <a:lnTo>
                  <a:pt x="2350899" y="247102"/>
                </a:lnTo>
                <a:lnTo>
                  <a:pt x="2312805" y="222977"/>
                </a:lnTo>
                <a:lnTo>
                  <a:pt x="2273958" y="199962"/>
                </a:lnTo>
                <a:lnTo>
                  <a:pt x="2234381" y="178078"/>
                </a:lnTo>
                <a:lnTo>
                  <a:pt x="2194094" y="157349"/>
                </a:lnTo>
                <a:lnTo>
                  <a:pt x="2153121" y="137795"/>
                </a:lnTo>
                <a:lnTo>
                  <a:pt x="2111484" y="119440"/>
                </a:lnTo>
                <a:lnTo>
                  <a:pt x="2069205" y="102305"/>
                </a:lnTo>
                <a:lnTo>
                  <a:pt x="2026306" y="86414"/>
                </a:lnTo>
                <a:lnTo>
                  <a:pt x="1982810" y="71787"/>
                </a:lnTo>
                <a:lnTo>
                  <a:pt x="1938738" y="58448"/>
                </a:lnTo>
                <a:lnTo>
                  <a:pt x="1894114" y="46418"/>
                </a:lnTo>
                <a:lnTo>
                  <a:pt x="1848959" y="35721"/>
                </a:lnTo>
                <a:lnTo>
                  <a:pt x="1803296" y="26377"/>
                </a:lnTo>
                <a:lnTo>
                  <a:pt x="1757146" y="18410"/>
                </a:lnTo>
                <a:lnTo>
                  <a:pt x="1710533" y="11842"/>
                </a:lnTo>
                <a:lnTo>
                  <a:pt x="1663477" y="6694"/>
                </a:lnTo>
                <a:lnTo>
                  <a:pt x="1616003" y="2990"/>
                </a:lnTo>
                <a:lnTo>
                  <a:pt x="1568131" y="751"/>
                </a:lnTo>
                <a:lnTo>
                  <a:pt x="1519885" y="0"/>
                </a:lnTo>
                <a:close/>
              </a:path>
            </a:pathLst>
          </a:custGeom>
          <a:solidFill>
            <a:srgbClr val="F686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5"/>
          <p:cNvSpPr/>
          <p:nvPr/>
        </p:nvSpPr>
        <p:spPr>
          <a:xfrm>
            <a:off x="2545200" y="6310080"/>
            <a:ext cx="282960" cy="379800"/>
          </a:xfrm>
          <a:custGeom>
            <a:avLst/>
            <a:gdLst/>
            <a:ahLst/>
            <a:cxnLst/>
            <a:rect l="l" t="t" r="r" b="b"/>
            <a:pathLst>
              <a:path w="283844" h="380365">
                <a:moveTo>
                  <a:pt x="248483" y="334746"/>
                </a:moveTo>
                <a:lnTo>
                  <a:pt x="57569" y="334746"/>
                </a:lnTo>
                <a:lnTo>
                  <a:pt x="75669" y="354648"/>
                </a:lnTo>
                <a:lnTo>
                  <a:pt x="97220" y="368800"/>
                </a:lnTo>
                <a:lnTo>
                  <a:pt x="122268" y="377253"/>
                </a:lnTo>
                <a:lnTo>
                  <a:pt x="150863" y="380060"/>
                </a:lnTo>
                <a:lnTo>
                  <a:pt x="177364" y="377553"/>
                </a:lnTo>
                <a:lnTo>
                  <a:pt x="201766" y="370000"/>
                </a:lnTo>
                <a:lnTo>
                  <a:pt x="224170" y="357348"/>
                </a:lnTo>
                <a:lnTo>
                  <a:pt x="244678" y="339547"/>
                </a:lnTo>
                <a:lnTo>
                  <a:pt x="248483" y="334746"/>
                </a:lnTo>
                <a:close/>
                <a:moveTo>
                  <a:pt x="57569" y="0"/>
                </a:moveTo>
                <a:lnTo>
                  <a:pt x="0" y="0"/>
                </a:lnTo>
                <a:lnTo>
                  <a:pt x="0" y="373125"/>
                </a:lnTo>
                <a:lnTo>
                  <a:pt x="57569" y="373125"/>
                </a:lnTo>
                <a:lnTo>
                  <a:pt x="57569" y="334746"/>
                </a:lnTo>
                <a:lnTo>
                  <a:pt x="248483" y="334746"/>
                </a:lnTo>
                <a:lnTo>
                  <a:pt x="256083" y="325158"/>
                </a:lnTo>
                <a:lnTo>
                  <a:pt x="141795" y="325158"/>
                </a:lnTo>
                <a:lnTo>
                  <a:pt x="124511" y="323658"/>
                </a:lnTo>
                <a:lnTo>
                  <a:pt x="81559" y="301167"/>
                </a:lnTo>
                <a:lnTo>
                  <a:pt x="59069" y="257465"/>
                </a:lnTo>
                <a:lnTo>
                  <a:pt x="57569" y="239864"/>
                </a:lnTo>
                <a:lnTo>
                  <a:pt x="59069" y="222277"/>
                </a:lnTo>
                <a:lnTo>
                  <a:pt x="81559" y="179095"/>
                </a:lnTo>
                <a:lnTo>
                  <a:pt x="124511" y="156092"/>
                </a:lnTo>
                <a:lnTo>
                  <a:pt x="141795" y="154584"/>
                </a:lnTo>
                <a:lnTo>
                  <a:pt x="256119" y="154584"/>
                </a:lnTo>
                <a:lnTo>
                  <a:pt x="248052" y="144449"/>
                </a:lnTo>
                <a:lnTo>
                  <a:pt x="57569" y="144449"/>
                </a:lnTo>
                <a:lnTo>
                  <a:pt x="57569" y="0"/>
                </a:lnTo>
                <a:close/>
                <a:moveTo>
                  <a:pt x="256119" y="154584"/>
                </a:moveTo>
                <a:lnTo>
                  <a:pt x="141795" y="154584"/>
                </a:lnTo>
                <a:lnTo>
                  <a:pt x="159074" y="156092"/>
                </a:lnTo>
                <a:lnTo>
                  <a:pt x="174909" y="160648"/>
                </a:lnTo>
                <a:lnTo>
                  <a:pt x="212525" y="191889"/>
                </a:lnTo>
                <a:lnTo>
                  <a:pt x="226021" y="239864"/>
                </a:lnTo>
                <a:lnTo>
                  <a:pt x="224521" y="257465"/>
                </a:lnTo>
                <a:lnTo>
                  <a:pt x="202031" y="301167"/>
                </a:lnTo>
                <a:lnTo>
                  <a:pt x="159074" y="323658"/>
                </a:lnTo>
                <a:lnTo>
                  <a:pt x="141795" y="325158"/>
                </a:lnTo>
                <a:lnTo>
                  <a:pt x="256083" y="325158"/>
                </a:lnTo>
                <a:lnTo>
                  <a:pt x="261779" y="317972"/>
                </a:lnTo>
                <a:lnTo>
                  <a:pt x="273931" y="294101"/>
                </a:lnTo>
                <a:lnTo>
                  <a:pt x="281184" y="268032"/>
                </a:lnTo>
                <a:lnTo>
                  <a:pt x="283591" y="239864"/>
                </a:lnTo>
                <a:lnTo>
                  <a:pt x="281184" y="211472"/>
                </a:lnTo>
                <a:lnTo>
                  <a:pt x="273929" y="185429"/>
                </a:lnTo>
                <a:lnTo>
                  <a:pt x="261773" y="161687"/>
                </a:lnTo>
                <a:lnTo>
                  <a:pt x="256119" y="154584"/>
                </a:lnTo>
                <a:close/>
                <a:moveTo>
                  <a:pt x="150863" y="99669"/>
                </a:moveTo>
                <a:lnTo>
                  <a:pt x="122268" y="102469"/>
                </a:lnTo>
                <a:lnTo>
                  <a:pt x="97220" y="110867"/>
                </a:lnTo>
                <a:lnTo>
                  <a:pt x="75669" y="124862"/>
                </a:lnTo>
                <a:lnTo>
                  <a:pt x="57569" y="144449"/>
                </a:lnTo>
                <a:lnTo>
                  <a:pt x="248052" y="144449"/>
                </a:lnTo>
                <a:lnTo>
                  <a:pt x="201764" y="109735"/>
                </a:lnTo>
                <a:lnTo>
                  <a:pt x="150863" y="996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6"/>
          <p:cNvSpPr/>
          <p:nvPr/>
        </p:nvSpPr>
        <p:spPr>
          <a:xfrm>
            <a:off x="2173680" y="6310080"/>
            <a:ext cx="360" cy="37260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7"/>
          <p:cNvSpPr/>
          <p:nvPr/>
        </p:nvSpPr>
        <p:spPr>
          <a:xfrm>
            <a:off x="2252520" y="6416640"/>
            <a:ext cx="241920" cy="272880"/>
          </a:xfrm>
          <a:custGeom>
            <a:avLst/>
            <a:gdLst/>
            <a:ahLst/>
            <a:cxnLst/>
            <a:rect l="l" t="t" r="r" b="b"/>
            <a:pathLst>
              <a:path w="242569" h="273684">
                <a:moveTo>
                  <a:pt x="57569" y="0"/>
                </a:moveTo>
                <a:lnTo>
                  <a:pt x="0" y="0"/>
                </a:lnTo>
                <a:lnTo>
                  <a:pt x="0" y="164833"/>
                </a:lnTo>
                <a:lnTo>
                  <a:pt x="7312" y="210437"/>
                </a:lnTo>
                <a:lnTo>
                  <a:pt x="28551" y="244595"/>
                </a:lnTo>
                <a:lnTo>
                  <a:pt x="62670" y="266028"/>
                </a:lnTo>
                <a:lnTo>
                  <a:pt x="108623" y="273456"/>
                </a:lnTo>
                <a:lnTo>
                  <a:pt x="131252" y="271319"/>
                </a:lnTo>
                <a:lnTo>
                  <a:pt x="151633" y="264667"/>
                </a:lnTo>
                <a:lnTo>
                  <a:pt x="169596" y="253139"/>
                </a:lnTo>
                <a:lnTo>
                  <a:pt x="184975" y="236372"/>
                </a:lnTo>
                <a:lnTo>
                  <a:pt x="242544" y="236372"/>
                </a:lnTo>
                <a:lnTo>
                  <a:pt x="242544" y="218554"/>
                </a:lnTo>
                <a:lnTo>
                  <a:pt x="121272" y="218554"/>
                </a:lnTo>
                <a:lnTo>
                  <a:pt x="94323" y="214196"/>
                </a:lnTo>
                <a:lnTo>
                  <a:pt x="74314" y="201623"/>
                </a:lnTo>
                <a:lnTo>
                  <a:pt x="61857" y="181590"/>
                </a:lnTo>
                <a:lnTo>
                  <a:pt x="57569" y="154851"/>
                </a:lnTo>
                <a:lnTo>
                  <a:pt x="57569" y="0"/>
                </a:lnTo>
                <a:close/>
                <a:moveTo>
                  <a:pt x="242544" y="236372"/>
                </a:moveTo>
                <a:lnTo>
                  <a:pt x="184975" y="236372"/>
                </a:lnTo>
                <a:lnTo>
                  <a:pt x="184975" y="266522"/>
                </a:lnTo>
                <a:lnTo>
                  <a:pt x="242544" y="266522"/>
                </a:lnTo>
                <a:lnTo>
                  <a:pt x="242544" y="236372"/>
                </a:lnTo>
                <a:close/>
                <a:moveTo>
                  <a:pt x="242544" y="0"/>
                </a:moveTo>
                <a:lnTo>
                  <a:pt x="184975" y="0"/>
                </a:lnTo>
                <a:lnTo>
                  <a:pt x="184975" y="154038"/>
                </a:lnTo>
                <a:lnTo>
                  <a:pt x="180268" y="179753"/>
                </a:lnTo>
                <a:lnTo>
                  <a:pt x="167116" y="200193"/>
                </a:lnTo>
                <a:lnTo>
                  <a:pt x="146967" y="213685"/>
                </a:lnTo>
                <a:lnTo>
                  <a:pt x="121272" y="218554"/>
                </a:lnTo>
                <a:lnTo>
                  <a:pt x="242544" y="218554"/>
                </a:lnTo>
                <a:lnTo>
                  <a:pt x="2425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8"/>
          <p:cNvSpPr/>
          <p:nvPr/>
        </p:nvSpPr>
        <p:spPr>
          <a:xfrm>
            <a:off x="1848240" y="6409800"/>
            <a:ext cx="260280" cy="280080"/>
          </a:xfrm>
          <a:custGeom>
            <a:avLst/>
            <a:gdLst/>
            <a:ahLst/>
            <a:cxnLst/>
            <a:rect l="l" t="t" r="r" b="b"/>
            <a:pathLst>
              <a:path w="260985" h="280670">
                <a:moveTo>
                  <a:pt x="140728" y="0"/>
                </a:moveTo>
                <a:lnTo>
                  <a:pt x="86493" y="10059"/>
                </a:lnTo>
                <a:lnTo>
                  <a:pt x="41059" y="40512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6" y="257668"/>
                </a:lnTo>
                <a:lnTo>
                  <a:pt x="112560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2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5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9"/>
          <p:cNvSpPr/>
          <p:nvPr/>
        </p:nvSpPr>
        <p:spPr>
          <a:xfrm>
            <a:off x="1779840" y="6310080"/>
            <a:ext cx="360" cy="37260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10"/>
          <p:cNvSpPr/>
          <p:nvPr/>
        </p:nvSpPr>
        <p:spPr>
          <a:xfrm>
            <a:off x="1417320" y="6409800"/>
            <a:ext cx="282960" cy="280080"/>
          </a:xfrm>
          <a:custGeom>
            <a:avLst/>
            <a:gdLst/>
            <a:ahLst/>
            <a:cxnLst/>
            <a:rect l="l" t="t" r="r" b="b"/>
            <a:pathLst>
              <a:path w="283844" h="280670">
                <a:moveTo>
                  <a:pt x="132727" y="0"/>
                </a:moveTo>
                <a:lnTo>
                  <a:pt x="81826" y="10066"/>
                </a:lnTo>
                <a:lnTo>
                  <a:pt x="38925" y="40525"/>
                </a:lnTo>
                <a:lnTo>
                  <a:pt x="9666" y="85759"/>
                </a:lnTo>
                <a:lnTo>
                  <a:pt x="0" y="140195"/>
                </a:lnTo>
                <a:lnTo>
                  <a:pt x="2408" y="168363"/>
                </a:lnTo>
                <a:lnTo>
                  <a:pt x="21822" y="218303"/>
                </a:lnTo>
                <a:lnTo>
                  <a:pt x="59425" y="257678"/>
                </a:lnTo>
                <a:lnTo>
                  <a:pt x="106226" y="277884"/>
                </a:lnTo>
                <a:lnTo>
                  <a:pt x="132727" y="280390"/>
                </a:lnTo>
                <a:lnTo>
                  <a:pt x="161328" y="277584"/>
                </a:lnTo>
                <a:lnTo>
                  <a:pt x="186375" y="269130"/>
                </a:lnTo>
                <a:lnTo>
                  <a:pt x="207922" y="254978"/>
                </a:lnTo>
                <a:lnTo>
                  <a:pt x="226021" y="235077"/>
                </a:lnTo>
                <a:lnTo>
                  <a:pt x="283591" y="235077"/>
                </a:lnTo>
                <a:lnTo>
                  <a:pt x="283591" y="225488"/>
                </a:lnTo>
                <a:lnTo>
                  <a:pt x="141795" y="225488"/>
                </a:lnTo>
                <a:lnTo>
                  <a:pt x="124516" y="223988"/>
                </a:lnTo>
                <a:lnTo>
                  <a:pt x="81559" y="201498"/>
                </a:lnTo>
                <a:lnTo>
                  <a:pt x="59069" y="157796"/>
                </a:lnTo>
                <a:lnTo>
                  <a:pt x="57569" y="140195"/>
                </a:lnTo>
                <a:lnTo>
                  <a:pt x="59069" y="122607"/>
                </a:lnTo>
                <a:lnTo>
                  <a:pt x="81559" y="79425"/>
                </a:lnTo>
                <a:lnTo>
                  <a:pt x="124516" y="56422"/>
                </a:lnTo>
                <a:lnTo>
                  <a:pt x="141795" y="54914"/>
                </a:lnTo>
                <a:lnTo>
                  <a:pt x="283591" y="54914"/>
                </a:lnTo>
                <a:lnTo>
                  <a:pt x="283591" y="44780"/>
                </a:lnTo>
                <a:lnTo>
                  <a:pt x="226021" y="44780"/>
                </a:lnTo>
                <a:lnTo>
                  <a:pt x="207922" y="25192"/>
                </a:lnTo>
                <a:lnTo>
                  <a:pt x="186375" y="11198"/>
                </a:lnTo>
                <a:lnTo>
                  <a:pt x="161328" y="2799"/>
                </a:lnTo>
                <a:lnTo>
                  <a:pt x="132727" y="0"/>
                </a:lnTo>
                <a:close/>
                <a:moveTo>
                  <a:pt x="283591" y="235077"/>
                </a:moveTo>
                <a:lnTo>
                  <a:pt x="226021" y="235077"/>
                </a:lnTo>
                <a:lnTo>
                  <a:pt x="226021" y="273456"/>
                </a:lnTo>
                <a:lnTo>
                  <a:pt x="283591" y="273456"/>
                </a:lnTo>
                <a:lnTo>
                  <a:pt x="283591" y="235077"/>
                </a:lnTo>
                <a:close/>
                <a:moveTo>
                  <a:pt x="283591" y="54914"/>
                </a:moveTo>
                <a:lnTo>
                  <a:pt x="141795" y="54914"/>
                </a:lnTo>
                <a:lnTo>
                  <a:pt x="159079" y="56422"/>
                </a:lnTo>
                <a:lnTo>
                  <a:pt x="174913" y="60979"/>
                </a:lnTo>
                <a:lnTo>
                  <a:pt x="212525" y="92219"/>
                </a:lnTo>
                <a:lnTo>
                  <a:pt x="226021" y="140195"/>
                </a:lnTo>
                <a:lnTo>
                  <a:pt x="224521" y="157796"/>
                </a:lnTo>
                <a:lnTo>
                  <a:pt x="202031" y="201498"/>
                </a:lnTo>
                <a:lnTo>
                  <a:pt x="159079" y="223988"/>
                </a:lnTo>
                <a:lnTo>
                  <a:pt x="141795" y="225488"/>
                </a:lnTo>
                <a:lnTo>
                  <a:pt x="283591" y="225488"/>
                </a:lnTo>
                <a:lnTo>
                  <a:pt x="283591" y="54914"/>
                </a:lnTo>
                <a:close/>
                <a:moveTo>
                  <a:pt x="283591" y="6934"/>
                </a:moveTo>
                <a:lnTo>
                  <a:pt x="226021" y="6934"/>
                </a:lnTo>
                <a:lnTo>
                  <a:pt x="226021" y="44780"/>
                </a:lnTo>
                <a:lnTo>
                  <a:pt x="283591" y="44780"/>
                </a:lnTo>
                <a:lnTo>
                  <a:pt x="283591" y="69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11"/>
          <p:cNvSpPr/>
          <p:nvPr/>
        </p:nvSpPr>
        <p:spPr>
          <a:xfrm>
            <a:off x="944640" y="6409800"/>
            <a:ext cx="281160" cy="280080"/>
          </a:xfrm>
          <a:custGeom>
            <a:avLst/>
            <a:gdLst/>
            <a:ahLst/>
            <a:cxnLst/>
            <a:rect l="l" t="t" r="r" b="b"/>
            <a:pathLst>
              <a:path w="281940" h="280670">
                <a:moveTo>
                  <a:pt x="140728" y="0"/>
                </a:moveTo>
                <a:lnTo>
                  <a:pt x="86491" y="10059"/>
                </a:lnTo>
                <a:lnTo>
                  <a:pt x="41046" y="40513"/>
                </a:lnTo>
                <a:lnTo>
                  <a:pt x="10331" y="85751"/>
                </a:lnTo>
                <a:lnTo>
                  <a:pt x="0" y="140182"/>
                </a:lnTo>
                <a:lnTo>
                  <a:pt x="2591" y="168582"/>
                </a:lnTo>
                <a:lnTo>
                  <a:pt x="23172" y="218372"/>
                </a:lnTo>
                <a:lnTo>
                  <a:pt x="62626" y="257666"/>
                </a:lnTo>
                <a:lnTo>
                  <a:pt x="112560" y="277871"/>
                </a:lnTo>
                <a:lnTo>
                  <a:pt x="140728" y="280377"/>
                </a:lnTo>
                <a:lnTo>
                  <a:pt x="168891" y="277871"/>
                </a:lnTo>
                <a:lnTo>
                  <a:pt x="194959" y="270317"/>
                </a:lnTo>
                <a:lnTo>
                  <a:pt x="218829" y="257666"/>
                </a:lnTo>
                <a:lnTo>
                  <a:pt x="240398" y="239864"/>
                </a:lnTo>
                <a:lnTo>
                  <a:pt x="252371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79"/>
                </a:lnTo>
                <a:lnTo>
                  <a:pt x="63808" y="173815"/>
                </a:lnTo>
                <a:lnTo>
                  <a:pt x="57569" y="140182"/>
                </a:lnTo>
                <a:lnTo>
                  <a:pt x="63810" y="106556"/>
                </a:lnTo>
                <a:lnTo>
                  <a:pt x="81141" y="79497"/>
                </a:lnTo>
                <a:lnTo>
                  <a:pt x="107477" y="61460"/>
                </a:lnTo>
                <a:lnTo>
                  <a:pt x="140728" y="54902"/>
                </a:lnTo>
                <a:lnTo>
                  <a:pt x="252371" y="54902"/>
                </a:lnTo>
                <a:lnTo>
                  <a:pt x="240398" y="40513"/>
                </a:lnTo>
                <a:lnTo>
                  <a:pt x="218829" y="22711"/>
                </a:lnTo>
                <a:lnTo>
                  <a:pt x="194959" y="10059"/>
                </a:lnTo>
                <a:lnTo>
                  <a:pt x="168891" y="2506"/>
                </a:lnTo>
                <a:lnTo>
                  <a:pt x="140728" y="0"/>
                </a:lnTo>
                <a:close/>
                <a:moveTo>
                  <a:pt x="252371" y="54902"/>
                </a:moveTo>
                <a:lnTo>
                  <a:pt x="140728" y="54902"/>
                </a:lnTo>
                <a:lnTo>
                  <a:pt x="173980" y="61460"/>
                </a:lnTo>
                <a:lnTo>
                  <a:pt x="200315" y="79497"/>
                </a:lnTo>
                <a:lnTo>
                  <a:pt x="217647" y="106556"/>
                </a:lnTo>
                <a:lnTo>
                  <a:pt x="223888" y="140182"/>
                </a:lnTo>
                <a:lnTo>
                  <a:pt x="217647" y="173815"/>
                </a:lnTo>
                <a:lnTo>
                  <a:pt x="200315" y="200879"/>
                </a:lnTo>
                <a:lnTo>
                  <a:pt x="173980" y="218917"/>
                </a:lnTo>
                <a:lnTo>
                  <a:pt x="140728" y="225475"/>
                </a:lnTo>
                <a:lnTo>
                  <a:pt x="252371" y="225475"/>
                </a:lnTo>
                <a:lnTo>
                  <a:pt x="258282" y="218370"/>
                </a:lnTo>
                <a:lnTo>
                  <a:pt x="271118" y="194624"/>
                </a:lnTo>
                <a:lnTo>
                  <a:pt x="278854" y="168577"/>
                </a:lnTo>
                <a:lnTo>
                  <a:pt x="281444" y="140182"/>
                </a:lnTo>
                <a:lnTo>
                  <a:pt x="278854" y="111795"/>
                </a:lnTo>
                <a:lnTo>
                  <a:pt x="271118" y="85751"/>
                </a:lnTo>
                <a:lnTo>
                  <a:pt x="258282" y="62006"/>
                </a:lnTo>
                <a:lnTo>
                  <a:pt x="252371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12"/>
          <p:cNvSpPr/>
          <p:nvPr/>
        </p:nvSpPr>
        <p:spPr>
          <a:xfrm>
            <a:off x="1265760" y="6410520"/>
            <a:ext cx="136440" cy="272160"/>
          </a:xfrm>
          <a:custGeom>
            <a:avLst/>
            <a:gdLst/>
            <a:ahLst/>
            <a:cxnLst/>
            <a:rect l="l" t="t" r="r" b="b"/>
            <a:pathLst>
              <a:path w="137159" h="273050">
                <a:moveTo>
                  <a:pt x="57569" y="6286"/>
                </a:moveTo>
                <a:lnTo>
                  <a:pt x="0" y="6286"/>
                </a:lnTo>
                <a:lnTo>
                  <a:pt x="0" y="272808"/>
                </a:lnTo>
                <a:lnTo>
                  <a:pt x="57569" y="272808"/>
                </a:lnTo>
                <a:lnTo>
                  <a:pt x="57569" y="136207"/>
                </a:lnTo>
                <a:lnTo>
                  <a:pt x="61757" y="104528"/>
                </a:lnTo>
                <a:lnTo>
                  <a:pt x="75333" y="79524"/>
                </a:lnTo>
                <a:lnTo>
                  <a:pt x="99810" y="63201"/>
                </a:lnTo>
                <a:lnTo>
                  <a:pt x="136702" y="57569"/>
                </a:lnTo>
                <a:lnTo>
                  <a:pt x="136702" y="44132"/>
                </a:lnTo>
                <a:lnTo>
                  <a:pt x="57569" y="44132"/>
                </a:lnTo>
                <a:lnTo>
                  <a:pt x="57569" y="6286"/>
                </a:lnTo>
                <a:close/>
                <a:moveTo>
                  <a:pt x="136702" y="0"/>
                </a:moveTo>
                <a:lnTo>
                  <a:pt x="112849" y="4529"/>
                </a:lnTo>
                <a:lnTo>
                  <a:pt x="91730" y="13393"/>
                </a:lnTo>
                <a:lnTo>
                  <a:pt x="73314" y="26594"/>
                </a:lnTo>
                <a:lnTo>
                  <a:pt x="57569" y="44132"/>
                </a:lnTo>
                <a:lnTo>
                  <a:pt x="136702" y="44132"/>
                </a:lnTo>
                <a:lnTo>
                  <a:pt x="1367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13"/>
          <p:cNvSpPr/>
          <p:nvPr/>
        </p:nvSpPr>
        <p:spPr>
          <a:xfrm>
            <a:off x="659160" y="6409800"/>
            <a:ext cx="260280" cy="280080"/>
          </a:xfrm>
          <a:custGeom>
            <a:avLst/>
            <a:gdLst/>
            <a:ahLst/>
            <a:cxnLst/>
            <a:rect l="l" t="t" r="r" b="b"/>
            <a:pathLst>
              <a:path w="260984" h="280670">
                <a:moveTo>
                  <a:pt x="140728" y="0"/>
                </a:moveTo>
                <a:lnTo>
                  <a:pt x="86493" y="10059"/>
                </a:lnTo>
                <a:lnTo>
                  <a:pt x="41059" y="40513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7" y="257668"/>
                </a:lnTo>
                <a:lnTo>
                  <a:pt x="112566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3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6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14"/>
          <p:cNvSpPr/>
          <p:nvPr/>
        </p:nvSpPr>
        <p:spPr>
          <a:xfrm>
            <a:off x="9496800" y="1434600"/>
            <a:ext cx="2922840" cy="5174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5"/>
          <p:cNvSpPr/>
          <p:nvPr/>
        </p:nvSpPr>
        <p:spPr>
          <a:xfrm>
            <a:off x="6525360" y="1684440"/>
            <a:ext cx="2683440" cy="50598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16"/>
          <p:cNvSpPr/>
          <p:nvPr/>
        </p:nvSpPr>
        <p:spPr>
          <a:xfrm>
            <a:off x="8326080" y="2115000"/>
            <a:ext cx="2142720" cy="51274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7"/>
          <p:cNvSpPr/>
          <p:nvPr/>
        </p:nvSpPr>
        <p:spPr>
          <a:xfrm>
            <a:off x="505080" y="537120"/>
            <a:ext cx="5732280" cy="196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960" rIns="0" bIns="0"/>
          <a:lstStyle/>
          <a:p>
            <a:pPr marL="14400">
              <a:lnSpc>
                <a:spcPts val="3685"/>
              </a:lnSpc>
              <a:spcBef>
                <a:spcPts val="740"/>
              </a:spcBef>
            </a:pPr>
            <a:r>
              <a:rPr lang="en-US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uk-UA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en-US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</a:t>
            </a:r>
            <a:r>
              <a:rPr lang="en-US" sz="4000" b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ОМ</a:t>
            </a:r>
            <a:r>
              <a:rPr lang="en-US" sz="4000" b="1" spc="15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ЛЬН</a:t>
            </a:r>
            <a:r>
              <a:rPr lang="en-US" sz="4000" b="1" spc="13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4000" b="1" spc="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spc="3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ТЕХНОЛОГ</a:t>
            </a:r>
            <a:r>
              <a:rPr lang="uk-UA" sz="4000" b="1" spc="3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en-US" sz="4000" b="1" spc="3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en-US" sz="4000" b="1" spc="-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1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—</a:t>
            </a:r>
            <a:endParaRPr lang="en-US" sz="4000" spc="-1" dirty="0">
              <a:latin typeface="Arial" pitchFamily="34" charset="0"/>
              <a:cs typeface="Arial" pitchFamily="34" charset="0"/>
            </a:endParaRPr>
          </a:p>
          <a:p>
            <a:pPr marL="14400">
              <a:lnSpc>
                <a:spcPts val="3685"/>
              </a:lnSpc>
            </a:pPr>
            <a:r>
              <a:rPr lang="en-US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НОВ</a:t>
            </a:r>
            <a:r>
              <a:rPr lang="uk-UA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Й</a:t>
            </a:r>
            <a:r>
              <a:rPr lang="en-US" sz="4000" b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uk-UA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en-US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ВЕНЬ</a:t>
            </a:r>
            <a:endParaRPr lang="en-US" sz="4000" spc="-1" dirty="0">
              <a:latin typeface="Arial" pitchFamily="34" charset="0"/>
              <a:cs typeface="Arial" pitchFamily="34" charset="0"/>
            </a:endParaRPr>
          </a:p>
          <a:p>
            <a:pPr marL="14400">
              <a:lnSpc>
                <a:spcPts val="3685"/>
              </a:lnSpc>
            </a:pPr>
            <a:r>
              <a:rPr lang="en-US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uk-UA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en-US" sz="4000" b="1" spc="-6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4000" b="1" spc="1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en-US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sz="4000" b="1" spc="1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4000" b="1" spc="5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ТУПНО</a:t>
            </a:r>
            <a:r>
              <a:rPr lang="en-US" sz="4000" b="1" spc="1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en-US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uk-UA" sz="4000" b="1" spc="4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І</a:t>
            </a:r>
            <a:endParaRPr lang="en-US" sz="4000" spc="-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588960" y="1992959"/>
            <a:ext cx="5689440" cy="16540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Ц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 – будівельний 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матеріал для </a:t>
            </a:r>
            <a:r>
              <a:rPr lang="uk-UA" sz="1600" b="0" strike="noStrike" spc="-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клітинних мембран 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організму. 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Фосфоліпіди 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заміщують пошкоджені агресивними вільними радикалами ділянки </a:t>
            </a:r>
            <a:r>
              <a:rPr lang="uk-UA" sz="1600" b="0" strike="noStrike" spc="-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клітинної 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оболонки, відновлюючи її бар'єрні функції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588959" y="3855600"/>
            <a:ext cx="147241" cy="522000"/>
          </a:xfrm>
          <a:custGeom>
            <a:avLst/>
            <a:gdLst/>
            <a:ahLst/>
            <a:cxnLst/>
            <a:rect l="l" t="t" r="r" b="b"/>
            <a:pathLst>
              <a:path h="458470">
                <a:moveTo>
                  <a:pt x="0" y="0"/>
                </a:moveTo>
                <a:lnTo>
                  <a:pt x="0" y="458292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3"/>
          <p:cNvSpPr/>
          <p:nvPr/>
        </p:nvSpPr>
        <p:spPr>
          <a:xfrm>
            <a:off x="736200" y="3855600"/>
            <a:ext cx="5934960" cy="52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ts val="2000"/>
              </a:lnSpc>
            </a:pPr>
            <a:r>
              <a:rPr lang="uk-UA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Для ліпосом </a:t>
            </a:r>
            <a:r>
              <a:rPr lang="uk-UA" sz="2000" b="1" strike="noStrike" spc="-4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CureSupport використовуються  </a:t>
            </a:r>
            <a:endParaRPr lang="uk-UA" sz="2000" b="0" strike="noStrike" spc="-1" dirty="0" smtClean="0">
              <a:latin typeface="Calibri" panose="020F0502020204030204" pitchFamily="34" charset="0"/>
            </a:endParaRPr>
          </a:p>
          <a:p>
            <a:pPr>
              <a:lnSpc>
                <a:spcPts val="2000"/>
              </a:lnSpc>
            </a:pPr>
            <a:r>
              <a:rPr lang="uk-UA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фосфоліпіди з лецитину</a:t>
            </a:r>
            <a:r>
              <a:rPr lang="uk-UA" sz="2000" b="1" strike="noStrike" spc="-58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 </a:t>
            </a:r>
            <a:r>
              <a:rPr lang="uk-UA" sz="2000" b="1" strike="noStrike" spc="-4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соняшника.</a:t>
            </a:r>
            <a:endParaRPr lang="uk-UA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67" name="CustomShape 4"/>
          <p:cNvSpPr/>
          <p:nvPr/>
        </p:nvSpPr>
        <p:spPr>
          <a:xfrm>
            <a:off x="6671160" y="0"/>
            <a:ext cx="6332760" cy="73144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5"/>
          <p:cNvSpPr/>
          <p:nvPr/>
        </p:nvSpPr>
        <p:spPr>
          <a:xfrm>
            <a:off x="588959" y="525960"/>
            <a:ext cx="4684789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9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ФОСФОЛІПІДИ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0" y="0"/>
            <a:ext cx="7238160" cy="73144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"/>
          <p:cNvSpPr/>
          <p:nvPr/>
        </p:nvSpPr>
        <p:spPr>
          <a:xfrm>
            <a:off x="7680960" y="2026440"/>
            <a:ext cx="520668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Фосфоліпіди 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складаються </a:t>
            </a:r>
            <a:r>
              <a:rPr lang="uk-UA" sz="1600" b="0" strike="noStrike" spc="5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гідрофільної (притягується до води) 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«головки» та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гідрофобного (відштовхується від води)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«хвостика».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7719120" y="3099600"/>
            <a:ext cx="360" cy="1122480"/>
          </a:xfrm>
          <a:custGeom>
            <a:avLst/>
            <a:gdLst/>
            <a:ahLst/>
            <a:cxnLst/>
            <a:rect l="l" t="t" r="r" b="b"/>
            <a:pathLst>
              <a:path h="1123314">
                <a:moveTo>
                  <a:pt x="0" y="0"/>
                </a:moveTo>
                <a:lnTo>
                  <a:pt x="0" y="1123086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4"/>
          <p:cNvSpPr/>
          <p:nvPr/>
        </p:nvSpPr>
        <p:spPr>
          <a:xfrm>
            <a:off x="7596000" y="3168000"/>
            <a:ext cx="5206680" cy="119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362520">
              <a:lnSpc>
                <a:spcPts val="1800"/>
              </a:lnSpc>
              <a:spcBef>
                <a:spcPts val="1406"/>
              </a:spcBef>
            </a:pPr>
            <a:r>
              <a:rPr lang="uk-UA" sz="2000" b="1" spc="-7" dirty="0" smtClean="0">
                <a:solidFill>
                  <a:srgbClr val="565655"/>
                </a:solidFill>
                <a:latin typeface="Calibri" pitchFamily="34" charset="0"/>
              </a:rPr>
              <a:t>Поєднуючись </a:t>
            </a:r>
            <a:r>
              <a:rPr lang="uk-UA" sz="2000" b="1" spc="-12" dirty="0">
                <a:solidFill>
                  <a:srgbClr val="565655"/>
                </a:solidFill>
                <a:latin typeface="Calibri" pitchFamily="34" charset="0"/>
              </a:rPr>
              <a:t>«хвостами»,</a:t>
            </a:r>
            <a:r>
              <a:rPr lang="uk-UA" sz="2000" b="1" spc="-26" dirty="0">
                <a:solidFill>
                  <a:srgbClr val="565655"/>
                </a:solidFill>
                <a:latin typeface="Calibri" pitchFamily="34" charset="0"/>
              </a:rPr>
              <a:t> </a:t>
            </a:r>
            <a:r>
              <a:rPr lang="uk-UA" sz="2000" b="1" spc="-1" dirty="0">
                <a:solidFill>
                  <a:srgbClr val="565655"/>
                </a:solidFill>
                <a:latin typeface="Calibri" pitchFamily="34" charset="0"/>
              </a:rPr>
              <a:t>фосфоліпіди утворюють подвійний ліпідний</a:t>
            </a:r>
            <a:r>
              <a:rPr lang="uk-UA" sz="2000" b="1" spc="-21" dirty="0">
                <a:solidFill>
                  <a:srgbClr val="565655"/>
                </a:solidFill>
                <a:latin typeface="Calibri" pitchFamily="34" charset="0"/>
              </a:rPr>
              <a:t> </a:t>
            </a:r>
            <a:r>
              <a:rPr lang="uk-UA" sz="2000" b="1" spc="-21" dirty="0" smtClean="0">
                <a:solidFill>
                  <a:srgbClr val="565655"/>
                </a:solidFill>
                <a:latin typeface="Calibri" pitchFamily="34" charset="0"/>
              </a:rPr>
              <a:t>шар,</a:t>
            </a:r>
            <a:endParaRPr lang="uk-UA" sz="2000" spc="-1" dirty="0">
              <a:solidFill>
                <a:srgbClr val="565655"/>
              </a:solidFill>
              <a:latin typeface="Calibri" pitchFamily="34" charset="0"/>
            </a:endParaRPr>
          </a:p>
          <a:p>
            <a:pPr marL="362520">
              <a:lnSpc>
                <a:spcPts val="1860"/>
              </a:lnSpc>
            </a:pPr>
            <a:r>
              <a:rPr lang="uk-UA" sz="2000" b="1" spc="-1" dirty="0">
                <a:solidFill>
                  <a:srgbClr val="565655"/>
                </a:solidFill>
                <a:latin typeface="Calibri" pitchFamily="34" charset="0"/>
              </a:rPr>
              <a:t>з</a:t>
            </a:r>
            <a:r>
              <a:rPr lang="uk-UA" sz="2000" b="1" spc="-1" dirty="0" smtClean="0">
                <a:solidFill>
                  <a:srgbClr val="565655"/>
                </a:solidFill>
                <a:latin typeface="Calibri" pitchFamily="34" charset="0"/>
              </a:rPr>
              <a:t>датний міцно утримувати вміщену всередині активну речовину</a:t>
            </a:r>
            <a:r>
              <a:rPr lang="uk-UA" sz="2000" b="1" spc="-7" dirty="0" smtClean="0">
                <a:solidFill>
                  <a:srgbClr val="565655"/>
                </a:solidFill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7193520" y="0"/>
            <a:ext cx="5810400" cy="73144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"/>
          <p:cNvSpPr/>
          <p:nvPr/>
        </p:nvSpPr>
        <p:spPr>
          <a:xfrm>
            <a:off x="332640" y="2579760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3"/>
          <p:cNvSpPr/>
          <p:nvPr/>
        </p:nvSpPr>
        <p:spPr>
          <a:xfrm>
            <a:off x="616680" y="2472840"/>
            <a:ext cx="5316120" cy="184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38" dirty="0" smtClean="0">
                <a:solidFill>
                  <a:srgbClr val="565655"/>
                </a:solidFill>
              </a:rPr>
              <a:t>Активна речовина вміщена всередині </a:t>
            </a:r>
            <a:r>
              <a:rPr lang="uk-UA" sz="1600" spc="29" dirty="0" smtClean="0">
                <a:solidFill>
                  <a:srgbClr val="565655"/>
                </a:solidFill>
              </a:rPr>
              <a:t>ліпосомальної </a:t>
            </a:r>
            <a:r>
              <a:rPr lang="uk-UA" sz="1600" spc="38" dirty="0" smtClean="0">
                <a:solidFill>
                  <a:srgbClr val="565655"/>
                </a:solidFill>
              </a:rPr>
              <a:t>оболонки і під її захистом проходить травний тракт.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uk-UA" sz="1600" spc="-1" dirty="0">
              <a:solidFill>
                <a:srgbClr val="565655"/>
              </a:solidFill>
              <a:latin typeface="Gilroy"/>
            </a:endParaRPr>
          </a:p>
          <a:p>
            <a:pPr marL="12600">
              <a:lnSpc>
                <a:spcPts val="1860"/>
              </a:lnSpc>
              <a:spcBef>
                <a:spcPts val="686"/>
              </a:spcBef>
            </a:pPr>
            <a:r>
              <a:rPr lang="uk-UA" sz="1600" spc="24" dirty="0">
                <a:solidFill>
                  <a:srgbClr val="565655"/>
                </a:solidFill>
              </a:rPr>
              <a:t>Зблизившись із</a:t>
            </a:r>
            <a:r>
              <a:rPr lang="uk-UA" sz="1600" spc="83" dirty="0">
                <a:solidFill>
                  <a:srgbClr val="565655"/>
                </a:solidFill>
              </a:rPr>
              <a:t> </a:t>
            </a:r>
            <a:r>
              <a:rPr lang="uk-UA" sz="1600" spc="38" dirty="0">
                <a:solidFill>
                  <a:srgbClr val="565655"/>
                </a:solidFill>
              </a:rPr>
              <a:t>клітиною, </a:t>
            </a:r>
            <a:r>
              <a:rPr lang="uk-UA" sz="1600" spc="38" dirty="0" smtClean="0">
                <a:solidFill>
                  <a:srgbClr val="565655"/>
                </a:solidFill>
              </a:rPr>
              <a:t>фосфоліпідна оболонка </a:t>
            </a:r>
            <a:r>
              <a:rPr lang="uk-UA" sz="1600" spc="32" dirty="0" smtClean="0">
                <a:solidFill>
                  <a:srgbClr val="565655"/>
                </a:solidFill>
              </a:rPr>
              <a:t>ліпосоми</a:t>
            </a:r>
            <a:r>
              <a:rPr lang="uk-UA" sz="1600" spc="-157" dirty="0" smtClean="0">
                <a:solidFill>
                  <a:srgbClr val="565655"/>
                </a:solidFill>
              </a:rPr>
              <a:t> з</a:t>
            </a:r>
            <a:r>
              <a:rPr lang="uk-UA" sz="1600" spc="12" dirty="0" smtClean="0">
                <a:solidFill>
                  <a:srgbClr val="565655"/>
                </a:solidFill>
              </a:rPr>
              <a:t>ливається </a:t>
            </a:r>
            <a:r>
              <a:rPr lang="uk-UA" sz="1600" dirty="0" smtClean="0">
                <a:solidFill>
                  <a:srgbClr val="565655"/>
                </a:solidFill>
              </a:rPr>
              <a:t>з дружньою до неї </a:t>
            </a:r>
            <a:r>
              <a:rPr lang="uk-UA" sz="1600" spc="29" dirty="0" smtClean="0">
                <a:solidFill>
                  <a:srgbClr val="565655"/>
                </a:solidFill>
              </a:rPr>
              <a:t>клітинною </a:t>
            </a:r>
            <a:r>
              <a:rPr lang="uk-UA" sz="1600" spc="29" dirty="0">
                <a:solidFill>
                  <a:srgbClr val="565655"/>
                </a:solidFill>
              </a:rPr>
              <a:t>мембраною та</a:t>
            </a:r>
            <a:r>
              <a:rPr lang="uk-UA" sz="1600" spc="18" dirty="0">
                <a:solidFill>
                  <a:srgbClr val="565655"/>
                </a:solidFill>
              </a:rPr>
              <a:t> </a:t>
            </a:r>
            <a:r>
              <a:rPr lang="uk-UA" sz="1600" spc="38" dirty="0">
                <a:solidFill>
                  <a:srgbClr val="565655"/>
                </a:solidFill>
              </a:rPr>
              <a:t>вивільняє </a:t>
            </a:r>
            <a:r>
              <a:rPr lang="uk-UA" sz="1600" spc="38" dirty="0" smtClean="0">
                <a:solidFill>
                  <a:srgbClr val="565655"/>
                </a:solidFill>
              </a:rPr>
              <a:t>всередину клітини активну  </a:t>
            </a:r>
            <a:r>
              <a:rPr lang="uk-UA" sz="1600" spc="38" dirty="0">
                <a:solidFill>
                  <a:srgbClr val="565655"/>
                </a:solidFill>
              </a:rPr>
              <a:t>речовину</a:t>
            </a:r>
            <a:r>
              <a:rPr lang="uk-UA" sz="1600" spc="24" dirty="0">
                <a:solidFill>
                  <a:srgbClr val="565655"/>
                </a:solidFill>
              </a:rPr>
              <a:t>.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332640" y="3397986"/>
            <a:ext cx="125640" cy="125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5"/>
          <p:cNvSpPr/>
          <p:nvPr/>
        </p:nvSpPr>
        <p:spPr>
          <a:xfrm>
            <a:off x="616680" y="1203840"/>
            <a:ext cx="4845600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АКТИВНОЇ РЕЧОВИНИ  </a:t>
            </a:r>
            <a:endParaRPr lang="en-US" sz="2000" b="1" strike="noStrike" spc="-1" dirty="0" smtClean="0">
              <a:solidFill>
                <a:srgbClr val="565655"/>
              </a:solidFill>
              <a:latin typeface="Calibri" panose="020F0502020204030204" pitchFamily="34" charset="0"/>
              <a:ea typeface="DejaVu Sans"/>
            </a:endParaRPr>
          </a:p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У ЛІПОСОМАЛЬНІЙ ОБОЛОНЦІ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616680" y="487800"/>
            <a:ext cx="5543640" cy="73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ts val="4601"/>
              </a:lnSpc>
              <a:spcBef>
                <a:spcPts val="130"/>
              </a:spcBef>
            </a:pPr>
            <a:r>
              <a:rPr lang="ru-RU" sz="3700" b="1" strike="noStrike" spc="9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МЕХАНІЗМ</a:t>
            </a:r>
            <a:r>
              <a:rPr lang="ru-RU" sz="3700" b="1" strike="noStrike" spc="-12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ДІЇ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5043547" y="3338640"/>
            <a:ext cx="3132887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15" dirty="0" smtClean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</a:t>
            </a:r>
            <a:r>
              <a:rPr lang="ru-RU" sz="3900" b="1" strike="noStrike" spc="-49" dirty="0" smtClean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900" b="1" strike="noStrike" spc="15" dirty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</a:t>
            </a:r>
            <a:endParaRPr lang="ru-RU" sz="39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0" y="0"/>
            <a:ext cx="13003920" cy="603252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2"/>
          <p:cNvSpPr/>
          <p:nvPr/>
        </p:nvSpPr>
        <p:spPr>
          <a:xfrm>
            <a:off x="20368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"/>
          <p:cNvSpPr/>
          <p:nvPr/>
        </p:nvSpPr>
        <p:spPr>
          <a:xfrm>
            <a:off x="11386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4"/>
          <p:cNvSpPr/>
          <p:nvPr/>
        </p:nvSpPr>
        <p:spPr>
          <a:xfrm>
            <a:off x="60192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5"/>
          <p:cNvSpPr/>
          <p:nvPr/>
        </p:nvSpPr>
        <p:spPr>
          <a:xfrm>
            <a:off x="7541640" y="576000"/>
            <a:ext cx="4844880" cy="64216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6"/>
          <p:cNvSpPr/>
          <p:nvPr/>
        </p:nvSpPr>
        <p:spPr>
          <a:xfrm>
            <a:off x="579960" y="1065960"/>
            <a:ext cx="5317560" cy="49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ОБ</a:t>
            </a:r>
            <a:r>
              <a:rPr lang="en-US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’</a:t>
            </a:r>
            <a:r>
              <a:rPr lang="ru-RU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ЄМ</a:t>
            </a:r>
            <a:r>
              <a:rPr lang="ru-RU" sz="1950" b="1" strike="noStrike" spc="-1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4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100 </a:t>
            </a:r>
            <a:r>
              <a:rPr lang="ru-RU" sz="1600" b="0" strike="noStrike" spc="35" dirty="0" err="1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ml</a:t>
            </a:r>
            <a:r>
              <a:rPr lang="ru-RU" sz="1600" b="0" strike="noStrike" spc="35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15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/3.38</a:t>
            </a:r>
            <a:r>
              <a:rPr lang="ru-RU" sz="1600" b="0" strike="noStrike" spc="-38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15" dirty="0" err="1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fl.oz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ДОЗУВАННЯ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2,5 мл </a:t>
            </a:r>
            <a:r>
              <a:rPr lang="uk-UA" sz="1600" b="0" strike="noStrike" spc="-2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(500 </a:t>
            </a:r>
            <a:r>
              <a:rPr lang="uk-UA" sz="1600" b="0" strike="noStrike" spc="5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мг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вітаміну 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С, щ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становить 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833% 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uk-UA" sz="1600" spc="15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</a:t>
            </a:r>
            <a:r>
              <a:rPr lang="uk-UA" sz="1600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ід добової потреби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uk-UA" sz="1600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uk-UA" sz="1950" b="1" spc="-21" dirty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СКЛАД:</a:t>
            </a:r>
            <a:endParaRPr lang="uk-UA" sz="1950" spc="-1" dirty="0">
              <a:latin typeface="Arial" pitchFamily="34" charset="0"/>
              <a:cs typeface="Arial" pitchFamily="34" charset="0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uk-UA" sz="1600" spc="12" dirty="0">
                <a:solidFill>
                  <a:srgbClr val="565655"/>
                </a:solidFill>
              </a:rPr>
              <a:t>вітамін </a:t>
            </a:r>
            <a:r>
              <a:rPr lang="uk-UA" sz="1600" spc="-7" dirty="0">
                <a:solidFill>
                  <a:srgbClr val="565655"/>
                </a:solidFill>
              </a:rPr>
              <a:t>С </a:t>
            </a:r>
            <a:r>
              <a:rPr lang="uk-UA" sz="1600" spc="32" dirty="0">
                <a:solidFill>
                  <a:srgbClr val="565655"/>
                </a:solidFill>
              </a:rPr>
              <a:t>(аскорбінова </a:t>
            </a:r>
            <a:r>
              <a:rPr lang="uk-UA" sz="1600" spc="12" dirty="0">
                <a:solidFill>
                  <a:srgbClr val="565655"/>
                </a:solidFill>
              </a:rPr>
              <a:t>кислота), </a:t>
            </a:r>
            <a:r>
              <a:rPr lang="uk-UA" sz="1600" spc="18" dirty="0">
                <a:solidFill>
                  <a:srgbClr val="565655"/>
                </a:solidFill>
              </a:rPr>
              <a:t>вода,</a:t>
            </a:r>
            <a:r>
              <a:rPr lang="uk-UA" sz="1600" spc="-66" dirty="0">
                <a:solidFill>
                  <a:srgbClr val="565655"/>
                </a:solidFill>
              </a:rPr>
              <a:t> </a:t>
            </a:r>
            <a:r>
              <a:rPr lang="uk-UA" sz="1600" spc="9" dirty="0">
                <a:solidFill>
                  <a:srgbClr val="565655"/>
                </a:solidFill>
              </a:rPr>
              <a:t>лецитин із</a:t>
            </a:r>
            <a:r>
              <a:rPr lang="uk-UA" sz="1600" spc="58" dirty="0">
                <a:solidFill>
                  <a:srgbClr val="565655"/>
                </a:solidFill>
              </a:rPr>
              <a:t> </a:t>
            </a:r>
            <a:r>
              <a:rPr lang="uk-UA" sz="1600" spc="29" dirty="0">
                <a:solidFill>
                  <a:srgbClr val="565655"/>
                </a:solidFill>
              </a:rPr>
              <a:t>соняшника, </a:t>
            </a:r>
            <a:r>
              <a:rPr lang="uk-UA" sz="1600" spc="12" dirty="0">
                <a:solidFill>
                  <a:srgbClr val="565655"/>
                </a:solidFill>
              </a:rPr>
              <a:t>гліцерин, </a:t>
            </a:r>
            <a:r>
              <a:rPr lang="uk-UA" sz="1600" spc="29" dirty="0">
                <a:solidFill>
                  <a:srgbClr val="565655"/>
                </a:solidFill>
              </a:rPr>
              <a:t>калію </a:t>
            </a:r>
            <a:r>
              <a:rPr lang="uk-UA" sz="1600" spc="12" dirty="0">
                <a:solidFill>
                  <a:srgbClr val="565655"/>
                </a:solidFill>
              </a:rPr>
              <a:t>сорбат, вітамін</a:t>
            </a:r>
            <a:r>
              <a:rPr lang="uk-UA" sz="1600" spc="-75" dirty="0">
                <a:solidFill>
                  <a:srgbClr val="565655"/>
                </a:solidFill>
              </a:rPr>
              <a:t> </a:t>
            </a:r>
            <a:r>
              <a:rPr lang="uk-UA" sz="1600" spc="-60" dirty="0">
                <a:solidFill>
                  <a:srgbClr val="565655"/>
                </a:solidFill>
              </a:rPr>
              <a:t>Е  </a:t>
            </a:r>
            <a:r>
              <a:rPr lang="uk-UA" sz="1600" spc="9" dirty="0">
                <a:solidFill>
                  <a:srgbClr val="565655"/>
                </a:solidFill>
              </a:rPr>
              <a:t>(D-альфа-токоферол)</a:t>
            </a:r>
            <a:endParaRPr lang="uk-UA" sz="1600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1375"/>
              </a:spcBef>
            </a:pPr>
            <a:r>
              <a:rPr lang="ru-RU" sz="1600" b="0" strike="noStrike" spc="4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Код</a:t>
            </a:r>
            <a:r>
              <a:rPr lang="ru-RU" sz="1600" b="0" strike="noStrike" spc="4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</a:t>
            </a:r>
            <a:r>
              <a:rPr lang="ru-RU" sz="1600" b="0" strike="noStrike" spc="-4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2166</a:t>
            </a:r>
          </a:p>
          <a:p>
            <a:pPr marL="12600">
              <a:spcBef>
                <a:spcPts val="1375"/>
              </a:spcBef>
            </a:pP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ББ 14,0 КЦ 14,0 РЦ 28,75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CustomShape 7"/>
          <p:cNvSpPr/>
          <p:nvPr/>
        </p:nvSpPr>
        <p:spPr>
          <a:xfrm>
            <a:off x="624960" y="193320"/>
            <a:ext cx="686268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LIPOSOMAL VITAMIN C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87" name="CustomShape 8"/>
          <p:cNvSpPr/>
          <p:nvPr/>
        </p:nvSpPr>
        <p:spPr>
          <a:xfrm>
            <a:off x="573840" y="711720"/>
            <a:ext cx="5906160" cy="10697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ЛІПОСОМАЛЬНИЙ ВІТАМІН </a:t>
            </a:r>
            <a:r>
              <a:rPr lang="ru-RU" sz="3700" b="1" strike="noStrike" spc="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0" y="0"/>
            <a:ext cx="7813440" cy="731448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2"/>
          <p:cNvSpPr/>
          <p:nvPr/>
        </p:nvSpPr>
        <p:spPr>
          <a:xfrm>
            <a:off x="7433280" y="0"/>
            <a:ext cx="5570640" cy="731448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3"/>
          <p:cNvSpPr/>
          <p:nvPr/>
        </p:nvSpPr>
        <p:spPr>
          <a:xfrm>
            <a:off x="579960" y="2570040"/>
            <a:ext cx="5448240" cy="248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</a:pP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 –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вкрай важливий 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 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організму</a:t>
            </a:r>
            <a:r>
              <a:rPr lang="uk-UA" sz="1600" b="0" strike="noStrike" spc="-12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антиоксидант.  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</a:pP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</a:pP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С – не синтезується в організмі, тому людина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може</a:t>
            </a:r>
            <a:r>
              <a:rPr lang="uk-UA" sz="1600" b="0" strike="noStrike" spc="4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отримувати його лише з їжі та харчови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х добавок.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</a:pP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</a:pP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С – водорозчинний вітамін, тому він не накопичується в організмі. Необхідно регулярно поповнювати його запас.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8331120" y="343440"/>
            <a:ext cx="3633120" cy="68508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5"/>
          <p:cNvSpPr/>
          <p:nvPr/>
        </p:nvSpPr>
        <p:spPr>
          <a:xfrm>
            <a:off x="609480" y="864720"/>
            <a:ext cx="5183640" cy="102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50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</a:t>
            </a:r>
            <a:r>
              <a:rPr lang="ru-RU" sz="5000" b="1" strike="noStrike" spc="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</a:t>
            </a:r>
            <a:endParaRPr lang="ru-RU" sz="5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CustomShape 6"/>
          <p:cNvSpPr/>
          <p:nvPr/>
        </p:nvSpPr>
        <p:spPr>
          <a:xfrm>
            <a:off x="622440" y="193680"/>
            <a:ext cx="686268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І</a:t>
            </a: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МУНІТЕТ</a:t>
            </a:r>
            <a:r>
              <a:rPr lang="ru-RU" sz="2000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, </a:t>
            </a: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МОЛОДІСТЬ</a:t>
            </a:r>
            <a:r>
              <a:rPr lang="ru-RU" sz="2000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, </a:t>
            </a: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АНТИСТРЕС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CustomShape 2"/>
          <p:cNvSpPr/>
          <p:nvPr/>
        </p:nvSpPr>
        <p:spPr>
          <a:xfrm>
            <a:off x="588960" y="444960"/>
            <a:ext cx="7414920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ФУНКЦІЇ ВІТАМІНУ</a:t>
            </a:r>
            <a:r>
              <a:rPr lang="ru-RU" sz="3700" b="1" strike="noStrike" spc="-63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7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C: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332640" y="316872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4"/>
          <p:cNvSpPr/>
          <p:nvPr/>
        </p:nvSpPr>
        <p:spPr>
          <a:xfrm>
            <a:off x="332640" y="1975127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"/>
          <p:cNvSpPr/>
          <p:nvPr/>
        </p:nvSpPr>
        <p:spPr>
          <a:xfrm>
            <a:off x="332640" y="2691026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6"/>
          <p:cNvSpPr/>
          <p:nvPr/>
        </p:nvSpPr>
        <p:spPr>
          <a:xfrm>
            <a:off x="332640" y="434628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7"/>
          <p:cNvSpPr/>
          <p:nvPr/>
        </p:nvSpPr>
        <p:spPr>
          <a:xfrm>
            <a:off x="332640" y="4840946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8"/>
          <p:cNvSpPr/>
          <p:nvPr/>
        </p:nvSpPr>
        <p:spPr>
          <a:xfrm>
            <a:off x="616680" y="1878840"/>
            <a:ext cx="7014960" cy="430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4" dirty="0">
                <a:solidFill>
                  <a:srgbClr val="FFFFFF"/>
                </a:solidFill>
              </a:rPr>
              <a:t>Бере участь у</a:t>
            </a:r>
            <a:r>
              <a:rPr lang="uk-UA" sz="1600" spc="32" dirty="0">
                <a:solidFill>
                  <a:srgbClr val="FFFFFF"/>
                </a:solidFill>
              </a:rPr>
              <a:t> </a:t>
            </a:r>
            <a:r>
              <a:rPr lang="uk-UA" sz="1600" spc="29" dirty="0">
                <a:solidFill>
                  <a:srgbClr val="FFFFFF"/>
                </a:solidFill>
              </a:rPr>
              <a:t>синтезі </a:t>
            </a:r>
            <a:r>
              <a:rPr lang="uk-UA" sz="1600" spc="18" dirty="0">
                <a:solidFill>
                  <a:srgbClr val="FFFFFF"/>
                </a:solidFill>
              </a:rPr>
              <a:t>колагену,</a:t>
            </a:r>
            <a:r>
              <a:rPr lang="uk-UA" sz="1600" spc="-114" dirty="0">
                <a:solidFill>
                  <a:srgbClr val="FFFFFF"/>
                </a:solidFill>
              </a:rPr>
              <a:t> </a:t>
            </a:r>
            <a:r>
              <a:rPr lang="uk-UA" sz="1600" spc="32" dirty="0">
                <a:solidFill>
                  <a:srgbClr val="FFFFFF"/>
                </a:solidFill>
              </a:rPr>
              <a:t>необхідного </a:t>
            </a:r>
            <a:r>
              <a:rPr lang="uk-UA" sz="1600" spc="-1" dirty="0">
                <a:solidFill>
                  <a:srgbClr val="FFFFFF"/>
                </a:solidFill>
              </a:rPr>
              <a:t>для </a:t>
            </a:r>
            <a:r>
              <a:rPr lang="uk-UA" sz="1600" spc="49" dirty="0">
                <a:solidFill>
                  <a:srgbClr val="FFFFFF"/>
                </a:solidFill>
              </a:rPr>
              <a:t>здоров'я шкір</a:t>
            </a:r>
            <a:r>
              <a:rPr lang="uk-UA" sz="1600" spc="69" dirty="0">
                <a:solidFill>
                  <a:srgbClr val="FFFFFF"/>
                </a:solidFill>
              </a:rPr>
              <a:t>и, </a:t>
            </a:r>
            <a:r>
              <a:rPr lang="uk-UA" sz="1600" spc="52" dirty="0">
                <a:solidFill>
                  <a:srgbClr val="FFFFFF"/>
                </a:solidFill>
              </a:rPr>
              <a:t>кровоносних </a:t>
            </a:r>
            <a:r>
              <a:rPr lang="uk-UA" sz="1600" spc="38" dirty="0">
                <a:solidFill>
                  <a:srgbClr val="FFFFFF"/>
                </a:solidFill>
              </a:rPr>
              <a:t>судин,  </a:t>
            </a:r>
            <a:r>
              <a:rPr lang="uk-UA" sz="1600" spc="52" dirty="0">
                <a:solidFill>
                  <a:srgbClr val="FFFFFF"/>
                </a:solidFill>
              </a:rPr>
              <a:t>кісткової с</a:t>
            </a:r>
            <a:r>
              <a:rPr lang="uk-UA" sz="1600" spc="24" dirty="0">
                <a:solidFill>
                  <a:srgbClr val="FFFFFF"/>
                </a:solidFill>
              </a:rPr>
              <a:t>истеми, ясен та </a:t>
            </a:r>
            <a:r>
              <a:rPr lang="uk-UA" sz="1600" spc="49" dirty="0">
                <a:solidFill>
                  <a:srgbClr val="FFFFFF"/>
                </a:solidFill>
              </a:rPr>
              <a:t>зубів.</a:t>
            </a:r>
            <a:endParaRPr lang="uk-UA" sz="1600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</a:pPr>
            <a:endParaRPr lang="uk-UA" sz="1600" spc="-1" dirty="0">
              <a:latin typeface="Gilroy"/>
            </a:endParaRPr>
          </a:p>
          <a:p>
            <a:pPr marL="12600">
              <a:lnSpc>
                <a:spcPct val="100000"/>
              </a:lnSpc>
            </a:pPr>
            <a:r>
              <a:rPr lang="uk-UA" sz="1600" spc="29" dirty="0">
                <a:solidFill>
                  <a:srgbClr val="FFFFFF"/>
                </a:solidFill>
              </a:rPr>
              <a:t>Підтримує і</a:t>
            </a:r>
            <a:r>
              <a:rPr lang="uk-UA" sz="1600" spc="12" dirty="0">
                <a:solidFill>
                  <a:srgbClr val="FFFFFF"/>
                </a:solidFill>
              </a:rPr>
              <a:t>мунітет.</a:t>
            </a:r>
            <a:endParaRPr lang="uk-UA" sz="1600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lang="uk-UA" sz="1600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uk-UA" sz="1600" spc="18" dirty="0">
                <a:solidFill>
                  <a:srgbClr val="FFFFFF"/>
                </a:solidFill>
              </a:rPr>
              <a:t>Доповнює дію інш</a:t>
            </a:r>
            <a:r>
              <a:rPr lang="uk-UA" sz="1600" spc="49" dirty="0">
                <a:solidFill>
                  <a:srgbClr val="FFFFFF"/>
                </a:solidFill>
              </a:rPr>
              <a:t>ого </a:t>
            </a:r>
            <a:r>
              <a:rPr lang="uk-UA" sz="1600" spc="29" dirty="0">
                <a:solidFill>
                  <a:srgbClr val="FFFFFF"/>
                </a:solidFill>
              </a:rPr>
              <a:t>антиоксиданту – ві</a:t>
            </a:r>
            <a:r>
              <a:rPr lang="uk-UA" sz="1600" spc="12" dirty="0">
                <a:solidFill>
                  <a:srgbClr val="FFFFFF"/>
                </a:solidFill>
              </a:rPr>
              <a:t>таміну</a:t>
            </a:r>
            <a:r>
              <a:rPr lang="uk-UA" sz="1600" spc="-7" dirty="0">
                <a:solidFill>
                  <a:srgbClr val="FFFFFF"/>
                </a:solidFill>
              </a:rPr>
              <a:t> </a:t>
            </a:r>
            <a:r>
              <a:rPr lang="uk-UA" sz="1600" spc="-60" dirty="0">
                <a:solidFill>
                  <a:srgbClr val="FFFFFF"/>
                </a:solidFill>
              </a:rPr>
              <a:t>E.</a:t>
            </a:r>
            <a:endParaRPr lang="uk-UA" sz="1600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uk-UA" sz="1600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uk-UA" sz="1600" spc="4" dirty="0">
                <a:solidFill>
                  <a:srgbClr val="FFFFFF"/>
                </a:solidFill>
              </a:rPr>
              <a:t>Окремо і</a:t>
            </a:r>
            <a:r>
              <a:rPr lang="uk-UA" sz="1600" spc="18" dirty="0">
                <a:solidFill>
                  <a:srgbClr val="FFFFFF"/>
                </a:solidFill>
              </a:rPr>
              <a:t> </a:t>
            </a:r>
            <a:r>
              <a:rPr lang="uk-UA" sz="1600" spc="32" dirty="0">
                <a:solidFill>
                  <a:srgbClr val="FFFFFF"/>
                </a:solidFill>
              </a:rPr>
              <a:t>в </a:t>
            </a:r>
            <a:r>
              <a:rPr lang="uk-UA" sz="1600" spc="49" dirty="0">
                <a:solidFill>
                  <a:srgbClr val="FFFFFF"/>
                </a:solidFill>
              </a:rPr>
              <a:t>комплексі </a:t>
            </a:r>
            <a:r>
              <a:rPr lang="uk-UA" sz="1600" spc="49" dirty="0" smtClean="0">
                <a:solidFill>
                  <a:srgbClr val="FFFFFF"/>
                </a:solidFill>
              </a:rPr>
              <a:t>з</a:t>
            </a:r>
            <a:r>
              <a:rPr lang="uk-UA" sz="1600" spc="83" dirty="0" smtClean="0">
                <a:solidFill>
                  <a:srgbClr val="FFFFFF"/>
                </a:solidFill>
              </a:rPr>
              <a:t> </a:t>
            </a:r>
            <a:r>
              <a:rPr lang="uk-UA" sz="1600" spc="83" dirty="0">
                <a:solidFill>
                  <a:srgbClr val="FFFFFF"/>
                </a:solidFill>
              </a:rPr>
              <a:t>ві</a:t>
            </a:r>
            <a:r>
              <a:rPr lang="uk-UA" sz="1600" spc="18" dirty="0">
                <a:solidFill>
                  <a:srgbClr val="FFFFFF"/>
                </a:solidFill>
              </a:rPr>
              <a:t>таміном </a:t>
            </a:r>
            <a:r>
              <a:rPr lang="uk-UA" sz="1600" spc="-60" dirty="0">
                <a:solidFill>
                  <a:srgbClr val="FFFFFF"/>
                </a:solidFill>
              </a:rPr>
              <a:t>E</a:t>
            </a:r>
            <a:r>
              <a:rPr lang="uk-UA" sz="1600" spc="-205" dirty="0">
                <a:solidFill>
                  <a:srgbClr val="FFFFFF"/>
                </a:solidFill>
              </a:rPr>
              <a:t>  </a:t>
            </a:r>
            <a:r>
              <a:rPr lang="uk-UA" sz="1600" spc="12" dirty="0">
                <a:solidFill>
                  <a:srgbClr val="FFFFFF"/>
                </a:solidFill>
              </a:rPr>
              <a:t>захищає шкір</a:t>
            </a:r>
            <a:r>
              <a:rPr lang="uk-UA" sz="1600" spc="94" dirty="0">
                <a:solidFill>
                  <a:srgbClr val="FFFFFF"/>
                </a:solidFill>
              </a:rPr>
              <a:t>у </a:t>
            </a:r>
            <a:endParaRPr lang="uk-UA" sz="1600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uk-UA" sz="1600" spc="18" dirty="0">
                <a:solidFill>
                  <a:srgbClr val="FFFFFF"/>
                </a:solidFill>
              </a:rPr>
              <a:t>від шкідливого УФ-випромінювання.</a:t>
            </a:r>
            <a:endParaRPr lang="uk-UA" sz="1600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lang="uk-UA" sz="1600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uk-UA" sz="1600" spc="29" dirty="0">
                <a:solidFill>
                  <a:srgbClr val="FFFFFF"/>
                </a:solidFill>
              </a:rPr>
              <a:t>Підтримує </a:t>
            </a:r>
            <a:r>
              <a:rPr lang="uk-UA" sz="1600" spc="43" dirty="0">
                <a:solidFill>
                  <a:srgbClr val="FFFFFF"/>
                </a:solidFill>
              </a:rPr>
              <a:t>здоров'я </a:t>
            </a:r>
            <a:r>
              <a:rPr lang="uk-UA" sz="1600" spc="32" dirty="0">
                <a:solidFill>
                  <a:srgbClr val="FFFFFF"/>
                </a:solidFill>
              </a:rPr>
              <a:t>капілярів у</a:t>
            </a:r>
            <a:r>
              <a:rPr lang="uk-UA" sz="1600" spc="-97" dirty="0">
                <a:solidFill>
                  <a:srgbClr val="FFFFFF"/>
                </a:solidFill>
              </a:rPr>
              <a:t> </a:t>
            </a:r>
            <a:r>
              <a:rPr lang="uk-UA" sz="1600" spc="49" dirty="0">
                <a:solidFill>
                  <a:srgbClr val="FFFFFF"/>
                </a:solidFill>
              </a:rPr>
              <a:t>комплексі </a:t>
            </a:r>
            <a:r>
              <a:rPr lang="uk-UA" sz="1600" spc="49" dirty="0" smtClean="0">
                <a:solidFill>
                  <a:srgbClr val="FFFFFF"/>
                </a:solidFill>
              </a:rPr>
              <a:t>з</a:t>
            </a:r>
            <a:r>
              <a:rPr lang="uk-UA" sz="1600" spc="83" dirty="0" smtClean="0">
                <a:solidFill>
                  <a:srgbClr val="FFFFFF"/>
                </a:solidFill>
              </a:rPr>
              <a:t> </a:t>
            </a:r>
            <a:r>
              <a:rPr lang="uk-UA" sz="1600" spc="18" dirty="0">
                <a:solidFill>
                  <a:srgbClr val="FFFFFF"/>
                </a:solidFill>
              </a:rPr>
              <a:t>вітаміном</a:t>
            </a:r>
            <a:r>
              <a:rPr lang="uk-UA" sz="1600" spc="-92" dirty="0">
                <a:solidFill>
                  <a:srgbClr val="FFFFFF"/>
                </a:solidFill>
              </a:rPr>
              <a:t> </a:t>
            </a:r>
            <a:r>
              <a:rPr lang="uk-UA" sz="1600" spc="-1" dirty="0">
                <a:solidFill>
                  <a:srgbClr val="FFFFFF"/>
                </a:solidFill>
              </a:rPr>
              <a:t>P.</a:t>
            </a:r>
            <a:endParaRPr lang="uk-UA" sz="1600" spc="-1" dirty="0">
              <a:latin typeface="Gilroy"/>
            </a:endParaRPr>
          </a:p>
          <a:p>
            <a:pPr marL="12600">
              <a:lnSpc>
                <a:spcPts val="4141"/>
              </a:lnSpc>
              <a:spcBef>
                <a:spcPts val="471"/>
              </a:spcBef>
            </a:pPr>
            <a:r>
              <a:rPr lang="uk-UA" sz="1600" spc="29" dirty="0">
                <a:solidFill>
                  <a:srgbClr val="FFFFFF"/>
                </a:solidFill>
              </a:rPr>
              <a:t>Сприяє відновленню </a:t>
            </a:r>
            <a:r>
              <a:rPr lang="uk-UA" sz="1600" spc="32" dirty="0">
                <a:solidFill>
                  <a:srgbClr val="FFFFFF"/>
                </a:solidFill>
              </a:rPr>
              <a:t>тканин і</a:t>
            </a:r>
            <a:r>
              <a:rPr lang="uk-UA" sz="1600" spc="18" dirty="0">
                <a:solidFill>
                  <a:srgbClr val="FFFFFF"/>
                </a:solidFill>
              </a:rPr>
              <a:t> </a:t>
            </a:r>
            <a:r>
              <a:rPr lang="uk-UA" sz="1600" spc="32" dirty="0">
                <a:solidFill>
                  <a:srgbClr val="FFFFFF"/>
                </a:solidFill>
              </a:rPr>
              <a:t>слизових.  </a:t>
            </a:r>
            <a:endParaRPr lang="uk-UA" sz="1600" spc="-1" dirty="0">
              <a:latin typeface="Gilroy"/>
            </a:endParaRPr>
          </a:p>
          <a:p>
            <a:pPr marL="12600">
              <a:lnSpc>
                <a:spcPts val="4141"/>
              </a:lnSpc>
              <a:spcBef>
                <a:spcPts val="471"/>
              </a:spcBef>
            </a:pPr>
            <a:r>
              <a:rPr lang="uk-UA" sz="1600" spc="9" dirty="0">
                <a:solidFill>
                  <a:srgbClr val="FFFFFF"/>
                </a:solidFill>
              </a:rPr>
              <a:t>Захищає </a:t>
            </a:r>
            <a:r>
              <a:rPr lang="uk-UA" sz="1600" spc="43" dirty="0">
                <a:solidFill>
                  <a:srgbClr val="FFFFFF"/>
                </a:solidFill>
              </a:rPr>
              <a:t>організм від </a:t>
            </a:r>
            <a:r>
              <a:rPr lang="uk-UA" sz="1600" spc="24" dirty="0">
                <a:solidFill>
                  <a:srgbClr val="FFFFFF"/>
                </a:solidFill>
              </a:rPr>
              <a:t>дії вільних </a:t>
            </a:r>
            <a:r>
              <a:rPr lang="uk-UA" sz="1600" spc="38" dirty="0" smtClean="0">
                <a:solidFill>
                  <a:srgbClr val="FFFFFF"/>
                </a:solidFill>
              </a:rPr>
              <a:t>радикалів.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CustomShape 9"/>
          <p:cNvSpPr/>
          <p:nvPr/>
        </p:nvSpPr>
        <p:spPr>
          <a:xfrm>
            <a:off x="332640" y="5417499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10"/>
          <p:cNvSpPr/>
          <p:nvPr/>
        </p:nvSpPr>
        <p:spPr>
          <a:xfrm>
            <a:off x="10134720" y="414000"/>
            <a:ext cx="2356920" cy="2318400"/>
          </a:xfrm>
          <a:custGeom>
            <a:avLst/>
            <a:gdLst/>
            <a:ahLst/>
            <a:cxnLst/>
            <a:rect l="l" t="t" r="r" b="b"/>
            <a:pathLst>
              <a:path w="2357754" h="2319020">
                <a:moveTo>
                  <a:pt x="1178801" y="0"/>
                </a:moveTo>
                <a:lnTo>
                  <a:pt x="1130211" y="966"/>
                </a:lnTo>
                <a:lnTo>
                  <a:pt x="1082122" y="3842"/>
                </a:lnTo>
                <a:lnTo>
                  <a:pt x="1034570" y="8590"/>
                </a:lnTo>
                <a:lnTo>
                  <a:pt x="987595" y="15172"/>
                </a:lnTo>
                <a:lnTo>
                  <a:pt x="941233" y="23552"/>
                </a:lnTo>
                <a:lnTo>
                  <a:pt x="895523" y="33691"/>
                </a:lnTo>
                <a:lnTo>
                  <a:pt x="850503" y="45553"/>
                </a:lnTo>
                <a:lnTo>
                  <a:pt x="806211" y="59100"/>
                </a:lnTo>
                <a:lnTo>
                  <a:pt x="762684" y="74295"/>
                </a:lnTo>
                <a:lnTo>
                  <a:pt x="719961" y="91101"/>
                </a:lnTo>
                <a:lnTo>
                  <a:pt x="678079" y="109480"/>
                </a:lnTo>
                <a:lnTo>
                  <a:pt x="637077" y="129395"/>
                </a:lnTo>
                <a:lnTo>
                  <a:pt x="596991" y="150809"/>
                </a:lnTo>
                <a:lnTo>
                  <a:pt x="557862" y="173685"/>
                </a:lnTo>
                <a:lnTo>
                  <a:pt x="519725" y="197985"/>
                </a:lnTo>
                <a:lnTo>
                  <a:pt x="482619" y="223671"/>
                </a:lnTo>
                <a:lnTo>
                  <a:pt x="446582" y="250708"/>
                </a:lnTo>
                <a:lnTo>
                  <a:pt x="411652" y="279057"/>
                </a:lnTo>
                <a:lnTo>
                  <a:pt x="377867" y="308680"/>
                </a:lnTo>
                <a:lnTo>
                  <a:pt x="345265" y="339542"/>
                </a:lnTo>
                <a:lnTo>
                  <a:pt x="313883" y="371604"/>
                </a:lnTo>
                <a:lnTo>
                  <a:pt x="283760" y="404829"/>
                </a:lnTo>
                <a:lnTo>
                  <a:pt x="254934" y="439180"/>
                </a:lnTo>
                <a:lnTo>
                  <a:pt x="227442" y="474620"/>
                </a:lnTo>
                <a:lnTo>
                  <a:pt x="201322" y="511111"/>
                </a:lnTo>
                <a:lnTo>
                  <a:pt x="176613" y="548616"/>
                </a:lnTo>
                <a:lnTo>
                  <a:pt x="153351" y="587097"/>
                </a:lnTo>
                <a:lnTo>
                  <a:pt x="131576" y="626518"/>
                </a:lnTo>
                <a:lnTo>
                  <a:pt x="111325" y="666841"/>
                </a:lnTo>
                <a:lnTo>
                  <a:pt x="92636" y="708029"/>
                </a:lnTo>
                <a:lnTo>
                  <a:pt x="75547" y="750044"/>
                </a:lnTo>
                <a:lnTo>
                  <a:pt x="60096" y="792850"/>
                </a:lnTo>
                <a:lnTo>
                  <a:pt x="46321" y="836409"/>
                </a:lnTo>
                <a:lnTo>
                  <a:pt x="34259" y="880683"/>
                </a:lnTo>
                <a:lnTo>
                  <a:pt x="23949" y="925636"/>
                </a:lnTo>
                <a:lnTo>
                  <a:pt x="15428" y="971229"/>
                </a:lnTo>
                <a:lnTo>
                  <a:pt x="8735" y="1017426"/>
                </a:lnTo>
                <a:lnTo>
                  <a:pt x="3907" y="1064190"/>
                </a:lnTo>
                <a:lnTo>
                  <a:pt x="983" y="1111483"/>
                </a:lnTo>
                <a:lnTo>
                  <a:pt x="0" y="1159268"/>
                </a:lnTo>
                <a:lnTo>
                  <a:pt x="983" y="1207053"/>
                </a:lnTo>
                <a:lnTo>
                  <a:pt x="3907" y="1254346"/>
                </a:lnTo>
                <a:lnTo>
                  <a:pt x="8735" y="1301110"/>
                </a:lnTo>
                <a:lnTo>
                  <a:pt x="15428" y="1347307"/>
                </a:lnTo>
                <a:lnTo>
                  <a:pt x="23949" y="1392900"/>
                </a:lnTo>
                <a:lnTo>
                  <a:pt x="34259" y="1437853"/>
                </a:lnTo>
                <a:lnTo>
                  <a:pt x="46321" y="1482127"/>
                </a:lnTo>
                <a:lnTo>
                  <a:pt x="60096" y="1525685"/>
                </a:lnTo>
                <a:lnTo>
                  <a:pt x="75547" y="1568490"/>
                </a:lnTo>
                <a:lnTo>
                  <a:pt x="92636" y="1610505"/>
                </a:lnTo>
                <a:lnTo>
                  <a:pt x="111325" y="1651693"/>
                </a:lnTo>
                <a:lnTo>
                  <a:pt x="131576" y="1692016"/>
                </a:lnTo>
                <a:lnTo>
                  <a:pt x="153351" y="1731436"/>
                </a:lnTo>
                <a:lnTo>
                  <a:pt x="176613" y="1769917"/>
                </a:lnTo>
                <a:lnTo>
                  <a:pt x="201322" y="1807422"/>
                </a:lnTo>
                <a:lnTo>
                  <a:pt x="227442" y="1843912"/>
                </a:lnTo>
                <a:lnTo>
                  <a:pt x="254934" y="1879351"/>
                </a:lnTo>
                <a:lnTo>
                  <a:pt x="283760" y="1913702"/>
                </a:lnTo>
                <a:lnTo>
                  <a:pt x="313883" y="1946927"/>
                </a:lnTo>
                <a:lnTo>
                  <a:pt x="345265" y="1978988"/>
                </a:lnTo>
                <a:lnTo>
                  <a:pt x="377867" y="2009849"/>
                </a:lnTo>
                <a:lnTo>
                  <a:pt x="411652" y="2039472"/>
                </a:lnTo>
                <a:lnTo>
                  <a:pt x="446582" y="2067821"/>
                </a:lnTo>
                <a:lnTo>
                  <a:pt x="482619" y="2094857"/>
                </a:lnTo>
                <a:lnTo>
                  <a:pt x="519725" y="2120543"/>
                </a:lnTo>
                <a:lnTo>
                  <a:pt x="557862" y="2144842"/>
                </a:lnTo>
                <a:lnTo>
                  <a:pt x="596991" y="2167718"/>
                </a:lnTo>
                <a:lnTo>
                  <a:pt x="637077" y="2189131"/>
                </a:lnTo>
                <a:lnTo>
                  <a:pt x="678079" y="2209046"/>
                </a:lnTo>
                <a:lnTo>
                  <a:pt x="719961" y="2227425"/>
                </a:lnTo>
                <a:lnTo>
                  <a:pt x="762684" y="2244230"/>
                </a:lnTo>
                <a:lnTo>
                  <a:pt x="806211" y="2259425"/>
                </a:lnTo>
                <a:lnTo>
                  <a:pt x="850503" y="2272972"/>
                </a:lnTo>
                <a:lnTo>
                  <a:pt x="895523" y="2284833"/>
                </a:lnTo>
                <a:lnTo>
                  <a:pt x="941233" y="2294972"/>
                </a:lnTo>
                <a:lnTo>
                  <a:pt x="987595" y="2303352"/>
                </a:lnTo>
                <a:lnTo>
                  <a:pt x="1034570" y="2309934"/>
                </a:lnTo>
                <a:lnTo>
                  <a:pt x="1082122" y="2314681"/>
                </a:lnTo>
                <a:lnTo>
                  <a:pt x="1130211" y="2317557"/>
                </a:lnTo>
                <a:lnTo>
                  <a:pt x="1178801" y="2318524"/>
                </a:lnTo>
                <a:lnTo>
                  <a:pt x="1227390" y="2317557"/>
                </a:lnTo>
                <a:lnTo>
                  <a:pt x="1275480" y="2314681"/>
                </a:lnTo>
                <a:lnTo>
                  <a:pt x="1323031" y="2309934"/>
                </a:lnTo>
                <a:lnTo>
                  <a:pt x="1370007" y="2303352"/>
                </a:lnTo>
                <a:lnTo>
                  <a:pt x="1416368" y="2294972"/>
                </a:lnTo>
                <a:lnTo>
                  <a:pt x="1462077" y="2284833"/>
                </a:lnTo>
                <a:lnTo>
                  <a:pt x="1507097" y="2272972"/>
                </a:lnTo>
                <a:lnTo>
                  <a:pt x="1551389" y="2259425"/>
                </a:lnTo>
                <a:lnTo>
                  <a:pt x="1594916" y="2244230"/>
                </a:lnTo>
                <a:lnTo>
                  <a:pt x="1637639" y="2227425"/>
                </a:lnTo>
                <a:lnTo>
                  <a:pt x="1679520" y="2209046"/>
                </a:lnTo>
                <a:lnTo>
                  <a:pt x="1720522" y="2189131"/>
                </a:lnTo>
                <a:lnTo>
                  <a:pt x="1760607" y="2167718"/>
                </a:lnTo>
                <a:lnTo>
                  <a:pt x="1799737" y="2144842"/>
                </a:lnTo>
                <a:lnTo>
                  <a:pt x="1837873" y="2120543"/>
                </a:lnTo>
                <a:lnTo>
                  <a:pt x="1874978" y="2094857"/>
                </a:lnTo>
                <a:lnTo>
                  <a:pt x="1911015" y="2067821"/>
                </a:lnTo>
                <a:lnTo>
                  <a:pt x="1945944" y="2039472"/>
                </a:lnTo>
                <a:lnTo>
                  <a:pt x="1979729" y="2009849"/>
                </a:lnTo>
                <a:lnTo>
                  <a:pt x="2012330" y="1978988"/>
                </a:lnTo>
                <a:lnTo>
                  <a:pt x="2043712" y="1946927"/>
                </a:lnTo>
                <a:lnTo>
                  <a:pt x="2073834" y="1913702"/>
                </a:lnTo>
                <a:lnTo>
                  <a:pt x="2102660" y="1879351"/>
                </a:lnTo>
                <a:lnTo>
                  <a:pt x="2130152" y="1843912"/>
                </a:lnTo>
                <a:lnTo>
                  <a:pt x="2156271" y="1807422"/>
                </a:lnTo>
                <a:lnTo>
                  <a:pt x="2180980" y="1769917"/>
                </a:lnTo>
                <a:lnTo>
                  <a:pt x="2204241" y="1731436"/>
                </a:lnTo>
                <a:lnTo>
                  <a:pt x="2226015" y="1692016"/>
                </a:lnTo>
                <a:lnTo>
                  <a:pt x="2246266" y="1651693"/>
                </a:lnTo>
                <a:lnTo>
                  <a:pt x="2264954" y="1610505"/>
                </a:lnTo>
                <a:lnTo>
                  <a:pt x="2282043" y="1568490"/>
                </a:lnTo>
                <a:lnTo>
                  <a:pt x="2297494" y="1525685"/>
                </a:lnTo>
                <a:lnTo>
                  <a:pt x="2311269" y="1482127"/>
                </a:lnTo>
                <a:lnTo>
                  <a:pt x="2323331" y="1437853"/>
                </a:lnTo>
                <a:lnTo>
                  <a:pt x="2333641" y="1392900"/>
                </a:lnTo>
                <a:lnTo>
                  <a:pt x="2342161" y="1347307"/>
                </a:lnTo>
                <a:lnTo>
                  <a:pt x="2348854" y="1301110"/>
                </a:lnTo>
                <a:lnTo>
                  <a:pt x="2353682" y="1254346"/>
                </a:lnTo>
                <a:lnTo>
                  <a:pt x="2356606" y="1207053"/>
                </a:lnTo>
                <a:lnTo>
                  <a:pt x="2357589" y="1159268"/>
                </a:lnTo>
                <a:lnTo>
                  <a:pt x="2356606" y="1111483"/>
                </a:lnTo>
                <a:lnTo>
                  <a:pt x="2353682" y="1064190"/>
                </a:lnTo>
                <a:lnTo>
                  <a:pt x="2348854" y="1017426"/>
                </a:lnTo>
                <a:lnTo>
                  <a:pt x="2342161" y="971229"/>
                </a:lnTo>
                <a:lnTo>
                  <a:pt x="2333641" y="925636"/>
                </a:lnTo>
                <a:lnTo>
                  <a:pt x="2323331" y="880683"/>
                </a:lnTo>
                <a:lnTo>
                  <a:pt x="2311269" y="836409"/>
                </a:lnTo>
                <a:lnTo>
                  <a:pt x="2297494" y="792850"/>
                </a:lnTo>
                <a:lnTo>
                  <a:pt x="2282043" y="750044"/>
                </a:lnTo>
                <a:lnTo>
                  <a:pt x="2264954" y="708029"/>
                </a:lnTo>
                <a:lnTo>
                  <a:pt x="2246266" y="666841"/>
                </a:lnTo>
                <a:lnTo>
                  <a:pt x="2226015" y="626518"/>
                </a:lnTo>
                <a:lnTo>
                  <a:pt x="2204241" y="587097"/>
                </a:lnTo>
                <a:lnTo>
                  <a:pt x="2180980" y="548616"/>
                </a:lnTo>
                <a:lnTo>
                  <a:pt x="2156271" y="511111"/>
                </a:lnTo>
                <a:lnTo>
                  <a:pt x="2130152" y="474620"/>
                </a:lnTo>
                <a:lnTo>
                  <a:pt x="2102660" y="439180"/>
                </a:lnTo>
                <a:lnTo>
                  <a:pt x="2073834" y="404829"/>
                </a:lnTo>
                <a:lnTo>
                  <a:pt x="2043712" y="371604"/>
                </a:lnTo>
                <a:lnTo>
                  <a:pt x="2012330" y="339542"/>
                </a:lnTo>
                <a:lnTo>
                  <a:pt x="1979729" y="308680"/>
                </a:lnTo>
                <a:lnTo>
                  <a:pt x="1945944" y="279057"/>
                </a:lnTo>
                <a:lnTo>
                  <a:pt x="1911015" y="250708"/>
                </a:lnTo>
                <a:lnTo>
                  <a:pt x="1874978" y="223671"/>
                </a:lnTo>
                <a:lnTo>
                  <a:pt x="1837873" y="197985"/>
                </a:lnTo>
                <a:lnTo>
                  <a:pt x="1799737" y="173685"/>
                </a:lnTo>
                <a:lnTo>
                  <a:pt x="1760607" y="150809"/>
                </a:lnTo>
                <a:lnTo>
                  <a:pt x="1720522" y="129395"/>
                </a:lnTo>
                <a:lnTo>
                  <a:pt x="1679520" y="109480"/>
                </a:lnTo>
                <a:lnTo>
                  <a:pt x="1637639" y="91101"/>
                </a:lnTo>
                <a:lnTo>
                  <a:pt x="1594916" y="74295"/>
                </a:lnTo>
                <a:lnTo>
                  <a:pt x="1551389" y="59100"/>
                </a:lnTo>
                <a:lnTo>
                  <a:pt x="1507097" y="45553"/>
                </a:lnTo>
                <a:lnTo>
                  <a:pt x="1462077" y="33691"/>
                </a:lnTo>
                <a:lnTo>
                  <a:pt x="1416368" y="23552"/>
                </a:lnTo>
                <a:lnTo>
                  <a:pt x="1370007" y="15172"/>
                </a:lnTo>
                <a:lnTo>
                  <a:pt x="1323031" y="8590"/>
                </a:lnTo>
                <a:lnTo>
                  <a:pt x="1275480" y="3842"/>
                </a:lnTo>
                <a:lnTo>
                  <a:pt x="1227390" y="966"/>
                </a:lnTo>
                <a:lnTo>
                  <a:pt x="1178801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11"/>
          <p:cNvSpPr/>
          <p:nvPr/>
        </p:nvSpPr>
        <p:spPr>
          <a:xfrm>
            <a:off x="7359480" y="2084760"/>
            <a:ext cx="1396800" cy="1374120"/>
          </a:xfrm>
          <a:custGeom>
            <a:avLst/>
            <a:gdLst/>
            <a:ahLst/>
            <a:cxnLst/>
            <a:rect l="l" t="t" r="r" b="b"/>
            <a:pathLst>
              <a:path w="1397634" h="1374775">
                <a:moveTo>
                  <a:pt x="698652" y="0"/>
                </a:moveTo>
                <a:lnTo>
                  <a:pt x="650818" y="1585"/>
                </a:lnTo>
                <a:lnTo>
                  <a:pt x="603850" y="6272"/>
                </a:lnTo>
                <a:lnTo>
                  <a:pt x="557850" y="13959"/>
                </a:lnTo>
                <a:lnTo>
                  <a:pt x="512924" y="24543"/>
                </a:lnTo>
                <a:lnTo>
                  <a:pt x="469174" y="37922"/>
                </a:lnTo>
                <a:lnTo>
                  <a:pt x="426706" y="53994"/>
                </a:lnTo>
                <a:lnTo>
                  <a:pt x="385624" y="72656"/>
                </a:lnTo>
                <a:lnTo>
                  <a:pt x="346030" y="93807"/>
                </a:lnTo>
                <a:lnTo>
                  <a:pt x="308030" y="117343"/>
                </a:lnTo>
                <a:lnTo>
                  <a:pt x="271728" y="143162"/>
                </a:lnTo>
                <a:lnTo>
                  <a:pt x="237227" y="171163"/>
                </a:lnTo>
                <a:lnTo>
                  <a:pt x="204631" y="201242"/>
                </a:lnTo>
                <a:lnTo>
                  <a:pt x="174046" y="233298"/>
                </a:lnTo>
                <a:lnTo>
                  <a:pt x="145574" y="267227"/>
                </a:lnTo>
                <a:lnTo>
                  <a:pt x="119319" y="302929"/>
                </a:lnTo>
                <a:lnTo>
                  <a:pt x="95387" y="340299"/>
                </a:lnTo>
                <a:lnTo>
                  <a:pt x="73880" y="379237"/>
                </a:lnTo>
                <a:lnTo>
                  <a:pt x="54904" y="419639"/>
                </a:lnTo>
                <a:lnTo>
                  <a:pt x="38561" y="461404"/>
                </a:lnTo>
                <a:lnTo>
                  <a:pt x="24956" y="504429"/>
                </a:lnTo>
                <a:lnTo>
                  <a:pt x="14194" y="548612"/>
                </a:lnTo>
                <a:lnTo>
                  <a:pt x="6377" y="593850"/>
                </a:lnTo>
                <a:lnTo>
                  <a:pt x="1611" y="640041"/>
                </a:lnTo>
                <a:lnTo>
                  <a:pt x="0" y="687082"/>
                </a:lnTo>
                <a:lnTo>
                  <a:pt x="1611" y="734124"/>
                </a:lnTo>
                <a:lnTo>
                  <a:pt x="6377" y="780315"/>
                </a:lnTo>
                <a:lnTo>
                  <a:pt x="14194" y="825553"/>
                </a:lnTo>
                <a:lnTo>
                  <a:pt x="24956" y="869735"/>
                </a:lnTo>
                <a:lnTo>
                  <a:pt x="38561" y="912760"/>
                </a:lnTo>
                <a:lnTo>
                  <a:pt x="54904" y="954525"/>
                </a:lnTo>
                <a:lnTo>
                  <a:pt x="73880" y="994927"/>
                </a:lnTo>
                <a:lnTo>
                  <a:pt x="95387" y="1033865"/>
                </a:lnTo>
                <a:lnTo>
                  <a:pt x="119319" y="1071236"/>
                </a:lnTo>
                <a:lnTo>
                  <a:pt x="145574" y="1106937"/>
                </a:lnTo>
                <a:lnTo>
                  <a:pt x="174046" y="1140867"/>
                </a:lnTo>
                <a:lnTo>
                  <a:pt x="204631" y="1172922"/>
                </a:lnTo>
                <a:lnTo>
                  <a:pt x="237227" y="1203001"/>
                </a:lnTo>
                <a:lnTo>
                  <a:pt x="271728" y="1231002"/>
                </a:lnTo>
                <a:lnTo>
                  <a:pt x="308030" y="1256821"/>
                </a:lnTo>
                <a:lnTo>
                  <a:pt x="346030" y="1280358"/>
                </a:lnTo>
                <a:lnTo>
                  <a:pt x="385624" y="1301508"/>
                </a:lnTo>
                <a:lnTo>
                  <a:pt x="426706" y="1320170"/>
                </a:lnTo>
                <a:lnTo>
                  <a:pt x="469174" y="1336242"/>
                </a:lnTo>
                <a:lnTo>
                  <a:pt x="512924" y="1349622"/>
                </a:lnTo>
                <a:lnTo>
                  <a:pt x="557850" y="1360206"/>
                </a:lnTo>
                <a:lnTo>
                  <a:pt x="603850" y="1367893"/>
                </a:lnTo>
                <a:lnTo>
                  <a:pt x="650818" y="1372580"/>
                </a:lnTo>
                <a:lnTo>
                  <a:pt x="698652" y="1374165"/>
                </a:lnTo>
                <a:lnTo>
                  <a:pt x="746486" y="1372580"/>
                </a:lnTo>
                <a:lnTo>
                  <a:pt x="793454" y="1367893"/>
                </a:lnTo>
                <a:lnTo>
                  <a:pt x="839454" y="1360206"/>
                </a:lnTo>
                <a:lnTo>
                  <a:pt x="884380" y="1349622"/>
                </a:lnTo>
                <a:lnTo>
                  <a:pt x="928129" y="1336242"/>
                </a:lnTo>
                <a:lnTo>
                  <a:pt x="970597" y="1320170"/>
                </a:lnTo>
                <a:lnTo>
                  <a:pt x="1011680" y="1301508"/>
                </a:lnTo>
                <a:lnTo>
                  <a:pt x="1051274" y="1280358"/>
                </a:lnTo>
                <a:lnTo>
                  <a:pt x="1089273" y="1256821"/>
                </a:lnTo>
                <a:lnTo>
                  <a:pt x="1125576" y="1231002"/>
                </a:lnTo>
                <a:lnTo>
                  <a:pt x="1160077" y="1203001"/>
                </a:lnTo>
                <a:lnTo>
                  <a:pt x="1192672" y="1172922"/>
                </a:lnTo>
                <a:lnTo>
                  <a:pt x="1223258" y="1140867"/>
                </a:lnTo>
                <a:lnTo>
                  <a:pt x="1251730" y="1106937"/>
                </a:lnTo>
                <a:lnTo>
                  <a:pt x="1277984" y="1071236"/>
                </a:lnTo>
                <a:lnTo>
                  <a:pt x="1301917" y="1033865"/>
                </a:lnTo>
                <a:lnTo>
                  <a:pt x="1323424" y="994927"/>
                </a:lnTo>
                <a:lnTo>
                  <a:pt x="1342400" y="954525"/>
                </a:lnTo>
                <a:lnTo>
                  <a:pt x="1358743" y="912760"/>
                </a:lnTo>
                <a:lnTo>
                  <a:pt x="1372348" y="869735"/>
                </a:lnTo>
                <a:lnTo>
                  <a:pt x="1383110" y="825553"/>
                </a:lnTo>
                <a:lnTo>
                  <a:pt x="1390926" y="780315"/>
                </a:lnTo>
                <a:lnTo>
                  <a:pt x="1395692" y="734124"/>
                </a:lnTo>
                <a:lnTo>
                  <a:pt x="1397304" y="687082"/>
                </a:lnTo>
                <a:lnTo>
                  <a:pt x="1395692" y="640041"/>
                </a:lnTo>
                <a:lnTo>
                  <a:pt x="1390926" y="593850"/>
                </a:lnTo>
                <a:lnTo>
                  <a:pt x="1383110" y="548612"/>
                </a:lnTo>
                <a:lnTo>
                  <a:pt x="1372348" y="504429"/>
                </a:lnTo>
                <a:lnTo>
                  <a:pt x="1358743" y="461404"/>
                </a:lnTo>
                <a:lnTo>
                  <a:pt x="1342400" y="419639"/>
                </a:lnTo>
                <a:lnTo>
                  <a:pt x="1323424" y="379237"/>
                </a:lnTo>
                <a:lnTo>
                  <a:pt x="1301917" y="340299"/>
                </a:lnTo>
                <a:lnTo>
                  <a:pt x="1277984" y="302929"/>
                </a:lnTo>
                <a:lnTo>
                  <a:pt x="1251730" y="267227"/>
                </a:lnTo>
                <a:lnTo>
                  <a:pt x="1223258" y="233298"/>
                </a:lnTo>
                <a:lnTo>
                  <a:pt x="1192672" y="201242"/>
                </a:lnTo>
                <a:lnTo>
                  <a:pt x="1160077" y="171163"/>
                </a:lnTo>
                <a:lnTo>
                  <a:pt x="1125576" y="143162"/>
                </a:lnTo>
                <a:lnTo>
                  <a:pt x="1089273" y="117343"/>
                </a:lnTo>
                <a:lnTo>
                  <a:pt x="1051274" y="93807"/>
                </a:lnTo>
                <a:lnTo>
                  <a:pt x="1011680" y="72656"/>
                </a:lnTo>
                <a:lnTo>
                  <a:pt x="970597" y="53994"/>
                </a:lnTo>
                <a:lnTo>
                  <a:pt x="928129" y="37922"/>
                </a:lnTo>
                <a:lnTo>
                  <a:pt x="884380" y="24543"/>
                </a:lnTo>
                <a:lnTo>
                  <a:pt x="839454" y="13959"/>
                </a:lnTo>
                <a:lnTo>
                  <a:pt x="793454" y="6272"/>
                </a:lnTo>
                <a:lnTo>
                  <a:pt x="746486" y="1585"/>
                </a:lnTo>
                <a:lnTo>
                  <a:pt x="6986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12"/>
          <p:cNvSpPr/>
          <p:nvPr/>
        </p:nvSpPr>
        <p:spPr>
          <a:xfrm>
            <a:off x="8928000" y="3312000"/>
            <a:ext cx="4903200" cy="4823640"/>
          </a:xfrm>
          <a:custGeom>
            <a:avLst/>
            <a:gdLst/>
            <a:ahLst/>
            <a:cxnLst/>
            <a:rect l="l" t="t" r="r" b="b"/>
            <a:pathLst>
              <a:path w="1397634" h="1374775">
                <a:moveTo>
                  <a:pt x="698652" y="0"/>
                </a:moveTo>
                <a:lnTo>
                  <a:pt x="650818" y="1585"/>
                </a:lnTo>
                <a:lnTo>
                  <a:pt x="603850" y="6272"/>
                </a:lnTo>
                <a:lnTo>
                  <a:pt x="557850" y="13959"/>
                </a:lnTo>
                <a:lnTo>
                  <a:pt x="512924" y="24543"/>
                </a:lnTo>
                <a:lnTo>
                  <a:pt x="469174" y="37922"/>
                </a:lnTo>
                <a:lnTo>
                  <a:pt x="426706" y="53994"/>
                </a:lnTo>
                <a:lnTo>
                  <a:pt x="385624" y="72656"/>
                </a:lnTo>
                <a:lnTo>
                  <a:pt x="346030" y="93807"/>
                </a:lnTo>
                <a:lnTo>
                  <a:pt x="308030" y="117343"/>
                </a:lnTo>
                <a:lnTo>
                  <a:pt x="271728" y="143162"/>
                </a:lnTo>
                <a:lnTo>
                  <a:pt x="237227" y="171163"/>
                </a:lnTo>
                <a:lnTo>
                  <a:pt x="204631" y="201242"/>
                </a:lnTo>
                <a:lnTo>
                  <a:pt x="174046" y="233298"/>
                </a:lnTo>
                <a:lnTo>
                  <a:pt x="145574" y="267227"/>
                </a:lnTo>
                <a:lnTo>
                  <a:pt x="119319" y="302929"/>
                </a:lnTo>
                <a:lnTo>
                  <a:pt x="95387" y="340299"/>
                </a:lnTo>
                <a:lnTo>
                  <a:pt x="73880" y="379237"/>
                </a:lnTo>
                <a:lnTo>
                  <a:pt x="54904" y="419639"/>
                </a:lnTo>
                <a:lnTo>
                  <a:pt x="38561" y="461404"/>
                </a:lnTo>
                <a:lnTo>
                  <a:pt x="24956" y="504429"/>
                </a:lnTo>
                <a:lnTo>
                  <a:pt x="14194" y="548612"/>
                </a:lnTo>
                <a:lnTo>
                  <a:pt x="6377" y="593850"/>
                </a:lnTo>
                <a:lnTo>
                  <a:pt x="1611" y="640041"/>
                </a:lnTo>
                <a:lnTo>
                  <a:pt x="0" y="687082"/>
                </a:lnTo>
                <a:lnTo>
                  <a:pt x="1611" y="734124"/>
                </a:lnTo>
                <a:lnTo>
                  <a:pt x="6377" y="780315"/>
                </a:lnTo>
                <a:lnTo>
                  <a:pt x="14194" y="825553"/>
                </a:lnTo>
                <a:lnTo>
                  <a:pt x="24956" y="869735"/>
                </a:lnTo>
                <a:lnTo>
                  <a:pt x="38561" y="912760"/>
                </a:lnTo>
                <a:lnTo>
                  <a:pt x="54904" y="954525"/>
                </a:lnTo>
                <a:lnTo>
                  <a:pt x="73880" y="994927"/>
                </a:lnTo>
                <a:lnTo>
                  <a:pt x="95387" y="1033865"/>
                </a:lnTo>
                <a:lnTo>
                  <a:pt x="119319" y="1071236"/>
                </a:lnTo>
                <a:lnTo>
                  <a:pt x="145574" y="1106937"/>
                </a:lnTo>
                <a:lnTo>
                  <a:pt x="174046" y="1140867"/>
                </a:lnTo>
                <a:lnTo>
                  <a:pt x="204631" y="1172922"/>
                </a:lnTo>
                <a:lnTo>
                  <a:pt x="237227" y="1203001"/>
                </a:lnTo>
                <a:lnTo>
                  <a:pt x="271728" y="1231002"/>
                </a:lnTo>
                <a:lnTo>
                  <a:pt x="308030" y="1256821"/>
                </a:lnTo>
                <a:lnTo>
                  <a:pt x="346030" y="1280358"/>
                </a:lnTo>
                <a:lnTo>
                  <a:pt x="385624" y="1301508"/>
                </a:lnTo>
                <a:lnTo>
                  <a:pt x="426706" y="1320170"/>
                </a:lnTo>
                <a:lnTo>
                  <a:pt x="469174" y="1336242"/>
                </a:lnTo>
                <a:lnTo>
                  <a:pt x="512924" y="1349622"/>
                </a:lnTo>
                <a:lnTo>
                  <a:pt x="557850" y="1360206"/>
                </a:lnTo>
                <a:lnTo>
                  <a:pt x="603850" y="1367893"/>
                </a:lnTo>
                <a:lnTo>
                  <a:pt x="650818" y="1372580"/>
                </a:lnTo>
                <a:lnTo>
                  <a:pt x="698652" y="1374165"/>
                </a:lnTo>
                <a:lnTo>
                  <a:pt x="746486" y="1372580"/>
                </a:lnTo>
                <a:lnTo>
                  <a:pt x="793454" y="1367893"/>
                </a:lnTo>
                <a:lnTo>
                  <a:pt x="839454" y="1360206"/>
                </a:lnTo>
                <a:lnTo>
                  <a:pt x="884380" y="1349622"/>
                </a:lnTo>
                <a:lnTo>
                  <a:pt x="928129" y="1336242"/>
                </a:lnTo>
                <a:lnTo>
                  <a:pt x="970597" y="1320170"/>
                </a:lnTo>
                <a:lnTo>
                  <a:pt x="1011680" y="1301508"/>
                </a:lnTo>
                <a:lnTo>
                  <a:pt x="1051274" y="1280358"/>
                </a:lnTo>
                <a:lnTo>
                  <a:pt x="1089273" y="1256821"/>
                </a:lnTo>
                <a:lnTo>
                  <a:pt x="1125576" y="1231002"/>
                </a:lnTo>
                <a:lnTo>
                  <a:pt x="1160077" y="1203001"/>
                </a:lnTo>
                <a:lnTo>
                  <a:pt x="1192672" y="1172922"/>
                </a:lnTo>
                <a:lnTo>
                  <a:pt x="1223258" y="1140867"/>
                </a:lnTo>
                <a:lnTo>
                  <a:pt x="1251730" y="1106937"/>
                </a:lnTo>
                <a:lnTo>
                  <a:pt x="1277984" y="1071236"/>
                </a:lnTo>
                <a:lnTo>
                  <a:pt x="1301917" y="1033865"/>
                </a:lnTo>
                <a:lnTo>
                  <a:pt x="1323424" y="994927"/>
                </a:lnTo>
                <a:lnTo>
                  <a:pt x="1342400" y="954525"/>
                </a:lnTo>
                <a:lnTo>
                  <a:pt x="1358743" y="912760"/>
                </a:lnTo>
                <a:lnTo>
                  <a:pt x="1372348" y="869735"/>
                </a:lnTo>
                <a:lnTo>
                  <a:pt x="1383110" y="825553"/>
                </a:lnTo>
                <a:lnTo>
                  <a:pt x="1390926" y="780315"/>
                </a:lnTo>
                <a:lnTo>
                  <a:pt x="1395692" y="734124"/>
                </a:lnTo>
                <a:lnTo>
                  <a:pt x="1397304" y="687082"/>
                </a:lnTo>
                <a:lnTo>
                  <a:pt x="1395692" y="640041"/>
                </a:lnTo>
                <a:lnTo>
                  <a:pt x="1390926" y="593850"/>
                </a:lnTo>
                <a:lnTo>
                  <a:pt x="1383110" y="548612"/>
                </a:lnTo>
                <a:lnTo>
                  <a:pt x="1372348" y="504429"/>
                </a:lnTo>
                <a:lnTo>
                  <a:pt x="1358743" y="461404"/>
                </a:lnTo>
                <a:lnTo>
                  <a:pt x="1342400" y="419639"/>
                </a:lnTo>
                <a:lnTo>
                  <a:pt x="1323424" y="379237"/>
                </a:lnTo>
                <a:lnTo>
                  <a:pt x="1301917" y="340299"/>
                </a:lnTo>
                <a:lnTo>
                  <a:pt x="1277984" y="302929"/>
                </a:lnTo>
                <a:lnTo>
                  <a:pt x="1251730" y="267227"/>
                </a:lnTo>
                <a:lnTo>
                  <a:pt x="1223258" y="233298"/>
                </a:lnTo>
                <a:lnTo>
                  <a:pt x="1192672" y="201242"/>
                </a:lnTo>
                <a:lnTo>
                  <a:pt x="1160077" y="171163"/>
                </a:lnTo>
                <a:lnTo>
                  <a:pt x="1125576" y="143162"/>
                </a:lnTo>
                <a:lnTo>
                  <a:pt x="1089273" y="117343"/>
                </a:lnTo>
                <a:lnTo>
                  <a:pt x="1051274" y="93807"/>
                </a:lnTo>
                <a:lnTo>
                  <a:pt x="1011680" y="72656"/>
                </a:lnTo>
                <a:lnTo>
                  <a:pt x="970597" y="53994"/>
                </a:lnTo>
                <a:lnTo>
                  <a:pt x="928129" y="37922"/>
                </a:lnTo>
                <a:lnTo>
                  <a:pt x="884380" y="24543"/>
                </a:lnTo>
                <a:lnTo>
                  <a:pt x="839454" y="13959"/>
                </a:lnTo>
                <a:lnTo>
                  <a:pt x="793454" y="6272"/>
                </a:lnTo>
                <a:lnTo>
                  <a:pt x="746486" y="1585"/>
                </a:lnTo>
                <a:lnTo>
                  <a:pt x="69865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13"/>
          <p:cNvSpPr/>
          <p:nvPr/>
        </p:nvSpPr>
        <p:spPr>
          <a:xfrm>
            <a:off x="332640" y="3652174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2"/>
          <p:cNvSpPr/>
          <p:nvPr/>
        </p:nvSpPr>
        <p:spPr>
          <a:xfrm>
            <a:off x="0" y="0"/>
            <a:ext cx="5164200" cy="5612760"/>
          </a:xfrm>
          <a:custGeom>
            <a:avLst/>
            <a:gdLst/>
            <a:ahLst/>
            <a:cxnLst/>
            <a:rect l="l" t="t" r="r" b="b"/>
            <a:pathLst>
              <a:path w="5165090" h="5613400">
                <a:moveTo>
                  <a:pt x="4168682" y="0"/>
                </a:moveTo>
                <a:lnTo>
                  <a:pt x="0" y="0"/>
                </a:lnTo>
                <a:lnTo>
                  <a:pt x="0" y="5073188"/>
                </a:lnTo>
                <a:lnTo>
                  <a:pt x="60791" y="5111818"/>
                </a:lnTo>
                <a:lnTo>
                  <a:pt x="99467" y="5135399"/>
                </a:lnTo>
                <a:lnTo>
                  <a:pt x="138493" y="5158472"/>
                </a:lnTo>
                <a:lnTo>
                  <a:pt x="177863" y="5181034"/>
                </a:lnTo>
                <a:lnTo>
                  <a:pt x="217573" y="5203080"/>
                </a:lnTo>
                <a:lnTo>
                  <a:pt x="257617" y="5224604"/>
                </a:lnTo>
                <a:lnTo>
                  <a:pt x="297992" y="5245603"/>
                </a:lnTo>
                <a:lnTo>
                  <a:pt x="338692" y="5266072"/>
                </a:lnTo>
                <a:lnTo>
                  <a:pt x="379712" y="5286005"/>
                </a:lnTo>
                <a:lnTo>
                  <a:pt x="421049" y="5305399"/>
                </a:lnTo>
                <a:lnTo>
                  <a:pt x="462696" y="5324249"/>
                </a:lnTo>
                <a:lnTo>
                  <a:pt x="504650" y="5342549"/>
                </a:lnTo>
                <a:lnTo>
                  <a:pt x="546906" y="5360296"/>
                </a:lnTo>
                <a:lnTo>
                  <a:pt x="589458" y="5377484"/>
                </a:lnTo>
                <a:lnTo>
                  <a:pt x="632302" y="5394109"/>
                </a:lnTo>
                <a:lnTo>
                  <a:pt x="675434" y="5410166"/>
                </a:lnTo>
                <a:lnTo>
                  <a:pt x="718848" y="5425651"/>
                </a:lnTo>
                <a:lnTo>
                  <a:pt x="762540" y="5440559"/>
                </a:lnTo>
                <a:lnTo>
                  <a:pt x="806506" y="5454885"/>
                </a:lnTo>
                <a:lnTo>
                  <a:pt x="850739" y="5468625"/>
                </a:lnTo>
                <a:lnTo>
                  <a:pt x="895236" y="5481773"/>
                </a:lnTo>
                <a:lnTo>
                  <a:pt x="939992" y="5494326"/>
                </a:lnTo>
                <a:lnTo>
                  <a:pt x="985002" y="5506278"/>
                </a:lnTo>
                <a:lnTo>
                  <a:pt x="1030261" y="5517625"/>
                </a:lnTo>
                <a:lnTo>
                  <a:pt x="1075764" y="5528362"/>
                </a:lnTo>
                <a:lnTo>
                  <a:pt x="1121508" y="5538485"/>
                </a:lnTo>
                <a:lnTo>
                  <a:pt x="1167486" y="5547988"/>
                </a:lnTo>
                <a:lnTo>
                  <a:pt x="1213695" y="5556868"/>
                </a:lnTo>
                <a:lnTo>
                  <a:pt x="1260129" y="5565119"/>
                </a:lnTo>
                <a:lnTo>
                  <a:pt x="1306784" y="5572737"/>
                </a:lnTo>
                <a:lnTo>
                  <a:pt x="1353655" y="5579717"/>
                </a:lnTo>
                <a:lnTo>
                  <a:pt x="1400738" y="5586054"/>
                </a:lnTo>
                <a:lnTo>
                  <a:pt x="1448026" y="5591744"/>
                </a:lnTo>
                <a:lnTo>
                  <a:pt x="1495517" y="5596782"/>
                </a:lnTo>
                <a:lnTo>
                  <a:pt x="1543204" y="5601164"/>
                </a:lnTo>
                <a:lnTo>
                  <a:pt x="1591084" y="5604884"/>
                </a:lnTo>
                <a:lnTo>
                  <a:pt x="1639151" y="5607939"/>
                </a:lnTo>
                <a:lnTo>
                  <a:pt x="1687401" y="5610322"/>
                </a:lnTo>
                <a:lnTo>
                  <a:pt x="1735829" y="5612031"/>
                </a:lnTo>
                <a:lnTo>
                  <a:pt x="1784431" y="5613059"/>
                </a:lnTo>
                <a:lnTo>
                  <a:pt x="1833200" y="5613403"/>
                </a:lnTo>
                <a:lnTo>
                  <a:pt x="1881970" y="5613059"/>
                </a:lnTo>
                <a:lnTo>
                  <a:pt x="1930571" y="5612031"/>
                </a:lnTo>
                <a:lnTo>
                  <a:pt x="1978999" y="5610322"/>
                </a:lnTo>
                <a:lnTo>
                  <a:pt x="2027249" y="5607939"/>
                </a:lnTo>
                <a:lnTo>
                  <a:pt x="2075316" y="5604884"/>
                </a:lnTo>
                <a:lnTo>
                  <a:pt x="2123196" y="5601164"/>
                </a:lnTo>
                <a:lnTo>
                  <a:pt x="2170884" y="5596782"/>
                </a:lnTo>
                <a:lnTo>
                  <a:pt x="2218374" y="5591744"/>
                </a:lnTo>
                <a:lnTo>
                  <a:pt x="2265663" y="5586054"/>
                </a:lnTo>
                <a:lnTo>
                  <a:pt x="2312745" y="5579717"/>
                </a:lnTo>
                <a:lnTo>
                  <a:pt x="2359616" y="5572737"/>
                </a:lnTo>
                <a:lnTo>
                  <a:pt x="2406271" y="5565119"/>
                </a:lnTo>
                <a:lnTo>
                  <a:pt x="2452706" y="5556868"/>
                </a:lnTo>
                <a:lnTo>
                  <a:pt x="2498915" y="5547988"/>
                </a:lnTo>
                <a:lnTo>
                  <a:pt x="2544893" y="5538485"/>
                </a:lnTo>
                <a:lnTo>
                  <a:pt x="2590637" y="5528362"/>
                </a:lnTo>
                <a:lnTo>
                  <a:pt x="2636140" y="5517625"/>
                </a:lnTo>
                <a:lnTo>
                  <a:pt x="2681400" y="5506278"/>
                </a:lnTo>
                <a:lnTo>
                  <a:pt x="2726410" y="5494326"/>
                </a:lnTo>
                <a:lnTo>
                  <a:pt x="2771165" y="5481773"/>
                </a:lnTo>
                <a:lnTo>
                  <a:pt x="2815662" y="5468625"/>
                </a:lnTo>
                <a:lnTo>
                  <a:pt x="2859896" y="5454885"/>
                </a:lnTo>
                <a:lnTo>
                  <a:pt x="2903861" y="5440559"/>
                </a:lnTo>
                <a:lnTo>
                  <a:pt x="2947553" y="5425651"/>
                </a:lnTo>
                <a:lnTo>
                  <a:pt x="2990968" y="5410166"/>
                </a:lnTo>
                <a:lnTo>
                  <a:pt x="3034100" y="5394109"/>
                </a:lnTo>
                <a:lnTo>
                  <a:pt x="3076944" y="5377484"/>
                </a:lnTo>
                <a:lnTo>
                  <a:pt x="3119497" y="5360296"/>
                </a:lnTo>
                <a:lnTo>
                  <a:pt x="3161752" y="5342549"/>
                </a:lnTo>
                <a:lnTo>
                  <a:pt x="3203706" y="5324249"/>
                </a:lnTo>
                <a:lnTo>
                  <a:pt x="3245354" y="5305399"/>
                </a:lnTo>
                <a:lnTo>
                  <a:pt x="3286690" y="5286005"/>
                </a:lnTo>
                <a:lnTo>
                  <a:pt x="3327711" y="5266072"/>
                </a:lnTo>
                <a:lnTo>
                  <a:pt x="3368411" y="5245603"/>
                </a:lnTo>
                <a:lnTo>
                  <a:pt x="3408786" y="5224604"/>
                </a:lnTo>
                <a:lnTo>
                  <a:pt x="3448831" y="5203080"/>
                </a:lnTo>
                <a:lnTo>
                  <a:pt x="3488541" y="5181034"/>
                </a:lnTo>
                <a:lnTo>
                  <a:pt x="3527911" y="5158472"/>
                </a:lnTo>
                <a:lnTo>
                  <a:pt x="3566937" y="5135399"/>
                </a:lnTo>
                <a:lnTo>
                  <a:pt x="3605614" y="5111818"/>
                </a:lnTo>
                <a:lnTo>
                  <a:pt x="3643936" y="5087735"/>
                </a:lnTo>
                <a:lnTo>
                  <a:pt x="3681901" y="5063155"/>
                </a:lnTo>
                <a:lnTo>
                  <a:pt x="3719501" y="5038082"/>
                </a:lnTo>
                <a:lnTo>
                  <a:pt x="3756734" y="5012520"/>
                </a:lnTo>
                <a:lnTo>
                  <a:pt x="3793594" y="4986475"/>
                </a:lnTo>
                <a:lnTo>
                  <a:pt x="3830076" y="4959950"/>
                </a:lnTo>
                <a:lnTo>
                  <a:pt x="3866176" y="4932952"/>
                </a:lnTo>
                <a:lnTo>
                  <a:pt x="3901888" y="4905484"/>
                </a:lnTo>
                <a:lnTo>
                  <a:pt x="3937209" y="4877551"/>
                </a:lnTo>
                <a:lnTo>
                  <a:pt x="3972133" y="4849158"/>
                </a:lnTo>
                <a:lnTo>
                  <a:pt x="4006656" y="4820309"/>
                </a:lnTo>
                <a:lnTo>
                  <a:pt x="4040772" y="4791010"/>
                </a:lnTo>
                <a:lnTo>
                  <a:pt x="4074478" y="4761264"/>
                </a:lnTo>
                <a:lnTo>
                  <a:pt x="4107768" y="4731076"/>
                </a:lnTo>
                <a:lnTo>
                  <a:pt x="4140637" y="4700452"/>
                </a:lnTo>
                <a:lnTo>
                  <a:pt x="4173081" y="4669396"/>
                </a:lnTo>
                <a:lnTo>
                  <a:pt x="4205095" y="4637912"/>
                </a:lnTo>
                <a:lnTo>
                  <a:pt x="4236675" y="4606006"/>
                </a:lnTo>
                <a:lnTo>
                  <a:pt x="4267815" y="4573681"/>
                </a:lnTo>
                <a:lnTo>
                  <a:pt x="4298511" y="4540943"/>
                </a:lnTo>
                <a:lnTo>
                  <a:pt x="4328758" y="4507796"/>
                </a:lnTo>
                <a:lnTo>
                  <a:pt x="4358551" y="4474244"/>
                </a:lnTo>
                <a:lnTo>
                  <a:pt x="4387886" y="4440294"/>
                </a:lnTo>
                <a:lnTo>
                  <a:pt x="4416757" y="4405948"/>
                </a:lnTo>
                <a:lnTo>
                  <a:pt x="4445161" y="4371213"/>
                </a:lnTo>
                <a:lnTo>
                  <a:pt x="4473092" y="4336092"/>
                </a:lnTo>
                <a:lnTo>
                  <a:pt x="4500545" y="4300591"/>
                </a:lnTo>
                <a:lnTo>
                  <a:pt x="4527516" y="4264713"/>
                </a:lnTo>
                <a:lnTo>
                  <a:pt x="4554000" y="4228464"/>
                </a:lnTo>
                <a:lnTo>
                  <a:pt x="4579993" y="4191848"/>
                </a:lnTo>
                <a:lnTo>
                  <a:pt x="4605488" y="4154870"/>
                </a:lnTo>
                <a:lnTo>
                  <a:pt x="4630483" y="4117535"/>
                </a:lnTo>
                <a:lnTo>
                  <a:pt x="4654972" y="4079847"/>
                </a:lnTo>
                <a:lnTo>
                  <a:pt x="4678949" y="4041811"/>
                </a:lnTo>
                <a:lnTo>
                  <a:pt x="4702412" y="4003432"/>
                </a:lnTo>
                <a:lnTo>
                  <a:pt x="4725354" y="3964714"/>
                </a:lnTo>
                <a:lnTo>
                  <a:pt x="4747771" y="3925662"/>
                </a:lnTo>
                <a:lnTo>
                  <a:pt x="4769658" y="3886281"/>
                </a:lnTo>
                <a:lnTo>
                  <a:pt x="4791011" y="3846575"/>
                </a:lnTo>
                <a:lnTo>
                  <a:pt x="4811824" y="3806550"/>
                </a:lnTo>
                <a:lnTo>
                  <a:pt x="4832093" y="3766209"/>
                </a:lnTo>
                <a:lnTo>
                  <a:pt x="4851814" y="3725557"/>
                </a:lnTo>
                <a:lnTo>
                  <a:pt x="4870981" y="3684599"/>
                </a:lnTo>
                <a:lnTo>
                  <a:pt x="4889590" y="3643340"/>
                </a:lnTo>
                <a:lnTo>
                  <a:pt x="4907635" y="3601785"/>
                </a:lnTo>
                <a:lnTo>
                  <a:pt x="4925113" y="3559938"/>
                </a:lnTo>
                <a:lnTo>
                  <a:pt x="4942018" y="3517803"/>
                </a:lnTo>
                <a:lnTo>
                  <a:pt x="4958346" y="3475386"/>
                </a:lnTo>
                <a:lnTo>
                  <a:pt x="4974092" y="3432691"/>
                </a:lnTo>
                <a:lnTo>
                  <a:pt x="4989251" y="3389723"/>
                </a:lnTo>
                <a:lnTo>
                  <a:pt x="5003818" y="3346486"/>
                </a:lnTo>
                <a:lnTo>
                  <a:pt x="5017789" y="3302986"/>
                </a:lnTo>
                <a:lnTo>
                  <a:pt x="5031159" y="3259226"/>
                </a:lnTo>
                <a:lnTo>
                  <a:pt x="5043923" y="3215212"/>
                </a:lnTo>
                <a:lnTo>
                  <a:pt x="5056077" y="3170947"/>
                </a:lnTo>
                <a:lnTo>
                  <a:pt x="5067615" y="3126438"/>
                </a:lnTo>
                <a:lnTo>
                  <a:pt x="5078533" y="3081688"/>
                </a:lnTo>
                <a:lnTo>
                  <a:pt x="5088826" y="3036703"/>
                </a:lnTo>
                <a:lnTo>
                  <a:pt x="5098490" y="2991486"/>
                </a:lnTo>
                <a:lnTo>
                  <a:pt x="5107519" y="2946043"/>
                </a:lnTo>
                <a:lnTo>
                  <a:pt x="5115909" y="2900378"/>
                </a:lnTo>
                <a:lnTo>
                  <a:pt x="5123655" y="2854496"/>
                </a:lnTo>
                <a:lnTo>
                  <a:pt x="5130753" y="2808402"/>
                </a:lnTo>
                <a:lnTo>
                  <a:pt x="5137197" y="2762100"/>
                </a:lnTo>
                <a:lnTo>
                  <a:pt x="5142983" y="2715595"/>
                </a:lnTo>
                <a:lnTo>
                  <a:pt x="5148106" y="2668891"/>
                </a:lnTo>
                <a:lnTo>
                  <a:pt x="5152561" y="2621994"/>
                </a:lnTo>
                <a:lnTo>
                  <a:pt x="5156344" y="2574907"/>
                </a:lnTo>
                <a:lnTo>
                  <a:pt x="5159450" y="2527637"/>
                </a:lnTo>
                <a:lnTo>
                  <a:pt x="5161874" y="2480186"/>
                </a:lnTo>
                <a:lnTo>
                  <a:pt x="5163612" y="2432561"/>
                </a:lnTo>
                <a:lnTo>
                  <a:pt x="5164657" y="2384765"/>
                </a:lnTo>
                <a:lnTo>
                  <a:pt x="5165007" y="2336803"/>
                </a:lnTo>
                <a:lnTo>
                  <a:pt x="5164657" y="2288842"/>
                </a:lnTo>
                <a:lnTo>
                  <a:pt x="5163612" y="2241046"/>
                </a:lnTo>
                <a:lnTo>
                  <a:pt x="5161874" y="2193421"/>
                </a:lnTo>
                <a:lnTo>
                  <a:pt x="5159450" y="2145970"/>
                </a:lnTo>
                <a:lnTo>
                  <a:pt x="5156344" y="2098699"/>
                </a:lnTo>
                <a:lnTo>
                  <a:pt x="5152561" y="2051613"/>
                </a:lnTo>
                <a:lnTo>
                  <a:pt x="5148106" y="2004716"/>
                </a:lnTo>
                <a:lnTo>
                  <a:pt x="5142983" y="1958012"/>
                </a:lnTo>
                <a:lnTo>
                  <a:pt x="5137197" y="1911507"/>
                </a:lnTo>
                <a:lnTo>
                  <a:pt x="5130753" y="1865205"/>
                </a:lnTo>
                <a:lnTo>
                  <a:pt x="5123655" y="1819110"/>
                </a:lnTo>
                <a:lnTo>
                  <a:pt x="5115909" y="1773228"/>
                </a:lnTo>
                <a:lnTo>
                  <a:pt x="5107519" y="1727564"/>
                </a:lnTo>
                <a:lnTo>
                  <a:pt x="5098490" y="1682120"/>
                </a:lnTo>
                <a:lnTo>
                  <a:pt x="5088826" y="1636904"/>
                </a:lnTo>
                <a:lnTo>
                  <a:pt x="5078533" y="1591918"/>
                </a:lnTo>
                <a:lnTo>
                  <a:pt x="5067615" y="1547169"/>
                </a:lnTo>
                <a:lnTo>
                  <a:pt x="5056077" y="1502659"/>
                </a:lnTo>
                <a:lnTo>
                  <a:pt x="5043923" y="1458395"/>
                </a:lnTo>
                <a:lnTo>
                  <a:pt x="5031159" y="1414381"/>
                </a:lnTo>
                <a:lnTo>
                  <a:pt x="5017789" y="1370621"/>
                </a:lnTo>
                <a:lnTo>
                  <a:pt x="5003818" y="1327121"/>
                </a:lnTo>
                <a:lnTo>
                  <a:pt x="4989251" y="1283884"/>
                </a:lnTo>
                <a:lnTo>
                  <a:pt x="4974092" y="1240916"/>
                </a:lnTo>
                <a:lnTo>
                  <a:pt x="4958346" y="1198221"/>
                </a:lnTo>
                <a:lnTo>
                  <a:pt x="4942018" y="1155804"/>
                </a:lnTo>
                <a:lnTo>
                  <a:pt x="4925113" y="1113669"/>
                </a:lnTo>
                <a:lnTo>
                  <a:pt x="4907635" y="1071822"/>
                </a:lnTo>
                <a:lnTo>
                  <a:pt x="4889590" y="1030266"/>
                </a:lnTo>
                <a:lnTo>
                  <a:pt x="4870981" y="989007"/>
                </a:lnTo>
                <a:lnTo>
                  <a:pt x="4851814" y="948050"/>
                </a:lnTo>
                <a:lnTo>
                  <a:pt x="4832093" y="907398"/>
                </a:lnTo>
                <a:lnTo>
                  <a:pt x="4811824" y="867057"/>
                </a:lnTo>
                <a:lnTo>
                  <a:pt x="4791011" y="827031"/>
                </a:lnTo>
                <a:lnTo>
                  <a:pt x="4769658" y="787326"/>
                </a:lnTo>
                <a:lnTo>
                  <a:pt x="4747771" y="747944"/>
                </a:lnTo>
                <a:lnTo>
                  <a:pt x="4725354" y="708893"/>
                </a:lnTo>
                <a:lnTo>
                  <a:pt x="4702412" y="670175"/>
                </a:lnTo>
                <a:lnTo>
                  <a:pt x="4678949" y="631795"/>
                </a:lnTo>
                <a:lnTo>
                  <a:pt x="4654972" y="593760"/>
                </a:lnTo>
                <a:lnTo>
                  <a:pt x="4630483" y="556072"/>
                </a:lnTo>
                <a:lnTo>
                  <a:pt x="4605488" y="518737"/>
                </a:lnTo>
                <a:lnTo>
                  <a:pt x="4579993" y="481759"/>
                </a:lnTo>
                <a:lnTo>
                  <a:pt x="4554000" y="445143"/>
                </a:lnTo>
                <a:lnTo>
                  <a:pt x="4527516" y="408894"/>
                </a:lnTo>
                <a:lnTo>
                  <a:pt x="4500545" y="373016"/>
                </a:lnTo>
                <a:lnTo>
                  <a:pt x="4473092" y="337515"/>
                </a:lnTo>
                <a:lnTo>
                  <a:pt x="4445161" y="302394"/>
                </a:lnTo>
                <a:lnTo>
                  <a:pt x="4416757" y="267658"/>
                </a:lnTo>
                <a:lnTo>
                  <a:pt x="4387886" y="233313"/>
                </a:lnTo>
                <a:lnTo>
                  <a:pt x="4358551" y="199362"/>
                </a:lnTo>
                <a:lnTo>
                  <a:pt x="4328758" y="165811"/>
                </a:lnTo>
                <a:lnTo>
                  <a:pt x="4298511" y="132664"/>
                </a:lnTo>
                <a:lnTo>
                  <a:pt x="4267815" y="99926"/>
                </a:lnTo>
                <a:lnTo>
                  <a:pt x="4236675" y="67601"/>
                </a:lnTo>
                <a:lnTo>
                  <a:pt x="4205095" y="35695"/>
                </a:lnTo>
                <a:lnTo>
                  <a:pt x="4173081" y="4211"/>
                </a:lnTo>
                <a:lnTo>
                  <a:pt x="416868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3"/>
          <p:cNvSpPr/>
          <p:nvPr/>
        </p:nvSpPr>
        <p:spPr>
          <a:xfrm>
            <a:off x="6502320" y="3584154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4"/>
          <p:cNvSpPr/>
          <p:nvPr/>
        </p:nvSpPr>
        <p:spPr>
          <a:xfrm>
            <a:off x="6786360" y="2341440"/>
            <a:ext cx="5237280" cy="25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29" dirty="0">
                <a:solidFill>
                  <a:srgbClr val="FFFFFF"/>
                </a:solidFill>
                <a:latin typeface="Helvetica Neue World"/>
                <a:ea typeface="Microsoft YaHei"/>
              </a:rPr>
              <a:t>Нікотин, </a:t>
            </a:r>
            <a:r>
              <a:rPr lang="uk-UA" sz="1600" spc="24" dirty="0">
                <a:solidFill>
                  <a:srgbClr val="FFFFFF"/>
                </a:solidFill>
                <a:latin typeface="Helvetica Neue World"/>
                <a:ea typeface="Microsoft YaHei"/>
              </a:rPr>
              <a:t>алкоголь, </a:t>
            </a:r>
            <a:r>
              <a:rPr lang="uk-UA" sz="1600" spc="29" dirty="0">
                <a:solidFill>
                  <a:srgbClr val="FFFFFF"/>
                </a:solidFill>
                <a:latin typeface="Helvetica Neue World"/>
                <a:ea typeface="Microsoft YaHei"/>
              </a:rPr>
              <a:t>солодка </a:t>
            </a:r>
            <a:r>
              <a:rPr lang="uk-UA" sz="1600" spc="52" dirty="0">
                <a:solidFill>
                  <a:srgbClr val="FFFFFF"/>
                </a:solidFill>
                <a:latin typeface="Helvetica Neue World"/>
                <a:ea typeface="Microsoft YaHei"/>
              </a:rPr>
              <a:t>газована вода.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dirty="0"/>
              <a:t/>
            </a:r>
            <a:br>
              <a:rPr lang="uk-UA" sz="1600" dirty="0"/>
            </a:br>
            <a:r>
              <a:rPr lang="uk-UA" sz="1600" spc="18" dirty="0">
                <a:solidFill>
                  <a:srgbClr val="FFFFFF"/>
                </a:solidFill>
                <a:latin typeface="Helvetica Neue World"/>
              </a:rPr>
              <a:t>Термічна </a:t>
            </a:r>
            <a:r>
              <a:rPr lang="uk-UA" sz="1600" spc="38" dirty="0">
                <a:solidFill>
                  <a:srgbClr val="FFFFFF"/>
                </a:solidFill>
                <a:latin typeface="Helvetica Neue World"/>
              </a:rPr>
              <a:t>обробка, зберігання пі</a:t>
            </a:r>
            <a:r>
              <a:rPr lang="uk-UA" sz="1600" spc="32" dirty="0">
                <a:solidFill>
                  <a:srgbClr val="FFFFFF"/>
                </a:solidFill>
                <a:latin typeface="Helvetica Neue World"/>
              </a:rPr>
              <a:t>д прямим  </a:t>
            </a:r>
            <a:r>
              <a:rPr lang="uk-UA" sz="1600" spc="18" dirty="0">
                <a:solidFill>
                  <a:srgbClr val="FFFFFF"/>
                </a:solidFill>
                <a:latin typeface="Helvetica Neue World"/>
              </a:rPr>
              <a:t>сонячним </a:t>
            </a:r>
            <a:r>
              <a:rPr lang="uk-UA" sz="1600" spc="24" dirty="0">
                <a:solidFill>
                  <a:srgbClr val="FFFFFF"/>
                </a:solidFill>
                <a:latin typeface="Helvetica Neue World"/>
              </a:rPr>
              <a:t>світлом і</a:t>
            </a:r>
            <a:r>
              <a:rPr lang="uk-UA" sz="1600" spc="18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uk-UA" sz="1600" spc="49" dirty="0">
                <a:solidFill>
                  <a:srgbClr val="FFFFFF"/>
                </a:solidFill>
                <a:latin typeface="Helvetica Neue World"/>
              </a:rPr>
              <a:t>транспортування </a:t>
            </a:r>
            <a:r>
              <a:rPr lang="uk-UA" sz="1600" spc="24" dirty="0">
                <a:solidFill>
                  <a:srgbClr val="FFFFFF"/>
                </a:solidFill>
                <a:latin typeface="Helvetica Neue World"/>
              </a:rPr>
              <a:t>ягід,</a:t>
            </a:r>
            <a:r>
              <a:rPr lang="uk-UA" sz="1600" spc="-92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uk-UA" sz="1600" spc="29" dirty="0">
                <a:solidFill>
                  <a:srgbClr val="FFFFFF"/>
                </a:solidFill>
                <a:latin typeface="Helvetica Neue World"/>
              </a:rPr>
              <a:t>овочів та </a:t>
            </a:r>
            <a:r>
              <a:rPr lang="uk-UA" sz="1600" spc="43" dirty="0">
                <a:solidFill>
                  <a:srgbClr val="FFFFFF"/>
                </a:solidFill>
                <a:latin typeface="Helvetica Neue World"/>
              </a:rPr>
              <a:t>фруктів.</a:t>
            </a:r>
            <a:r>
              <a:rPr lang="uk-UA" sz="1600" dirty="0"/>
              <a:t/>
            </a:r>
            <a:br>
              <a:rPr lang="uk-UA" sz="1600" dirty="0"/>
            </a:br>
            <a:endParaRPr lang="uk-UA" sz="1600" dirty="0"/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32" dirty="0" smtClean="0">
                <a:solidFill>
                  <a:srgbClr val="FFFFFF"/>
                </a:solidFill>
                <a:latin typeface="Helvetica Neue World"/>
              </a:rPr>
              <a:t>Стрес</a:t>
            </a:r>
            <a:r>
              <a:rPr lang="uk-UA" sz="1600" spc="32" dirty="0">
                <a:solidFill>
                  <a:srgbClr val="FFFFFF"/>
                </a:solidFill>
                <a:latin typeface="Helvetica Neue World"/>
              </a:rPr>
              <a:t>, </a:t>
            </a:r>
            <a:r>
              <a:rPr lang="uk-UA" sz="1600" spc="43" dirty="0">
                <a:solidFill>
                  <a:srgbClr val="FFFFFF"/>
                </a:solidFill>
                <a:latin typeface="Helvetica Neue World"/>
              </a:rPr>
              <a:t>фізичні </a:t>
            </a:r>
            <a:r>
              <a:rPr lang="uk-UA" sz="1600" spc="58" dirty="0">
                <a:solidFill>
                  <a:srgbClr val="FFFFFF"/>
                </a:solidFill>
                <a:latin typeface="Helvetica Neue World"/>
              </a:rPr>
              <a:t>навантаження.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dirty="0"/>
              <a:t/>
            </a:r>
            <a:br>
              <a:rPr lang="uk-UA" sz="1600" dirty="0"/>
            </a:br>
            <a:r>
              <a:rPr lang="uk-UA" sz="1600" spc="24" dirty="0">
                <a:solidFill>
                  <a:srgbClr val="FFFFFF"/>
                </a:solidFill>
                <a:latin typeface="Helvetica Neue World"/>
              </a:rPr>
              <a:t>Хвороби та</a:t>
            </a:r>
            <a:r>
              <a:rPr lang="uk-UA" sz="1600" spc="18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uk-UA" sz="1600" spc="32" dirty="0">
                <a:solidFill>
                  <a:srgbClr val="FFFFFF"/>
                </a:solidFill>
                <a:latin typeface="Helvetica Neue World"/>
              </a:rPr>
              <a:t>прийом лікарських</a:t>
            </a:r>
            <a:r>
              <a:rPr lang="uk-UA" sz="1600" spc="-86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uk-UA" sz="1600" spc="32" dirty="0">
                <a:solidFill>
                  <a:srgbClr val="FFFFFF"/>
                </a:solidFill>
                <a:latin typeface="Helvetica Neue World"/>
              </a:rPr>
              <a:t>препаратів.</a:t>
            </a:r>
            <a:endParaRPr lang="uk-UA" sz="1600" spc="-1" dirty="0"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CustomShape 5"/>
          <p:cNvSpPr/>
          <p:nvPr/>
        </p:nvSpPr>
        <p:spPr>
          <a:xfrm>
            <a:off x="6502320" y="2408259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"/>
          <p:cNvSpPr/>
          <p:nvPr/>
        </p:nvSpPr>
        <p:spPr>
          <a:xfrm>
            <a:off x="6502320" y="2866320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7"/>
          <p:cNvSpPr/>
          <p:nvPr/>
        </p:nvSpPr>
        <p:spPr>
          <a:xfrm>
            <a:off x="6502320" y="4038474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9"/>
          <p:cNvSpPr/>
          <p:nvPr/>
        </p:nvSpPr>
        <p:spPr>
          <a:xfrm>
            <a:off x="588960" y="2565720"/>
            <a:ext cx="4018680" cy="101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9920" rIns="0" bIns="0"/>
          <a:lstStyle/>
          <a:p>
            <a:pPr marL="25200" indent="-10440">
              <a:lnSpc>
                <a:spcPts val="3685"/>
              </a:lnSpc>
              <a:spcBef>
                <a:spcPts val="624"/>
              </a:spcBef>
            </a:pPr>
            <a:r>
              <a:rPr lang="ru-RU" sz="3700" b="1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Щ</a:t>
            </a: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</a:t>
            </a:r>
            <a:r>
              <a:rPr lang="ru-RU" sz="3700" b="1" strike="noStrike" spc="-7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РУЙНУЄ  ВІТАМІН</a:t>
            </a:r>
            <a:r>
              <a:rPr lang="ru-RU" sz="3700" b="1" strike="noStrike" spc="-24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0" y="0"/>
            <a:ext cx="6501600" cy="7314480"/>
          </a:xfrm>
          <a:custGeom>
            <a:avLst/>
            <a:gdLst/>
            <a:ahLst/>
            <a:cxnLst/>
            <a:rect l="l" t="t" r="r" b="b"/>
            <a:pathLst>
              <a:path w="6502400" h="7315200">
                <a:moveTo>
                  <a:pt x="0" y="7315200"/>
                </a:moveTo>
                <a:lnTo>
                  <a:pt x="6502400" y="7315200"/>
                </a:lnTo>
                <a:lnTo>
                  <a:pt x="6502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6798960" y="3192536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3"/>
          <p:cNvSpPr/>
          <p:nvPr/>
        </p:nvSpPr>
        <p:spPr>
          <a:xfrm>
            <a:off x="7083000" y="1780919"/>
            <a:ext cx="5732640" cy="29293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При недостатньому споживанні свіжих овочів та фруктів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.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spc="32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При стресових </a:t>
            </a:r>
            <a:r>
              <a:rPr lang="uk-UA" sz="1600" spc="24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ситуаціях </a:t>
            </a:r>
            <a:r>
              <a:rPr lang="uk-UA" sz="1600" spc="9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(хвороба, </a:t>
            </a:r>
            <a:r>
              <a:rPr lang="uk-UA" sz="1600" spc="24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інтенсивне </a:t>
            </a:r>
            <a:r>
              <a:rPr lang="uk-UA" sz="1600" spc="38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фізичне </a:t>
            </a:r>
            <a:r>
              <a:rPr lang="uk-UA" sz="1600" spc="49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навантаження, </a:t>
            </a:r>
            <a:r>
              <a:rPr lang="uk-UA" sz="1600" spc="24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перебування у</a:t>
            </a:r>
            <a:r>
              <a:rPr lang="uk-UA" sz="1600" spc="-72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 надзви</a:t>
            </a:r>
            <a:r>
              <a:rPr lang="uk-UA" sz="1600" spc="32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чайно спекотному або </a:t>
            </a:r>
            <a:r>
              <a:rPr lang="uk-UA" sz="1600" spc="24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холодному</a:t>
            </a:r>
            <a:r>
              <a:rPr lang="uk-UA" sz="1600" spc="-92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spc="4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кліматі).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spc="24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У разі прийому </a:t>
            </a:r>
            <a:r>
              <a:rPr lang="uk-UA" sz="1600" spc="29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оральних</a:t>
            </a:r>
            <a:r>
              <a:rPr lang="uk-UA" sz="1600" spc="-32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spc="38" dirty="0" smtClean="0">
                <a:solidFill>
                  <a:srgbClr val="565655"/>
                </a:solidFill>
                <a:latin typeface="Arial" pitchFamily="34" charset="0"/>
                <a:cs typeface="Arial" pitchFamily="34" charset="0"/>
              </a:rPr>
              <a:t>контрацептивів.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При зловживанні алкоголем і нікотином</a:t>
            </a:r>
            <a:r>
              <a:rPr lang="ru-RU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CustomShape 4"/>
          <p:cNvSpPr/>
          <p:nvPr/>
        </p:nvSpPr>
        <p:spPr>
          <a:xfrm>
            <a:off x="6798960" y="1836746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5"/>
          <p:cNvSpPr/>
          <p:nvPr/>
        </p:nvSpPr>
        <p:spPr>
          <a:xfrm>
            <a:off x="6798960" y="3668734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8"/>
          <p:cNvSpPr/>
          <p:nvPr/>
        </p:nvSpPr>
        <p:spPr>
          <a:xfrm>
            <a:off x="579240" y="2205720"/>
            <a:ext cx="5612400" cy="195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2080" rIns="0" bIns="0"/>
          <a:lstStyle/>
          <a:p>
            <a:pPr marL="14400" indent="10800">
              <a:lnSpc>
                <a:spcPts val="3685"/>
              </a:lnSpc>
              <a:spcBef>
                <a:spcPts val="652"/>
              </a:spcBef>
            </a:pP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КОЛИ ПОТРІБНО  ДОДАТКОВО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ПРИЙМАТИ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</a:t>
            </a:r>
            <a:r>
              <a:rPr lang="ru-RU" sz="3700" b="1" strike="noStrike" spc="-6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С?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CustomShape 9"/>
          <p:cNvSpPr/>
          <p:nvPr/>
        </p:nvSpPr>
        <p:spPr>
          <a:xfrm>
            <a:off x="6798960" y="2296637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587519" y="2209680"/>
            <a:ext cx="5356081" cy="289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trike="noStrike" spc="9" dirty="0" smtClean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ЛІПОСОМАЛЬНИЙ ВІТАМІН </a:t>
            </a:r>
            <a:r>
              <a:rPr lang="ru-RU" sz="3700" b="1" strike="noStrike" spc="7" dirty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С:  </a:t>
            </a: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МАКСИМАЛЬНА  БІОДОСТУПНІСТЬ </a:t>
            </a:r>
            <a:b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БЕЗ ШКОДИ ДЛЯ ШКТ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7083000" y="3835080"/>
            <a:ext cx="4652640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Без негативного впливу на травний тракт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76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CustomShape 3"/>
          <p:cNvSpPr/>
          <p:nvPr/>
        </p:nvSpPr>
        <p:spPr>
          <a:xfrm>
            <a:off x="6798960" y="3926494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4"/>
          <p:cNvSpPr/>
          <p:nvPr/>
        </p:nvSpPr>
        <p:spPr>
          <a:xfrm>
            <a:off x="7083000" y="2097000"/>
            <a:ext cx="472464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uk-UA" sz="1600" b="1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Висока</a:t>
            </a: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біодоступність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CustomShape 5"/>
          <p:cNvSpPr/>
          <p:nvPr/>
        </p:nvSpPr>
        <p:spPr>
          <a:xfrm>
            <a:off x="6798960" y="2167148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6"/>
          <p:cNvSpPr/>
          <p:nvPr/>
        </p:nvSpPr>
        <p:spPr>
          <a:xfrm>
            <a:off x="7083000" y="3022200"/>
            <a:ext cx="47246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uk-UA" sz="1600" b="1" spc="-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Зручна </a:t>
            </a: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форма прийому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CustomShape 7"/>
          <p:cNvSpPr/>
          <p:nvPr/>
        </p:nvSpPr>
        <p:spPr>
          <a:xfrm>
            <a:off x="6798960" y="3095280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8"/>
          <p:cNvSpPr/>
          <p:nvPr/>
        </p:nvSpPr>
        <p:spPr>
          <a:xfrm>
            <a:off x="7019500" y="4643828"/>
            <a:ext cx="5609880" cy="67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2600">
              <a:lnSpc>
                <a:spcPts val="1760"/>
              </a:lnSpc>
            </a:pP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Постачальник будівельного матеріалу для клітинних мембран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CustomShape 9"/>
          <p:cNvSpPr/>
          <p:nvPr/>
        </p:nvSpPr>
        <p:spPr>
          <a:xfrm>
            <a:off x="6797880" y="4749475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576360" y="3736800"/>
            <a:ext cx="64648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2"/>
          <p:cNvSpPr/>
          <p:nvPr/>
        </p:nvSpPr>
        <p:spPr>
          <a:xfrm>
            <a:off x="7172640" y="1476000"/>
            <a:ext cx="2750040" cy="2703600"/>
          </a:xfrm>
          <a:custGeom>
            <a:avLst/>
            <a:gdLst/>
            <a:ahLst/>
            <a:cxnLst/>
            <a:rect l="l" t="t" r="r" b="b"/>
            <a:pathLst>
              <a:path w="2531745" h="2489200">
                <a:moveTo>
                  <a:pt x="1265567" y="0"/>
                </a:moveTo>
                <a:lnTo>
                  <a:pt x="1217023" y="898"/>
                </a:lnTo>
                <a:lnTo>
                  <a:pt x="1168941" y="3573"/>
                </a:lnTo>
                <a:lnTo>
                  <a:pt x="1121354" y="7991"/>
                </a:lnTo>
                <a:lnTo>
                  <a:pt x="1074295" y="14121"/>
                </a:lnTo>
                <a:lnTo>
                  <a:pt x="1027796" y="21930"/>
                </a:lnTo>
                <a:lnTo>
                  <a:pt x="981891" y="31387"/>
                </a:lnTo>
                <a:lnTo>
                  <a:pt x="936611" y="42458"/>
                </a:lnTo>
                <a:lnTo>
                  <a:pt x="891991" y="55111"/>
                </a:lnTo>
                <a:lnTo>
                  <a:pt x="848062" y="69316"/>
                </a:lnTo>
                <a:lnTo>
                  <a:pt x="804858" y="85038"/>
                </a:lnTo>
                <a:lnTo>
                  <a:pt x="762411" y="102246"/>
                </a:lnTo>
                <a:lnTo>
                  <a:pt x="720753" y="120907"/>
                </a:lnTo>
                <a:lnTo>
                  <a:pt x="679919" y="140991"/>
                </a:lnTo>
                <a:lnTo>
                  <a:pt x="639940" y="162463"/>
                </a:lnTo>
                <a:lnTo>
                  <a:pt x="600849" y="185292"/>
                </a:lnTo>
                <a:lnTo>
                  <a:pt x="562680" y="209447"/>
                </a:lnTo>
                <a:lnTo>
                  <a:pt x="525464" y="234893"/>
                </a:lnTo>
                <a:lnTo>
                  <a:pt x="489234" y="261600"/>
                </a:lnTo>
                <a:lnTo>
                  <a:pt x="454024" y="289535"/>
                </a:lnTo>
                <a:lnTo>
                  <a:pt x="419867" y="318666"/>
                </a:lnTo>
                <a:lnTo>
                  <a:pt x="386794" y="348960"/>
                </a:lnTo>
                <a:lnTo>
                  <a:pt x="354839" y="380386"/>
                </a:lnTo>
                <a:lnTo>
                  <a:pt x="324034" y="412911"/>
                </a:lnTo>
                <a:lnTo>
                  <a:pt x="294412" y="446503"/>
                </a:lnTo>
                <a:lnTo>
                  <a:pt x="266007" y="481130"/>
                </a:lnTo>
                <a:lnTo>
                  <a:pt x="238850" y="516759"/>
                </a:lnTo>
                <a:lnTo>
                  <a:pt x="212974" y="553358"/>
                </a:lnTo>
                <a:lnTo>
                  <a:pt x="188413" y="590895"/>
                </a:lnTo>
                <a:lnTo>
                  <a:pt x="165200" y="629339"/>
                </a:lnTo>
                <a:lnTo>
                  <a:pt x="143365" y="668655"/>
                </a:lnTo>
                <a:lnTo>
                  <a:pt x="122944" y="708813"/>
                </a:lnTo>
                <a:lnTo>
                  <a:pt x="103968" y="749780"/>
                </a:lnTo>
                <a:lnTo>
                  <a:pt x="86470" y="791524"/>
                </a:lnTo>
                <a:lnTo>
                  <a:pt x="70483" y="834012"/>
                </a:lnTo>
                <a:lnTo>
                  <a:pt x="56040" y="877213"/>
                </a:lnTo>
                <a:lnTo>
                  <a:pt x="43173" y="921094"/>
                </a:lnTo>
                <a:lnTo>
                  <a:pt x="31915" y="965623"/>
                </a:lnTo>
                <a:lnTo>
                  <a:pt x="22300" y="1010768"/>
                </a:lnTo>
                <a:lnTo>
                  <a:pt x="14359" y="1056496"/>
                </a:lnTo>
                <a:lnTo>
                  <a:pt x="8126" y="1102776"/>
                </a:lnTo>
                <a:lnTo>
                  <a:pt x="3633" y="1149574"/>
                </a:lnTo>
                <a:lnTo>
                  <a:pt x="913" y="1196860"/>
                </a:lnTo>
                <a:lnTo>
                  <a:pt x="0" y="1244600"/>
                </a:lnTo>
                <a:lnTo>
                  <a:pt x="913" y="1292339"/>
                </a:lnTo>
                <a:lnTo>
                  <a:pt x="3633" y="1339625"/>
                </a:lnTo>
                <a:lnTo>
                  <a:pt x="8126" y="1386423"/>
                </a:lnTo>
                <a:lnTo>
                  <a:pt x="14359" y="1432703"/>
                </a:lnTo>
                <a:lnTo>
                  <a:pt x="22300" y="1478431"/>
                </a:lnTo>
                <a:lnTo>
                  <a:pt x="31915" y="1523576"/>
                </a:lnTo>
                <a:lnTo>
                  <a:pt x="43173" y="1568105"/>
                </a:lnTo>
                <a:lnTo>
                  <a:pt x="56040" y="1611986"/>
                </a:lnTo>
                <a:lnTo>
                  <a:pt x="70483" y="1655187"/>
                </a:lnTo>
                <a:lnTo>
                  <a:pt x="86470" y="1697675"/>
                </a:lnTo>
                <a:lnTo>
                  <a:pt x="103968" y="1739419"/>
                </a:lnTo>
                <a:lnTo>
                  <a:pt x="122944" y="1780386"/>
                </a:lnTo>
                <a:lnTo>
                  <a:pt x="143365" y="1820544"/>
                </a:lnTo>
                <a:lnTo>
                  <a:pt x="165200" y="1859860"/>
                </a:lnTo>
                <a:lnTo>
                  <a:pt x="188413" y="1898304"/>
                </a:lnTo>
                <a:lnTo>
                  <a:pt x="212974" y="1935841"/>
                </a:lnTo>
                <a:lnTo>
                  <a:pt x="238850" y="1972440"/>
                </a:lnTo>
                <a:lnTo>
                  <a:pt x="266007" y="2008069"/>
                </a:lnTo>
                <a:lnTo>
                  <a:pt x="294412" y="2042696"/>
                </a:lnTo>
                <a:lnTo>
                  <a:pt x="324034" y="2076288"/>
                </a:lnTo>
                <a:lnTo>
                  <a:pt x="354839" y="2108813"/>
                </a:lnTo>
                <a:lnTo>
                  <a:pt x="386794" y="2140239"/>
                </a:lnTo>
                <a:lnTo>
                  <a:pt x="419867" y="2170533"/>
                </a:lnTo>
                <a:lnTo>
                  <a:pt x="454024" y="2199664"/>
                </a:lnTo>
                <a:lnTo>
                  <a:pt x="489234" y="2227599"/>
                </a:lnTo>
                <a:lnTo>
                  <a:pt x="525464" y="2254306"/>
                </a:lnTo>
                <a:lnTo>
                  <a:pt x="562680" y="2279752"/>
                </a:lnTo>
                <a:lnTo>
                  <a:pt x="600849" y="2303907"/>
                </a:lnTo>
                <a:lnTo>
                  <a:pt x="639940" y="2326736"/>
                </a:lnTo>
                <a:lnTo>
                  <a:pt x="679919" y="2348208"/>
                </a:lnTo>
                <a:lnTo>
                  <a:pt x="720753" y="2368292"/>
                </a:lnTo>
                <a:lnTo>
                  <a:pt x="762411" y="2386953"/>
                </a:lnTo>
                <a:lnTo>
                  <a:pt x="804858" y="2404161"/>
                </a:lnTo>
                <a:lnTo>
                  <a:pt x="848062" y="2419883"/>
                </a:lnTo>
                <a:lnTo>
                  <a:pt x="891991" y="2434088"/>
                </a:lnTo>
                <a:lnTo>
                  <a:pt x="936611" y="2446741"/>
                </a:lnTo>
                <a:lnTo>
                  <a:pt x="981891" y="2457812"/>
                </a:lnTo>
                <a:lnTo>
                  <a:pt x="1027796" y="2467269"/>
                </a:lnTo>
                <a:lnTo>
                  <a:pt x="1074295" y="2475078"/>
                </a:lnTo>
                <a:lnTo>
                  <a:pt x="1121354" y="2481208"/>
                </a:lnTo>
                <a:lnTo>
                  <a:pt x="1168941" y="2485626"/>
                </a:lnTo>
                <a:lnTo>
                  <a:pt x="1217023" y="2488301"/>
                </a:lnTo>
                <a:lnTo>
                  <a:pt x="1265567" y="2489200"/>
                </a:lnTo>
                <a:lnTo>
                  <a:pt x="1314111" y="2488301"/>
                </a:lnTo>
                <a:lnTo>
                  <a:pt x="1362193" y="2485626"/>
                </a:lnTo>
                <a:lnTo>
                  <a:pt x="1409781" y="2481208"/>
                </a:lnTo>
                <a:lnTo>
                  <a:pt x="1456840" y="2475078"/>
                </a:lnTo>
                <a:lnTo>
                  <a:pt x="1503338" y="2467269"/>
                </a:lnTo>
                <a:lnTo>
                  <a:pt x="1549244" y="2457812"/>
                </a:lnTo>
                <a:lnTo>
                  <a:pt x="1594523" y="2446741"/>
                </a:lnTo>
                <a:lnTo>
                  <a:pt x="1639143" y="2434088"/>
                </a:lnTo>
                <a:lnTo>
                  <a:pt x="1683072" y="2419883"/>
                </a:lnTo>
                <a:lnTo>
                  <a:pt x="1726277" y="2404161"/>
                </a:lnTo>
                <a:lnTo>
                  <a:pt x="1768724" y="2386953"/>
                </a:lnTo>
                <a:lnTo>
                  <a:pt x="1810381" y="2368292"/>
                </a:lnTo>
                <a:lnTo>
                  <a:pt x="1851215" y="2348208"/>
                </a:lnTo>
                <a:lnTo>
                  <a:pt x="1891194" y="2326736"/>
                </a:lnTo>
                <a:lnTo>
                  <a:pt x="1930285" y="2303907"/>
                </a:lnTo>
                <a:lnTo>
                  <a:pt x="1968455" y="2279752"/>
                </a:lnTo>
                <a:lnTo>
                  <a:pt x="2005671" y="2254306"/>
                </a:lnTo>
                <a:lnTo>
                  <a:pt x="2041900" y="2227599"/>
                </a:lnTo>
                <a:lnTo>
                  <a:pt x="2077110" y="2199664"/>
                </a:lnTo>
                <a:lnTo>
                  <a:pt x="2111268" y="2170533"/>
                </a:lnTo>
                <a:lnTo>
                  <a:pt x="2144341" y="2140239"/>
                </a:lnTo>
                <a:lnTo>
                  <a:pt x="2176296" y="2108813"/>
                </a:lnTo>
                <a:lnTo>
                  <a:pt x="2207101" y="2076288"/>
                </a:lnTo>
                <a:lnTo>
                  <a:pt x="2236722" y="2042696"/>
                </a:lnTo>
                <a:lnTo>
                  <a:pt x="2265128" y="2008069"/>
                </a:lnTo>
                <a:lnTo>
                  <a:pt x="2292285" y="1972440"/>
                </a:lnTo>
                <a:lnTo>
                  <a:pt x="2318160" y="1935841"/>
                </a:lnTo>
                <a:lnTo>
                  <a:pt x="2342721" y="1898304"/>
                </a:lnTo>
                <a:lnTo>
                  <a:pt x="2365935" y="1859860"/>
                </a:lnTo>
                <a:lnTo>
                  <a:pt x="2387769" y="1820544"/>
                </a:lnTo>
                <a:lnTo>
                  <a:pt x="2408190" y="1780386"/>
                </a:lnTo>
                <a:lnTo>
                  <a:pt x="2427166" y="1739419"/>
                </a:lnTo>
                <a:lnTo>
                  <a:pt x="2444664" y="1697675"/>
                </a:lnTo>
                <a:lnTo>
                  <a:pt x="2460651" y="1655187"/>
                </a:lnTo>
                <a:lnTo>
                  <a:pt x="2475095" y="1611986"/>
                </a:lnTo>
                <a:lnTo>
                  <a:pt x="2487961" y="1568105"/>
                </a:lnTo>
                <a:lnTo>
                  <a:pt x="2499219" y="1523576"/>
                </a:lnTo>
                <a:lnTo>
                  <a:pt x="2508835" y="1478431"/>
                </a:lnTo>
                <a:lnTo>
                  <a:pt x="2516775" y="1432703"/>
                </a:lnTo>
                <a:lnTo>
                  <a:pt x="2523008" y="1386423"/>
                </a:lnTo>
                <a:lnTo>
                  <a:pt x="2527501" y="1339625"/>
                </a:lnTo>
                <a:lnTo>
                  <a:pt x="2530221" y="1292339"/>
                </a:lnTo>
                <a:lnTo>
                  <a:pt x="2531135" y="1244600"/>
                </a:lnTo>
                <a:lnTo>
                  <a:pt x="2530221" y="1196860"/>
                </a:lnTo>
                <a:lnTo>
                  <a:pt x="2527501" y="1149574"/>
                </a:lnTo>
                <a:lnTo>
                  <a:pt x="2523008" y="1102776"/>
                </a:lnTo>
                <a:lnTo>
                  <a:pt x="2516775" y="1056496"/>
                </a:lnTo>
                <a:lnTo>
                  <a:pt x="2508835" y="1010768"/>
                </a:lnTo>
                <a:lnTo>
                  <a:pt x="2499219" y="965623"/>
                </a:lnTo>
                <a:lnTo>
                  <a:pt x="2487961" y="921094"/>
                </a:lnTo>
                <a:lnTo>
                  <a:pt x="2475095" y="877213"/>
                </a:lnTo>
                <a:lnTo>
                  <a:pt x="2460651" y="834012"/>
                </a:lnTo>
                <a:lnTo>
                  <a:pt x="2444664" y="791524"/>
                </a:lnTo>
                <a:lnTo>
                  <a:pt x="2427166" y="749780"/>
                </a:lnTo>
                <a:lnTo>
                  <a:pt x="2408190" y="708813"/>
                </a:lnTo>
                <a:lnTo>
                  <a:pt x="2387769" y="668655"/>
                </a:lnTo>
                <a:lnTo>
                  <a:pt x="2365935" y="629339"/>
                </a:lnTo>
                <a:lnTo>
                  <a:pt x="2342721" y="590895"/>
                </a:lnTo>
                <a:lnTo>
                  <a:pt x="2318160" y="553358"/>
                </a:lnTo>
                <a:lnTo>
                  <a:pt x="2292285" y="516759"/>
                </a:lnTo>
                <a:lnTo>
                  <a:pt x="2265128" y="481130"/>
                </a:lnTo>
                <a:lnTo>
                  <a:pt x="2236722" y="446503"/>
                </a:lnTo>
                <a:lnTo>
                  <a:pt x="2207101" y="412911"/>
                </a:lnTo>
                <a:lnTo>
                  <a:pt x="2176296" y="380386"/>
                </a:lnTo>
                <a:lnTo>
                  <a:pt x="2144341" y="348960"/>
                </a:lnTo>
                <a:lnTo>
                  <a:pt x="2111268" y="318666"/>
                </a:lnTo>
                <a:lnTo>
                  <a:pt x="2077110" y="289535"/>
                </a:lnTo>
                <a:lnTo>
                  <a:pt x="2041900" y="261600"/>
                </a:lnTo>
                <a:lnTo>
                  <a:pt x="2005671" y="234893"/>
                </a:lnTo>
                <a:lnTo>
                  <a:pt x="1968455" y="209447"/>
                </a:lnTo>
                <a:lnTo>
                  <a:pt x="1930285" y="185292"/>
                </a:lnTo>
                <a:lnTo>
                  <a:pt x="1891194" y="162463"/>
                </a:lnTo>
                <a:lnTo>
                  <a:pt x="1851215" y="140991"/>
                </a:lnTo>
                <a:lnTo>
                  <a:pt x="1810381" y="120907"/>
                </a:lnTo>
                <a:lnTo>
                  <a:pt x="1768724" y="102246"/>
                </a:lnTo>
                <a:lnTo>
                  <a:pt x="1726277" y="85038"/>
                </a:lnTo>
                <a:lnTo>
                  <a:pt x="1683072" y="69316"/>
                </a:lnTo>
                <a:lnTo>
                  <a:pt x="1639143" y="55111"/>
                </a:lnTo>
                <a:lnTo>
                  <a:pt x="1594523" y="42458"/>
                </a:lnTo>
                <a:lnTo>
                  <a:pt x="1549244" y="31387"/>
                </a:lnTo>
                <a:lnTo>
                  <a:pt x="1503338" y="21930"/>
                </a:lnTo>
                <a:lnTo>
                  <a:pt x="1456840" y="14121"/>
                </a:lnTo>
                <a:lnTo>
                  <a:pt x="1409781" y="7991"/>
                </a:lnTo>
                <a:lnTo>
                  <a:pt x="1362193" y="3573"/>
                </a:lnTo>
                <a:lnTo>
                  <a:pt x="1314111" y="898"/>
                </a:lnTo>
                <a:lnTo>
                  <a:pt x="1265567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3"/>
          <p:cNvSpPr/>
          <p:nvPr/>
        </p:nvSpPr>
        <p:spPr>
          <a:xfrm>
            <a:off x="588960" y="5925600"/>
            <a:ext cx="7083360" cy="634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b="1" strike="noStrike" spc="-1" dirty="0" smtClean="0">
                <a:solidFill>
                  <a:srgbClr val="00B3E3"/>
                </a:solidFill>
                <a:latin typeface="Calibri" panose="020F0502020204030204" pitchFamily="34" charset="0"/>
                <a:ea typeface="DejaVu Sans"/>
              </a:rPr>
              <a:t>ЛІПОСОМА </a:t>
            </a:r>
            <a:r>
              <a:rPr lang="ru-RU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— </a:t>
            </a:r>
            <a:r>
              <a:rPr lang="ru-RU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НАДІЙНИЙ КУР</a:t>
            </a:r>
            <a:r>
              <a:rPr lang="en-US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’</a:t>
            </a:r>
            <a:r>
              <a:rPr lang="ru-RU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ЄР</a:t>
            </a:r>
            <a:r>
              <a:rPr lang="ru-RU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,</a:t>
            </a:r>
            <a:r>
              <a:rPr lang="ru-RU" b="1" strike="noStrike" spc="-83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  </a:t>
            </a:r>
            <a:r>
              <a:rPr lang="ru-RU" b="1" strike="noStrike" spc="-83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ЯКИЙ </a:t>
            </a:r>
            <a:r>
              <a:rPr lang="ru-RU" b="1" strike="noStrike" spc="-12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ДОСТАВЛЯЄ </a:t>
            </a:r>
            <a:r>
              <a:rPr lang="ru-RU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АКТИВНІ РЕЧОВИНИ НАПРЯМУ ДО</a:t>
            </a:r>
            <a:r>
              <a:rPr lang="ru-RU" b="1" strike="noStrike" spc="7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 </a:t>
            </a:r>
            <a:r>
              <a:rPr lang="ru-RU" b="1" strike="noStrike" spc="-29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КЛІТИНИ. </a:t>
            </a:r>
            <a:endParaRPr lang="ru-RU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2036880" y="543852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89" h="415289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5"/>
          <p:cNvSpPr/>
          <p:nvPr/>
        </p:nvSpPr>
        <p:spPr>
          <a:xfrm>
            <a:off x="1138680" y="543852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89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6"/>
          <p:cNvSpPr/>
          <p:nvPr/>
        </p:nvSpPr>
        <p:spPr>
          <a:xfrm>
            <a:off x="601920" y="543852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89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7"/>
          <p:cNvSpPr/>
          <p:nvPr/>
        </p:nvSpPr>
        <p:spPr>
          <a:xfrm>
            <a:off x="588960" y="849960"/>
            <a:ext cx="9766080" cy="102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4400">
              <a:lnSpc>
                <a:spcPts val="3600"/>
              </a:lnSpc>
              <a:spcBef>
                <a:spcPts val="142"/>
              </a:spcBef>
            </a:pPr>
            <a:r>
              <a:rPr lang="ru-RU" sz="3600" b="1" strike="noStrike" spc="9" dirty="0" smtClean="0">
                <a:solidFill>
                  <a:srgbClr val="00B3E3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</a:t>
            </a:r>
            <a:r>
              <a:rPr lang="uk-UA" sz="3600" b="1" strike="noStrike" spc="9" dirty="0" smtClean="0">
                <a:solidFill>
                  <a:srgbClr val="00B3E3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</a:t>
            </a:r>
            <a:r>
              <a:rPr lang="ru-RU" sz="3600" b="1" strike="noStrike" spc="9" dirty="0" smtClean="0">
                <a:solidFill>
                  <a:srgbClr val="00B3E3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ПОСОМАЛЬНА </a:t>
            </a:r>
            <a: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strike="noStrike" spc="9" dirty="0" smtClean="0">
                <a:solidFill>
                  <a:srgbClr val="00B3E3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ТЕХНОЛОГІЯ</a:t>
            </a:r>
            <a:r>
              <a:rPr lang="ru-RU" sz="3600" b="1" strike="noStrike" spc="-9" dirty="0" smtClean="0">
                <a:solidFill>
                  <a:srgbClr val="00B3E3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600" b="1" strike="noStrike" spc="15" dirty="0">
                <a:solidFill>
                  <a:srgbClr val="00B3E3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—</a:t>
            </a:r>
            <a:endParaRPr lang="ru-RU" sz="3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544320" y="3228120"/>
            <a:ext cx="1746720" cy="2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9"/>
          <p:cNvSpPr/>
          <p:nvPr/>
        </p:nvSpPr>
        <p:spPr>
          <a:xfrm>
            <a:off x="588960" y="1823848"/>
            <a:ext cx="7771680" cy="32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Gilroy"/>
              </a:rPr>
              <a:t>НАДІЙНА </a:t>
            </a:r>
            <a:r>
              <a:rPr lang="ru-RU" sz="2400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Gilroy"/>
              </a:rPr>
              <a:t>ДОСТАВКА </a:t>
            </a:r>
            <a:r>
              <a:rPr lang="ru-RU" sz="24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Gilroy"/>
              </a:rPr>
              <a:t>НАЙЦІННІШИХ ВАНТАЖІВ</a:t>
            </a:r>
            <a:endParaRPr lang="ru-RU" sz="2400" b="0" strike="noStrike" spc="-1" dirty="0">
              <a:latin typeface="Calibri" panose="020F0502020204030204" pitchFamily="34" charset="0"/>
            </a:endParaRPr>
          </a:p>
        </p:txBody>
      </p:sp>
      <p:pic>
        <p:nvPicPr>
          <p:cNvPr id="186" name="Picture 192"/>
          <p:cNvPicPr/>
          <p:nvPr/>
        </p:nvPicPr>
        <p:blipFill>
          <a:blip r:embed="rId3"/>
          <a:stretch/>
        </p:blipFill>
        <p:spPr>
          <a:xfrm>
            <a:off x="7435080" y="2154960"/>
            <a:ext cx="5144760" cy="4906440"/>
          </a:xfrm>
          <a:prstGeom prst="rect">
            <a:avLst/>
          </a:prstGeom>
          <a:ln>
            <a:noFill/>
          </a:ln>
        </p:spPr>
      </p:pic>
      <p:sp>
        <p:nvSpPr>
          <p:cNvPr id="187" name="CustomShape 10"/>
          <p:cNvSpPr/>
          <p:nvPr/>
        </p:nvSpPr>
        <p:spPr>
          <a:xfrm>
            <a:off x="11160000" y="576000"/>
            <a:ext cx="1468440" cy="1443960"/>
          </a:xfrm>
          <a:custGeom>
            <a:avLst/>
            <a:gdLst/>
            <a:ahLst/>
            <a:cxnLst/>
            <a:rect l="l" t="t" r="r" b="b"/>
            <a:pathLst>
              <a:path w="2531745" h="2489200">
                <a:moveTo>
                  <a:pt x="1265567" y="0"/>
                </a:moveTo>
                <a:lnTo>
                  <a:pt x="1217023" y="898"/>
                </a:lnTo>
                <a:lnTo>
                  <a:pt x="1168941" y="3573"/>
                </a:lnTo>
                <a:lnTo>
                  <a:pt x="1121354" y="7991"/>
                </a:lnTo>
                <a:lnTo>
                  <a:pt x="1074295" y="14121"/>
                </a:lnTo>
                <a:lnTo>
                  <a:pt x="1027796" y="21930"/>
                </a:lnTo>
                <a:lnTo>
                  <a:pt x="981891" y="31387"/>
                </a:lnTo>
                <a:lnTo>
                  <a:pt x="936611" y="42458"/>
                </a:lnTo>
                <a:lnTo>
                  <a:pt x="891991" y="55111"/>
                </a:lnTo>
                <a:lnTo>
                  <a:pt x="848062" y="69316"/>
                </a:lnTo>
                <a:lnTo>
                  <a:pt x="804858" y="85038"/>
                </a:lnTo>
                <a:lnTo>
                  <a:pt x="762411" y="102246"/>
                </a:lnTo>
                <a:lnTo>
                  <a:pt x="720753" y="120907"/>
                </a:lnTo>
                <a:lnTo>
                  <a:pt x="679919" y="140991"/>
                </a:lnTo>
                <a:lnTo>
                  <a:pt x="639940" y="162463"/>
                </a:lnTo>
                <a:lnTo>
                  <a:pt x="600849" y="185292"/>
                </a:lnTo>
                <a:lnTo>
                  <a:pt x="562680" y="209447"/>
                </a:lnTo>
                <a:lnTo>
                  <a:pt x="525464" y="234893"/>
                </a:lnTo>
                <a:lnTo>
                  <a:pt x="489234" y="261600"/>
                </a:lnTo>
                <a:lnTo>
                  <a:pt x="454024" y="289535"/>
                </a:lnTo>
                <a:lnTo>
                  <a:pt x="419867" y="318666"/>
                </a:lnTo>
                <a:lnTo>
                  <a:pt x="386794" y="348960"/>
                </a:lnTo>
                <a:lnTo>
                  <a:pt x="354839" y="380386"/>
                </a:lnTo>
                <a:lnTo>
                  <a:pt x="324034" y="412911"/>
                </a:lnTo>
                <a:lnTo>
                  <a:pt x="294412" y="446503"/>
                </a:lnTo>
                <a:lnTo>
                  <a:pt x="266007" y="481130"/>
                </a:lnTo>
                <a:lnTo>
                  <a:pt x="238850" y="516759"/>
                </a:lnTo>
                <a:lnTo>
                  <a:pt x="212974" y="553358"/>
                </a:lnTo>
                <a:lnTo>
                  <a:pt x="188413" y="590895"/>
                </a:lnTo>
                <a:lnTo>
                  <a:pt x="165200" y="629339"/>
                </a:lnTo>
                <a:lnTo>
                  <a:pt x="143365" y="668655"/>
                </a:lnTo>
                <a:lnTo>
                  <a:pt x="122944" y="708813"/>
                </a:lnTo>
                <a:lnTo>
                  <a:pt x="103968" y="749780"/>
                </a:lnTo>
                <a:lnTo>
                  <a:pt x="86470" y="791524"/>
                </a:lnTo>
                <a:lnTo>
                  <a:pt x="70483" y="834012"/>
                </a:lnTo>
                <a:lnTo>
                  <a:pt x="56040" y="877213"/>
                </a:lnTo>
                <a:lnTo>
                  <a:pt x="43173" y="921094"/>
                </a:lnTo>
                <a:lnTo>
                  <a:pt x="31915" y="965623"/>
                </a:lnTo>
                <a:lnTo>
                  <a:pt x="22300" y="1010768"/>
                </a:lnTo>
                <a:lnTo>
                  <a:pt x="14359" y="1056496"/>
                </a:lnTo>
                <a:lnTo>
                  <a:pt x="8126" y="1102776"/>
                </a:lnTo>
                <a:lnTo>
                  <a:pt x="3633" y="1149574"/>
                </a:lnTo>
                <a:lnTo>
                  <a:pt x="913" y="1196860"/>
                </a:lnTo>
                <a:lnTo>
                  <a:pt x="0" y="1244600"/>
                </a:lnTo>
                <a:lnTo>
                  <a:pt x="913" y="1292339"/>
                </a:lnTo>
                <a:lnTo>
                  <a:pt x="3633" y="1339625"/>
                </a:lnTo>
                <a:lnTo>
                  <a:pt x="8126" y="1386423"/>
                </a:lnTo>
                <a:lnTo>
                  <a:pt x="14359" y="1432703"/>
                </a:lnTo>
                <a:lnTo>
                  <a:pt x="22300" y="1478431"/>
                </a:lnTo>
                <a:lnTo>
                  <a:pt x="31915" y="1523576"/>
                </a:lnTo>
                <a:lnTo>
                  <a:pt x="43173" y="1568105"/>
                </a:lnTo>
                <a:lnTo>
                  <a:pt x="56040" y="1611986"/>
                </a:lnTo>
                <a:lnTo>
                  <a:pt x="70483" y="1655187"/>
                </a:lnTo>
                <a:lnTo>
                  <a:pt x="86470" y="1697675"/>
                </a:lnTo>
                <a:lnTo>
                  <a:pt x="103968" y="1739419"/>
                </a:lnTo>
                <a:lnTo>
                  <a:pt x="122944" y="1780386"/>
                </a:lnTo>
                <a:lnTo>
                  <a:pt x="143365" y="1820544"/>
                </a:lnTo>
                <a:lnTo>
                  <a:pt x="165200" y="1859860"/>
                </a:lnTo>
                <a:lnTo>
                  <a:pt x="188413" y="1898304"/>
                </a:lnTo>
                <a:lnTo>
                  <a:pt x="212974" y="1935841"/>
                </a:lnTo>
                <a:lnTo>
                  <a:pt x="238850" y="1972440"/>
                </a:lnTo>
                <a:lnTo>
                  <a:pt x="266007" y="2008069"/>
                </a:lnTo>
                <a:lnTo>
                  <a:pt x="294412" y="2042696"/>
                </a:lnTo>
                <a:lnTo>
                  <a:pt x="324034" y="2076288"/>
                </a:lnTo>
                <a:lnTo>
                  <a:pt x="354839" y="2108813"/>
                </a:lnTo>
                <a:lnTo>
                  <a:pt x="386794" y="2140239"/>
                </a:lnTo>
                <a:lnTo>
                  <a:pt x="419867" y="2170533"/>
                </a:lnTo>
                <a:lnTo>
                  <a:pt x="454024" y="2199664"/>
                </a:lnTo>
                <a:lnTo>
                  <a:pt x="489234" y="2227599"/>
                </a:lnTo>
                <a:lnTo>
                  <a:pt x="525464" y="2254306"/>
                </a:lnTo>
                <a:lnTo>
                  <a:pt x="562680" y="2279752"/>
                </a:lnTo>
                <a:lnTo>
                  <a:pt x="600849" y="2303907"/>
                </a:lnTo>
                <a:lnTo>
                  <a:pt x="639940" y="2326736"/>
                </a:lnTo>
                <a:lnTo>
                  <a:pt x="679919" y="2348208"/>
                </a:lnTo>
                <a:lnTo>
                  <a:pt x="720753" y="2368292"/>
                </a:lnTo>
                <a:lnTo>
                  <a:pt x="762411" y="2386953"/>
                </a:lnTo>
                <a:lnTo>
                  <a:pt x="804858" y="2404161"/>
                </a:lnTo>
                <a:lnTo>
                  <a:pt x="848062" y="2419883"/>
                </a:lnTo>
                <a:lnTo>
                  <a:pt x="891991" y="2434088"/>
                </a:lnTo>
                <a:lnTo>
                  <a:pt x="936611" y="2446741"/>
                </a:lnTo>
                <a:lnTo>
                  <a:pt x="981891" y="2457812"/>
                </a:lnTo>
                <a:lnTo>
                  <a:pt x="1027796" y="2467269"/>
                </a:lnTo>
                <a:lnTo>
                  <a:pt x="1074295" y="2475078"/>
                </a:lnTo>
                <a:lnTo>
                  <a:pt x="1121354" y="2481208"/>
                </a:lnTo>
                <a:lnTo>
                  <a:pt x="1168941" y="2485626"/>
                </a:lnTo>
                <a:lnTo>
                  <a:pt x="1217023" y="2488301"/>
                </a:lnTo>
                <a:lnTo>
                  <a:pt x="1265567" y="2489200"/>
                </a:lnTo>
                <a:lnTo>
                  <a:pt x="1314111" y="2488301"/>
                </a:lnTo>
                <a:lnTo>
                  <a:pt x="1362193" y="2485626"/>
                </a:lnTo>
                <a:lnTo>
                  <a:pt x="1409781" y="2481208"/>
                </a:lnTo>
                <a:lnTo>
                  <a:pt x="1456840" y="2475078"/>
                </a:lnTo>
                <a:lnTo>
                  <a:pt x="1503338" y="2467269"/>
                </a:lnTo>
                <a:lnTo>
                  <a:pt x="1549244" y="2457812"/>
                </a:lnTo>
                <a:lnTo>
                  <a:pt x="1594523" y="2446741"/>
                </a:lnTo>
                <a:lnTo>
                  <a:pt x="1639143" y="2434088"/>
                </a:lnTo>
                <a:lnTo>
                  <a:pt x="1683072" y="2419883"/>
                </a:lnTo>
                <a:lnTo>
                  <a:pt x="1726277" y="2404161"/>
                </a:lnTo>
                <a:lnTo>
                  <a:pt x="1768724" y="2386953"/>
                </a:lnTo>
                <a:lnTo>
                  <a:pt x="1810381" y="2368292"/>
                </a:lnTo>
                <a:lnTo>
                  <a:pt x="1851215" y="2348208"/>
                </a:lnTo>
                <a:lnTo>
                  <a:pt x="1891194" y="2326736"/>
                </a:lnTo>
                <a:lnTo>
                  <a:pt x="1930285" y="2303907"/>
                </a:lnTo>
                <a:lnTo>
                  <a:pt x="1968455" y="2279752"/>
                </a:lnTo>
                <a:lnTo>
                  <a:pt x="2005671" y="2254306"/>
                </a:lnTo>
                <a:lnTo>
                  <a:pt x="2041900" y="2227599"/>
                </a:lnTo>
                <a:lnTo>
                  <a:pt x="2077110" y="2199664"/>
                </a:lnTo>
                <a:lnTo>
                  <a:pt x="2111268" y="2170533"/>
                </a:lnTo>
                <a:lnTo>
                  <a:pt x="2144341" y="2140239"/>
                </a:lnTo>
                <a:lnTo>
                  <a:pt x="2176296" y="2108813"/>
                </a:lnTo>
                <a:lnTo>
                  <a:pt x="2207101" y="2076288"/>
                </a:lnTo>
                <a:lnTo>
                  <a:pt x="2236722" y="2042696"/>
                </a:lnTo>
                <a:lnTo>
                  <a:pt x="2265128" y="2008069"/>
                </a:lnTo>
                <a:lnTo>
                  <a:pt x="2292285" y="1972440"/>
                </a:lnTo>
                <a:lnTo>
                  <a:pt x="2318160" y="1935841"/>
                </a:lnTo>
                <a:lnTo>
                  <a:pt x="2342721" y="1898304"/>
                </a:lnTo>
                <a:lnTo>
                  <a:pt x="2365935" y="1859860"/>
                </a:lnTo>
                <a:lnTo>
                  <a:pt x="2387769" y="1820544"/>
                </a:lnTo>
                <a:lnTo>
                  <a:pt x="2408190" y="1780386"/>
                </a:lnTo>
                <a:lnTo>
                  <a:pt x="2427166" y="1739419"/>
                </a:lnTo>
                <a:lnTo>
                  <a:pt x="2444664" y="1697675"/>
                </a:lnTo>
                <a:lnTo>
                  <a:pt x="2460651" y="1655187"/>
                </a:lnTo>
                <a:lnTo>
                  <a:pt x="2475095" y="1611986"/>
                </a:lnTo>
                <a:lnTo>
                  <a:pt x="2487961" y="1568105"/>
                </a:lnTo>
                <a:lnTo>
                  <a:pt x="2499219" y="1523576"/>
                </a:lnTo>
                <a:lnTo>
                  <a:pt x="2508835" y="1478431"/>
                </a:lnTo>
                <a:lnTo>
                  <a:pt x="2516775" y="1432703"/>
                </a:lnTo>
                <a:lnTo>
                  <a:pt x="2523008" y="1386423"/>
                </a:lnTo>
                <a:lnTo>
                  <a:pt x="2527501" y="1339625"/>
                </a:lnTo>
                <a:lnTo>
                  <a:pt x="2530221" y="1292339"/>
                </a:lnTo>
                <a:lnTo>
                  <a:pt x="2531135" y="1244600"/>
                </a:lnTo>
                <a:lnTo>
                  <a:pt x="2530221" y="1196860"/>
                </a:lnTo>
                <a:lnTo>
                  <a:pt x="2527501" y="1149574"/>
                </a:lnTo>
                <a:lnTo>
                  <a:pt x="2523008" y="1102776"/>
                </a:lnTo>
                <a:lnTo>
                  <a:pt x="2516775" y="1056496"/>
                </a:lnTo>
                <a:lnTo>
                  <a:pt x="2508835" y="1010768"/>
                </a:lnTo>
                <a:lnTo>
                  <a:pt x="2499219" y="965623"/>
                </a:lnTo>
                <a:lnTo>
                  <a:pt x="2487961" y="921094"/>
                </a:lnTo>
                <a:lnTo>
                  <a:pt x="2475095" y="877213"/>
                </a:lnTo>
                <a:lnTo>
                  <a:pt x="2460651" y="834012"/>
                </a:lnTo>
                <a:lnTo>
                  <a:pt x="2444664" y="791524"/>
                </a:lnTo>
                <a:lnTo>
                  <a:pt x="2427166" y="749780"/>
                </a:lnTo>
                <a:lnTo>
                  <a:pt x="2408190" y="708813"/>
                </a:lnTo>
                <a:lnTo>
                  <a:pt x="2387769" y="668655"/>
                </a:lnTo>
                <a:lnTo>
                  <a:pt x="2365935" y="629339"/>
                </a:lnTo>
                <a:lnTo>
                  <a:pt x="2342721" y="590895"/>
                </a:lnTo>
                <a:lnTo>
                  <a:pt x="2318160" y="553358"/>
                </a:lnTo>
                <a:lnTo>
                  <a:pt x="2292285" y="516759"/>
                </a:lnTo>
                <a:lnTo>
                  <a:pt x="2265128" y="481130"/>
                </a:lnTo>
                <a:lnTo>
                  <a:pt x="2236722" y="446503"/>
                </a:lnTo>
                <a:lnTo>
                  <a:pt x="2207101" y="412911"/>
                </a:lnTo>
                <a:lnTo>
                  <a:pt x="2176296" y="380386"/>
                </a:lnTo>
                <a:lnTo>
                  <a:pt x="2144341" y="348960"/>
                </a:lnTo>
                <a:lnTo>
                  <a:pt x="2111268" y="318666"/>
                </a:lnTo>
                <a:lnTo>
                  <a:pt x="2077110" y="289535"/>
                </a:lnTo>
                <a:lnTo>
                  <a:pt x="2041900" y="261600"/>
                </a:lnTo>
                <a:lnTo>
                  <a:pt x="2005671" y="234893"/>
                </a:lnTo>
                <a:lnTo>
                  <a:pt x="1968455" y="209447"/>
                </a:lnTo>
                <a:lnTo>
                  <a:pt x="1930285" y="185292"/>
                </a:lnTo>
                <a:lnTo>
                  <a:pt x="1891194" y="162463"/>
                </a:lnTo>
                <a:lnTo>
                  <a:pt x="1851215" y="140991"/>
                </a:lnTo>
                <a:lnTo>
                  <a:pt x="1810381" y="120907"/>
                </a:lnTo>
                <a:lnTo>
                  <a:pt x="1768724" y="102246"/>
                </a:lnTo>
                <a:lnTo>
                  <a:pt x="1726277" y="85038"/>
                </a:lnTo>
                <a:lnTo>
                  <a:pt x="1683072" y="69316"/>
                </a:lnTo>
                <a:lnTo>
                  <a:pt x="1639143" y="55111"/>
                </a:lnTo>
                <a:lnTo>
                  <a:pt x="1594523" y="42458"/>
                </a:lnTo>
                <a:lnTo>
                  <a:pt x="1549244" y="31387"/>
                </a:lnTo>
                <a:lnTo>
                  <a:pt x="1503338" y="21930"/>
                </a:lnTo>
                <a:lnTo>
                  <a:pt x="1456840" y="14121"/>
                </a:lnTo>
                <a:lnTo>
                  <a:pt x="1409781" y="7991"/>
                </a:lnTo>
                <a:lnTo>
                  <a:pt x="1362193" y="3573"/>
                </a:lnTo>
                <a:lnTo>
                  <a:pt x="1314111" y="898"/>
                </a:lnTo>
                <a:lnTo>
                  <a:pt x="1265567" y="0"/>
                </a:lnTo>
                <a:close/>
              </a:path>
            </a:pathLst>
          </a:custGeom>
          <a:solidFill>
            <a:srgbClr val="EB5F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11"/>
          <p:cNvSpPr/>
          <p:nvPr/>
        </p:nvSpPr>
        <p:spPr>
          <a:xfrm>
            <a:off x="588960" y="3288960"/>
            <a:ext cx="6464880" cy="148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>
              <a:lnSpc>
                <a:spcPct val="100000"/>
              </a:lnSpc>
            </a:pP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Helvetica Neue World"/>
                <a:cs typeface="Arial" panose="020B0604020202020204" pitchFamily="34" charset="0"/>
              </a:rPr>
              <a:t>це сучасна форма доставки 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активної речовини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, як</a:t>
            </a:r>
            <a:r>
              <a:rPr lang="uk-UA" sz="1600" spc="-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 збільшує</a:t>
            </a:r>
            <a:r>
              <a:rPr lang="uk-UA" sz="1600" b="0" strike="noStrike" spc="-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-12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її 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біодоступність. 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CustomShape 12"/>
          <p:cNvSpPr/>
          <p:nvPr/>
        </p:nvSpPr>
        <p:spPr>
          <a:xfrm>
            <a:off x="540000" y="2736000"/>
            <a:ext cx="1541160" cy="2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cap="all" spc="-1" dirty="0" smtClean="0">
                <a:solidFill>
                  <a:srgbClr val="00B3E4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ЛІпосома </a:t>
            </a:r>
            <a:r>
              <a:rPr lang="ru-RU" sz="1600" b="1" strike="noStrike" cap="all" spc="-1" dirty="0">
                <a:solidFill>
                  <a:srgbClr val="00B3E4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—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4913588" y="3338640"/>
            <a:ext cx="3539294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15" dirty="0" smtClean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</a:t>
            </a:r>
            <a:r>
              <a:rPr lang="ru-RU" sz="3900" b="1" strike="noStrike" spc="-43" dirty="0" smtClean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900" b="1" strike="noStrike" spc="-12" dirty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</a:t>
            </a:r>
            <a:endParaRPr lang="ru-RU" sz="39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0" y="0"/>
            <a:ext cx="13003920" cy="603252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"/>
          <p:cNvSpPr/>
          <p:nvPr/>
        </p:nvSpPr>
        <p:spPr>
          <a:xfrm>
            <a:off x="20368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3"/>
          <p:cNvSpPr/>
          <p:nvPr/>
        </p:nvSpPr>
        <p:spPr>
          <a:xfrm>
            <a:off x="11386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4"/>
          <p:cNvSpPr/>
          <p:nvPr/>
        </p:nvSpPr>
        <p:spPr>
          <a:xfrm>
            <a:off x="60192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5"/>
          <p:cNvSpPr/>
          <p:nvPr/>
        </p:nvSpPr>
        <p:spPr>
          <a:xfrm>
            <a:off x="579960" y="1065960"/>
            <a:ext cx="4972680" cy="488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ОБ</a:t>
            </a:r>
            <a:r>
              <a:rPr lang="en-US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’</a:t>
            </a:r>
            <a:r>
              <a:rPr lang="ru-RU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ЄМ</a:t>
            </a:r>
            <a:r>
              <a:rPr lang="ru-RU" sz="1950" b="1" strike="noStrike" spc="-1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4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60 </a:t>
            </a:r>
            <a:r>
              <a:rPr lang="ru-RU" sz="1600" b="0" strike="noStrike" spc="35" dirty="0" err="1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ml</a:t>
            </a:r>
            <a:r>
              <a:rPr lang="ru-RU" sz="1600" b="0" strike="noStrike" spc="35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4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/2</a:t>
            </a:r>
            <a:r>
              <a:rPr lang="ru-RU" sz="1600" b="0" strike="noStrike" spc="-38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15" dirty="0" err="1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fl.oz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ДОЗУВАННЯ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-4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0,5 мл </a:t>
            </a:r>
            <a:r>
              <a:rPr lang="ru-RU" sz="1600" b="0" strike="noStrike" spc="-2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(10 </a:t>
            </a:r>
            <a:r>
              <a:rPr lang="ru-RU" sz="1600" b="0" strike="noStrike" spc="4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мкг/400 </a:t>
            </a:r>
            <a:r>
              <a:rPr lang="ru-RU" sz="1600" b="0" strike="noStrike" spc="-1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IU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вітаміну 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D3, щ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становить   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200% від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рекомендованої добової потреби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uk-UA" sz="1950" b="1" strike="noStrike" spc="-18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СКЛАД:</a:t>
            </a:r>
            <a:endParaRPr lang="uk-UA" sz="195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</a:t>
            </a:r>
            <a:r>
              <a:rPr lang="uk-UA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 </a:t>
            </a:r>
            <a:r>
              <a:rPr lang="uk-UA" sz="1600" b="0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(холекальциферол),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ксиліт, </a:t>
            </a:r>
            <a:r>
              <a:rPr lang="uk-UA" sz="1600" b="0" strike="noStrike" spc="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лецитин і</a:t>
            </a:r>
            <a:r>
              <a:rPr lang="uk-UA" sz="1600" b="0" strike="noStrike" spc="5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соняшника,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гліцерин, 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вода,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калію</a:t>
            </a:r>
            <a:r>
              <a:rPr lang="uk-UA" sz="1600" b="0" strike="noStrike" spc="-72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сорбат, 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натуральний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ароматизатор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абрикосовий,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</a:t>
            </a:r>
            <a:r>
              <a:rPr lang="uk-UA" sz="1600" b="0" strike="noStrike" spc="-58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 </a:t>
            </a:r>
            <a:r>
              <a:rPr lang="uk-UA" sz="1600" b="0" strike="noStrike" spc="-8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D-альфа-токоферол)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34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</a:pPr>
            <a:r>
              <a:rPr lang="ru-RU" sz="1600" b="0" strike="noStrike" spc="4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Код:</a:t>
            </a:r>
            <a:r>
              <a:rPr lang="ru-RU" sz="1600" b="0" strike="noStrike" spc="-4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2167</a:t>
            </a:r>
          </a:p>
          <a:p>
            <a:pPr marL="12600">
              <a:lnSpc>
                <a:spcPct val="100000"/>
              </a:lnSpc>
            </a:pPr>
            <a:endParaRPr lang="ru-RU" sz="1600" spc="-4" dirty="0">
              <a:solidFill>
                <a:srgbClr val="5656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/>
            <a:r>
              <a:rPr lang="ru-RU" sz="1600" spc="-4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ББ </a:t>
            </a: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 </a:t>
            </a:r>
            <a:r>
              <a:rPr lang="ru-RU" sz="1600" spc="-4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КЦ </a:t>
            </a: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17,0 </a:t>
            </a:r>
            <a:r>
              <a:rPr lang="ru-RU" sz="1600" spc="-4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РЦ </a:t>
            </a: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21,25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CustomShape 6"/>
          <p:cNvSpPr/>
          <p:nvPr/>
        </p:nvSpPr>
        <p:spPr>
          <a:xfrm>
            <a:off x="7469280" y="540000"/>
            <a:ext cx="5166360" cy="661716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7"/>
          <p:cNvSpPr/>
          <p:nvPr/>
        </p:nvSpPr>
        <p:spPr>
          <a:xfrm>
            <a:off x="624960" y="193320"/>
            <a:ext cx="686268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LIPOSOMAL VITAMIN D3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342" name="CustomShape 8"/>
          <p:cNvSpPr/>
          <p:nvPr/>
        </p:nvSpPr>
        <p:spPr>
          <a:xfrm>
            <a:off x="573480" y="711360"/>
            <a:ext cx="5906160" cy="13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ЛІПОСОМАЛЬНИЙ ВІТАМІН </a:t>
            </a:r>
            <a:r>
              <a:rPr lang="ru-RU" sz="3700" b="1" strike="noStrike" spc="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0" y="0"/>
            <a:ext cx="7813440" cy="731448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2"/>
          <p:cNvSpPr/>
          <p:nvPr/>
        </p:nvSpPr>
        <p:spPr>
          <a:xfrm>
            <a:off x="7433280" y="0"/>
            <a:ext cx="5570640" cy="731448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"/>
          <p:cNvSpPr/>
          <p:nvPr/>
        </p:nvSpPr>
        <p:spPr>
          <a:xfrm>
            <a:off x="579960" y="2570040"/>
            <a:ext cx="4822200" cy="239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9" dirty="0">
                <a:solidFill>
                  <a:srgbClr val="565655"/>
                </a:solidFill>
                <a:latin typeface="Helvetica Neue World"/>
              </a:rPr>
              <a:t>Регулює за</a:t>
            </a:r>
            <a:r>
              <a:rPr lang="uk-UA" sz="1600" spc="29" dirty="0">
                <a:solidFill>
                  <a:srgbClr val="565655"/>
                </a:solidFill>
                <a:latin typeface="Helvetica Neue World"/>
              </a:rPr>
              <a:t>своєння</a:t>
            </a:r>
            <a:r>
              <a:rPr lang="uk-UA" sz="1600" spc="-4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spc="29" dirty="0">
                <a:solidFill>
                  <a:srgbClr val="565655"/>
                </a:solidFill>
                <a:latin typeface="Helvetica Neue World"/>
              </a:rPr>
              <a:t>кальцію та</a:t>
            </a:r>
            <a:r>
              <a:rPr lang="uk-UA" sz="1600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spc="32" dirty="0">
                <a:solidFill>
                  <a:srgbClr val="565655"/>
                </a:solidFill>
                <a:latin typeface="Helvetica Neue World"/>
              </a:rPr>
              <a:t>фосфору.</a:t>
            </a:r>
            <a:endParaRPr lang="uk-UA" sz="1600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</a:pPr>
            <a:endParaRPr lang="uk-UA" sz="1600" spc="-1" dirty="0">
              <a:latin typeface="Helvetica Neue World"/>
            </a:endParaRPr>
          </a:p>
          <a:p>
            <a:pPr marL="12600">
              <a:lnSpc>
                <a:spcPct val="100000"/>
              </a:lnSpc>
            </a:pPr>
            <a:r>
              <a:rPr lang="uk-UA" sz="1600" spc="12" dirty="0">
                <a:solidFill>
                  <a:srgbClr val="565655"/>
                </a:solidFill>
                <a:latin typeface="Helvetica Neue World"/>
              </a:rPr>
              <a:t>Зміцнює</a:t>
            </a:r>
            <a:r>
              <a:rPr lang="uk-UA" sz="1600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spc="12" dirty="0">
                <a:solidFill>
                  <a:srgbClr val="565655"/>
                </a:solidFill>
                <a:latin typeface="Helvetica Neue World"/>
              </a:rPr>
              <a:t>імунітет.</a:t>
            </a:r>
            <a:endParaRPr lang="uk-UA" sz="1600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lang="uk-UA" sz="1600" spc="-1" dirty="0">
              <a:latin typeface="Helvetica Neue World"/>
            </a:endParaRPr>
          </a:p>
          <a:p>
            <a:pPr marL="12600">
              <a:lnSpc>
                <a:spcPts val="1800"/>
              </a:lnSpc>
            </a:pPr>
            <a:r>
              <a:rPr lang="uk-UA" sz="1600" spc="24" dirty="0">
                <a:solidFill>
                  <a:srgbClr val="565655"/>
                </a:solidFill>
                <a:latin typeface="Helvetica Neue World"/>
              </a:rPr>
              <a:t>Необхідний </a:t>
            </a:r>
            <a:r>
              <a:rPr lang="uk-UA" sz="1600" spc="-1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uk-UA" sz="1600" spc="32" dirty="0">
                <a:solidFill>
                  <a:srgbClr val="565655"/>
                </a:solidFill>
                <a:latin typeface="Helvetica Neue World"/>
              </a:rPr>
              <a:t>формування </a:t>
            </a:r>
            <a:r>
              <a:rPr lang="uk-UA" sz="1600" spc="58" dirty="0">
                <a:solidFill>
                  <a:srgbClr val="565655"/>
                </a:solidFill>
                <a:latin typeface="Helvetica Neue World"/>
              </a:rPr>
              <a:t>кісткового</a:t>
            </a:r>
            <a:r>
              <a:rPr lang="uk-UA" sz="1600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spc="12" dirty="0">
                <a:solidFill>
                  <a:srgbClr val="565655"/>
                </a:solidFill>
                <a:latin typeface="Helvetica Neue World"/>
              </a:rPr>
              <a:t>скелета </a:t>
            </a:r>
            <a:r>
              <a:rPr lang="uk-UA" sz="1600" spc="18" dirty="0">
                <a:solidFill>
                  <a:srgbClr val="565655"/>
                </a:solidFill>
                <a:latin typeface="Helvetica Neue World"/>
              </a:rPr>
              <a:t>і </a:t>
            </a:r>
            <a:r>
              <a:rPr lang="uk-UA" sz="1600" spc="38" dirty="0">
                <a:solidFill>
                  <a:srgbClr val="565655"/>
                </a:solidFill>
                <a:latin typeface="Helvetica Neue World"/>
              </a:rPr>
              <a:t>зубів. З</a:t>
            </a:r>
            <a:r>
              <a:rPr lang="uk-UA" sz="1600" spc="29" dirty="0">
                <a:solidFill>
                  <a:srgbClr val="565655"/>
                </a:solidFill>
                <a:latin typeface="Helvetica Neue World"/>
              </a:rPr>
              <a:t>нижує </a:t>
            </a:r>
            <a:r>
              <a:rPr lang="uk-UA" sz="1600" spc="83" dirty="0">
                <a:solidFill>
                  <a:srgbClr val="565655"/>
                </a:solidFill>
                <a:latin typeface="Helvetica Neue World"/>
              </a:rPr>
              <a:t>ризик</a:t>
            </a:r>
            <a:r>
              <a:rPr lang="uk-UA" sz="1600" spc="-9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spc="24" dirty="0">
                <a:solidFill>
                  <a:srgbClr val="565655"/>
                </a:solidFill>
                <a:latin typeface="Helvetica Neue World"/>
              </a:rPr>
              <a:t>переломів.</a:t>
            </a:r>
            <a:endParaRPr lang="uk-UA" sz="1600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uk-UA" sz="1600" spc="-1" dirty="0">
              <a:latin typeface="Helvetica Neue World"/>
            </a:endParaRPr>
          </a:p>
          <a:p>
            <a:pPr marL="12600">
              <a:lnSpc>
                <a:spcPts val="1800"/>
              </a:lnSpc>
            </a:pPr>
            <a:r>
              <a:rPr lang="uk-UA" sz="1600" spc="18" dirty="0">
                <a:solidFill>
                  <a:srgbClr val="565655"/>
                </a:solidFill>
                <a:latin typeface="Helvetica Neue World"/>
              </a:rPr>
              <a:t>Застосовується у</a:t>
            </a:r>
            <a:r>
              <a:rPr lang="uk-UA" sz="1600" spc="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spc="49" dirty="0">
                <a:solidFill>
                  <a:srgbClr val="565655"/>
                </a:solidFill>
                <a:latin typeface="Helvetica Neue World"/>
              </a:rPr>
              <a:t>комплексі при </a:t>
            </a:r>
            <a:r>
              <a:rPr lang="uk-UA" sz="1600" spc="9" dirty="0">
                <a:solidFill>
                  <a:srgbClr val="565655"/>
                </a:solidFill>
                <a:latin typeface="Helvetica Neue World"/>
              </a:rPr>
              <a:t>лікуванні </a:t>
            </a:r>
            <a:r>
              <a:rPr lang="uk-UA" sz="1600" spc="12" dirty="0">
                <a:solidFill>
                  <a:srgbClr val="565655"/>
                </a:solidFill>
                <a:latin typeface="Helvetica Neue World"/>
              </a:rPr>
              <a:t>астми, </a:t>
            </a:r>
            <a:r>
              <a:rPr lang="uk-UA" sz="1600" spc="38" dirty="0" smtClean="0">
                <a:solidFill>
                  <a:srgbClr val="565655"/>
                </a:solidFill>
                <a:latin typeface="Helvetica Neue World"/>
              </a:rPr>
              <a:t>розсіяного </a:t>
            </a:r>
            <a:r>
              <a:rPr lang="uk-UA" sz="1600" spc="49" dirty="0" smtClean="0">
                <a:solidFill>
                  <a:srgbClr val="565655"/>
                </a:solidFill>
                <a:latin typeface="Helvetica Neue World"/>
              </a:rPr>
              <a:t>склерозу,</a:t>
            </a:r>
            <a:r>
              <a:rPr lang="uk-UA" sz="1600" spc="-46" dirty="0" smtClean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spc="49" dirty="0" smtClean="0">
                <a:solidFill>
                  <a:srgbClr val="565655"/>
                </a:solidFill>
                <a:latin typeface="Helvetica Neue World"/>
              </a:rPr>
              <a:t>ожиріння.</a:t>
            </a:r>
            <a:endParaRPr lang="uk-UA" sz="1600" spc="-1" dirty="0">
              <a:latin typeface="Helvetica Neue World"/>
            </a:endParaRPr>
          </a:p>
          <a:p>
            <a:pPr marL="12600">
              <a:lnSpc>
                <a:spcPts val="1800"/>
              </a:lnSpc>
            </a:pPr>
            <a:r>
              <a:rPr lang="uk-UA" sz="1600" b="0" strike="noStrike" spc="4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CustomShape 4"/>
          <p:cNvSpPr/>
          <p:nvPr/>
        </p:nvSpPr>
        <p:spPr>
          <a:xfrm>
            <a:off x="8637120" y="343440"/>
            <a:ext cx="2948040" cy="6971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5"/>
          <p:cNvSpPr/>
          <p:nvPr/>
        </p:nvSpPr>
        <p:spPr>
          <a:xfrm>
            <a:off x="609480" y="779400"/>
            <a:ext cx="5183640" cy="102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42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</a:t>
            </a:r>
            <a:r>
              <a:rPr lang="ru-RU" sz="4200" b="1" strike="noStrike" spc="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</a:t>
            </a:r>
            <a:endParaRPr lang="ru-RU" sz="42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CustomShape 6"/>
          <p:cNvSpPr/>
          <p:nvPr/>
        </p:nvSpPr>
        <p:spPr>
          <a:xfrm>
            <a:off x="622440" y="193680"/>
            <a:ext cx="686268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Е</a:t>
            </a: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НЕРГІЯ</a:t>
            </a:r>
            <a:r>
              <a:rPr lang="ru-RU" sz="2000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, </a:t>
            </a: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РУХ, ІМУНІТЕТ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349" name="CustomShape 7"/>
          <p:cNvSpPr/>
          <p:nvPr/>
        </p:nvSpPr>
        <p:spPr>
          <a:xfrm>
            <a:off x="335880" y="2653534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8"/>
          <p:cNvSpPr/>
          <p:nvPr/>
        </p:nvSpPr>
        <p:spPr>
          <a:xfrm>
            <a:off x="335880" y="3145821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9"/>
          <p:cNvSpPr/>
          <p:nvPr/>
        </p:nvSpPr>
        <p:spPr>
          <a:xfrm>
            <a:off x="335880" y="3622938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10"/>
          <p:cNvSpPr/>
          <p:nvPr/>
        </p:nvSpPr>
        <p:spPr>
          <a:xfrm>
            <a:off x="335880" y="4342939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2"/>
          <p:cNvSpPr/>
          <p:nvPr/>
        </p:nvSpPr>
        <p:spPr>
          <a:xfrm>
            <a:off x="6796800" y="2258179"/>
            <a:ext cx="1581656" cy="61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ru-RU" sz="1950" b="1" strike="noStrike" spc="-24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</a:t>
            </a:r>
            <a:r>
              <a:rPr lang="ru-RU" sz="1950" b="1" strike="noStrike" spc="-63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</a:t>
            </a:r>
            <a:r>
              <a:rPr lang="ru-RU" sz="1950" b="1" strike="noStrike" spc="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НЦЕ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6786360" y="2595499"/>
            <a:ext cx="5462790" cy="2019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</a:pPr>
            <a:r>
              <a:rPr lang="uk-UA" sz="1600" spc="18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Вітамін </a:t>
            </a:r>
            <a:r>
              <a:rPr lang="uk-UA" sz="1600" spc="-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D3 </a:t>
            </a:r>
            <a:r>
              <a:rPr lang="uk-UA" sz="1600" spc="2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синтезується </a:t>
            </a:r>
            <a:r>
              <a:rPr lang="uk-UA" sz="1600" spc="29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 шкірі </a:t>
            </a:r>
            <a:r>
              <a:rPr lang="uk-UA" sz="1600" spc="32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під </a:t>
            </a:r>
            <a:r>
              <a:rPr lang="uk-UA" sz="1600" spc="18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дією </a:t>
            </a:r>
            <a:r>
              <a:rPr lang="uk-UA" sz="1600" spc="9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UVB-променів</a:t>
            </a:r>
            <a:r>
              <a:rPr lang="uk-UA" sz="1600" spc="32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1600" spc="-1" dirty="0">
              <a:latin typeface="Arial" pitchFamily="34" charset="0"/>
              <a:cs typeface="Arial" pitchFamily="34" charset="0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uk-UA" sz="1600" spc="-1" dirty="0">
              <a:latin typeface="Arial" pitchFamily="34" charset="0"/>
              <a:cs typeface="Arial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uk-UA" sz="1950" b="1" spc="-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ХАРЧУВАННЯ</a:t>
            </a:r>
            <a:endParaRPr lang="uk-UA" sz="1950" spc="-1" dirty="0">
              <a:latin typeface="Arial" pitchFamily="34" charset="0"/>
              <a:cs typeface="Arial" pitchFamily="34" charset="0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uk-UA" sz="1600" spc="32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 жаль, у їжі </a:t>
            </a:r>
            <a:r>
              <a:rPr lang="uk-UA" sz="1600" spc="3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людини </a:t>
            </a:r>
            <a:r>
              <a:rPr lang="uk-UA" sz="1600" spc="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мало джерел </a:t>
            </a:r>
            <a:r>
              <a:rPr lang="uk-UA" sz="1600" spc="12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вітаміну</a:t>
            </a:r>
            <a:r>
              <a:rPr lang="uk-UA" sz="1600" spc="-1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spc="-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D3.</a:t>
            </a:r>
            <a:endParaRPr lang="uk-UA" sz="1600" spc="-1" dirty="0">
              <a:latin typeface="Arial" pitchFamily="34" charset="0"/>
              <a:cs typeface="Arial" pitchFamily="34" charset="0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uk-UA" sz="1600" spc="-1" dirty="0">
              <a:latin typeface="Arial" pitchFamily="34" charset="0"/>
              <a:cs typeface="Arial" pitchFamily="34" charset="0"/>
            </a:endParaRPr>
          </a:p>
          <a:p>
            <a:pPr marL="23040">
              <a:lnSpc>
                <a:spcPct val="100000"/>
              </a:lnSpc>
              <a:spcBef>
                <a:spcPts val="6"/>
              </a:spcBef>
            </a:pPr>
            <a:r>
              <a:rPr lang="uk-UA" sz="1950" b="1" spc="-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БАД  </a:t>
            </a:r>
            <a:r>
              <a:rPr lang="uk-UA" sz="1950" b="1" spc="-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ДО  ЇЖІ  ТА</a:t>
            </a:r>
            <a:r>
              <a:rPr lang="uk-UA" sz="1950" b="1" spc="-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uk-UA" sz="1950" b="1" spc="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ЛІКАРСЬКІ  </a:t>
            </a:r>
            <a:r>
              <a:rPr lang="uk-UA" sz="1950" b="1" spc="-1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ПРЕПАРАТИ</a:t>
            </a:r>
            <a:endParaRPr lang="uk-UA" sz="1950" spc="-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6" name="CustomShape 4"/>
          <p:cNvSpPr/>
          <p:nvPr/>
        </p:nvSpPr>
        <p:spPr>
          <a:xfrm>
            <a:off x="588959" y="3126585"/>
            <a:ext cx="4185059" cy="148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Я</a:t>
            </a: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</a:t>
            </a:r>
            <a:r>
              <a:rPr lang="ru-RU" sz="3700" b="1" strike="noStrike" spc="-7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ОТРИМАТИ</a:t>
            </a: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ВІТАМІН</a:t>
            </a:r>
            <a:r>
              <a:rPr lang="ru-RU" sz="3700" b="1" strike="noStrike" spc="-1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0" y="0"/>
            <a:ext cx="13004280" cy="73148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2"/>
          <p:cNvSpPr/>
          <p:nvPr/>
        </p:nvSpPr>
        <p:spPr>
          <a:xfrm>
            <a:off x="588959" y="516960"/>
            <a:ext cx="7842659" cy="106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9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СПОЖИВАННЯ ВІТАМІНУ</a:t>
            </a:r>
            <a:r>
              <a:rPr lang="ru-RU" sz="3700" b="1" strike="noStrike" spc="-69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700" b="1" spc="7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3700" b="1" strike="noStrike" spc="-4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Є</a:t>
            </a:r>
            <a:r>
              <a:rPr lang="ru-RU" sz="3700" b="1" strike="noStrike" spc="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ВРОПІ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9" name="Chart 373"/>
          <p:cNvGraphicFramePr/>
          <p:nvPr/>
        </p:nvGraphicFramePr>
        <p:xfrm>
          <a:off x="435240" y="1872000"/>
          <a:ext cx="10796400" cy="421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0" name="CustomShape 3"/>
          <p:cNvSpPr/>
          <p:nvPr/>
        </p:nvSpPr>
        <p:spPr>
          <a:xfrm>
            <a:off x="792000" y="6228000"/>
            <a:ext cx="11591640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Процент дорослого населення </a:t>
            </a:r>
            <a:r>
              <a:rPr lang="uk-UA" sz="1600" spc="-1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дефіцитом (нижче 25 </a:t>
            </a:r>
            <a:r>
              <a:rPr lang="uk-UA" sz="1600" b="0" strike="noStrike" spc="-1" dirty="0" err="1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нмоль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/л) </a:t>
            </a:r>
            <a:r>
              <a:rPr lang="uk-UA" sz="1600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або 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нестачею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(менше 50 </a:t>
            </a:r>
            <a:r>
              <a:rPr lang="uk-UA" sz="1600" b="0" strike="noStrike" spc="-1" dirty="0" err="1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нмоль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/л) вітаміну D3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587519" y="2209680"/>
            <a:ext cx="4952043" cy="289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trike="noStrike" spc="9" dirty="0" smtClean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ЛІПОСОМАЛЬНИЙ ВІТАМІН </a:t>
            </a:r>
            <a:r>
              <a:rPr lang="ru-RU" sz="3700" b="1" strike="noStrike" spc="7" dirty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D3:  </a:t>
            </a:r>
            <a:r>
              <a:rPr lang="ru-RU" sz="3700" b="1" strike="noStrike" spc="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МАКСИМАЛЬНО  </a:t>
            </a: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БЕЗПЕЧНА </a:t>
            </a:r>
            <a:b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ТА БІОДОСТУПНА ФОРМА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7083000" y="4268880"/>
            <a:ext cx="4347000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1" spc="41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Виключення ризиків впливу активного УФ-випромінювання.</a:t>
            </a:r>
            <a:endParaRPr lang="uk-UA" sz="16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6798960" y="437580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"/>
          <p:cNvSpPr/>
          <p:nvPr/>
        </p:nvSpPr>
        <p:spPr>
          <a:xfrm>
            <a:off x="6798960" y="215766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7"/>
          <p:cNvSpPr/>
          <p:nvPr/>
        </p:nvSpPr>
        <p:spPr>
          <a:xfrm>
            <a:off x="6798960" y="3584880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4"/>
          <p:cNvSpPr/>
          <p:nvPr/>
        </p:nvSpPr>
        <p:spPr>
          <a:xfrm>
            <a:off x="7083000" y="2097000"/>
            <a:ext cx="472464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uk-UA" sz="1600" b="1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Збільшена </a:t>
            </a: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біодоступність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stomShape 6"/>
          <p:cNvSpPr/>
          <p:nvPr/>
        </p:nvSpPr>
        <p:spPr>
          <a:xfrm>
            <a:off x="7083000" y="2839320"/>
            <a:ext cx="4724640" cy="54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Зручна форма прийому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stomShape 5"/>
          <p:cNvSpPr/>
          <p:nvPr/>
        </p:nvSpPr>
        <p:spPr>
          <a:xfrm>
            <a:off x="6814200" y="291585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8"/>
          <p:cNvSpPr/>
          <p:nvPr/>
        </p:nvSpPr>
        <p:spPr>
          <a:xfrm>
            <a:off x="6991560" y="3436200"/>
            <a:ext cx="4438440" cy="58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2600">
              <a:lnSpc>
                <a:spcPts val="1760"/>
              </a:lnSpc>
            </a:pP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Постачальник будівельного матеріалу </a:t>
            </a:r>
          </a:p>
          <a:p>
            <a:pPr marL="12600">
              <a:lnSpc>
                <a:spcPts val="1760"/>
              </a:lnSpc>
            </a:pPr>
            <a:r>
              <a:rPr lang="uk-UA" sz="1600" b="1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 клітинних мембран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5108128" y="3338640"/>
            <a:ext cx="3227793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26" dirty="0" smtClean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</a:t>
            </a:r>
            <a:endParaRPr lang="ru-RU" sz="39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0" y="0"/>
            <a:ext cx="13003920" cy="603252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3"/>
          <p:cNvSpPr/>
          <p:nvPr/>
        </p:nvSpPr>
        <p:spPr>
          <a:xfrm>
            <a:off x="20368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4"/>
          <p:cNvSpPr/>
          <p:nvPr/>
        </p:nvSpPr>
        <p:spPr>
          <a:xfrm>
            <a:off x="11386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"/>
          <p:cNvSpPr/>
          <p:nvPr/>
        </p:nvSpPr>
        <p:spPr>
          <a:xfrm>
            <a:off x="60192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"/>
          <p:cNvSpPr/>
          <p:nvPr/>
        </p:nvSpPr>
        <p:spPr>
          <a:xfrm>
            <a:off x="7289640" y="231840"/>
            <a:ext cx="5104800" cy="6765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7"/>
          <p:cNvSpPr/>
          <p:nvPr/>
        </p:nvSpPr>
        <p:spPr>
          <a:xfrm>
            <a:off x="579960" y="1065960"/>
            <a:ext cx="5277960" cy="39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ОБ</a:t>
            </a:r>
            <a:r>
              <a:rPr lang="en-US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’</a:t>
            </a:r>
            <a:r>
              <a:rPr lang="ru-RU" sz="195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ЄМ</a:t>
            </a:r>
            <a:r>
              <a:rPr lang="ru-RU" sz="1950" b="1" strike="noStrike" spc="-1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4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100 </a:t>
            </a:r>
            <a:r>
              <a:rPr lang="ru-RU" sz="1600" b="0" strike="noStrike" spc="35" dirty="0" err="1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ml</a:t>
            </a:r>
            <a:r>
              <a:rPr lang="ru-RU" sz="1600" b="0" strike="noStrike" spc="35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15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/3.38</a:t>
            </a:r>
            <a:r>
              <a:rPr lang="ru-RU" sz="1600" b="0" strike="noStrike" spc="-38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15" dirty="0" err="1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fl.oz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ДОЗУВАННЯ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320"/>
              </a:spcBef>
            </a:pPr>
            <a:r>
              <a:rPr lang="ru-RU" sz="1600" b="0" strike="noStrike" spc="-4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5 мл </a:t>
            </a:r>
            <a:r>
              <a:rPr lang="ru-RU" sz="1600" b="0" strike="noStrike" spc="-2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(50 </a:t>
            </a:r>
            <a:r>
              <a:rPr lang="ru-RU" sz="1600" b="0" strike="noStrike" spc="55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мг</a:t>
            </a:r>
            <a:r>
              <a:rPr lang="ru-RU" sz="1600" b="0" strike="noStrike" spc="26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куркуміну)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18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СКЛАД: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вода,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ксиліт, </a:t>
            </a:r>
            <a:r>
              <a:rPr lang="uk-UA" sz="1600" b="0" strike="noStrike" spc="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лецитин,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гліцерин,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Cureit</a:t>
            </a:r>
            <a:r>
              <a:rPr lang="uk-UA" sz="1600" b="0" strike="noStrike" spc="-7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4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(екстракт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куркуми) у ліпосомальній формі,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калію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сорбат,</a:t>
            </a:r>
            <a:r>
              <a:rPr lang="uk-UA" sz="1600" b="0" strike="noStrike" spc="-7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стевіолглікозиди,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</a:t>
            </a:r>
            <a:r>
              <a:rPr lang="uk-UA" sz="1600" b="0" strike="noStrike" spc="-58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 </a:t>
            </a:r>
            <a:r>
              <a:rPr lang="uk-UA" sz="1600" b="0" strike="noStrike" spc="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(D-альфа-токоферол),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ксантанова</a:t>
            </a:r>
            <a:r>
              <a:rPr lang="uk-UA" sz="1600" b="0" strike="noStrike" spc="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камедь</a:t>
            </a: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endParaRPr lang="ru-RU" sz="1600" spc="29" dirty="0">
              <a:solidFill>
                <a:srgbClr val="565655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spc="49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Код:</a:t>
            </a:r>
            <a:r>
              <a:rPr lang="ru-RU" sz="1600" spc="-58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2165</a:t>
            </a:r>
            <a:endParaRPr lang="ru-RU" sz="1600" b="0" strike="noStrike" spc="29" dirty="0" smtClean="0">
              <a:solidFill>
                <a:srgbClr val="565655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endParaRPr lang="ru-RU" sz="1600" spc="29" dirty="0">
              <a:solidFill>
                <a:srgbClr val="5656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spc="-4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ББ </a:t>
            </a: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15,0 </a:t>
            </a:r>
            <a:r>
              <a:rPr lang="ru-RU" sz="1600" spc="-4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КЦ </a:t>
            </a: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25,0 </a:t>
            </a:r>
            <a:r>
              <a:rPr lang="ru-RU" sz="1600" spc="-4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РЦ </a:t>
            </a:r>
            <a:r>
              <a:rPr lang="ru-RU" sz="1600" spc="-4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31,25</a:t>
            </a:r>
            <a:endParaRPr lang="ru-RU" sz="16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CustomShape 8"/>
          <p:cNvSpPr/>
          <p:nvPr/>
        </p:nvSpPr>
        <p:spPr>
          <a:xfrm>
            <a:off x="622440" y="193680"/>
            <a:ext cx="686268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 dirty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LIPOSOMAL CURCUMIN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377" name="CustomShape 9"/>
          <p:cNvSpPr/>
          <p:nvPr/>
        </p:nvSpPr>
        <p:spPr>
          <a:xfrm>
            <a:off x="573840" y="711720"/>
            <a:ext cx="5906160" cy="1132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ЛІПОСОМАЛЬНИЙ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2"/>
          <p:cNvSpPr/>
          <p:nvPr/>
        </p:nvSpPr>
        <p:spPr>
          <a:xfrm>
            <a:off x="552960" y="2247120"/>
            <a:ext cx="2506680" cy="58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КУРКУМА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CustomShape 3"/>
          <p:cNvSpPr/>
          <p:nvPr/>
        </p:nvSpPr>
        <p:spPr>
          <a:xfrm>
            <a:off x="567000" y="4736880"/>
            <a:ext cx="5012640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Широко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використовується я</a:t>
            </a:r>
            <a:r>
              <a:rPr lang="uk-UA" sz="1600" b="0" strike="noStrike" spc="94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 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спеція,</a:t>
            </a:r>
            <a:r>
              <a:rPr lang="uk-UA" sz="1600" b="0" strike="noStrike" spc="-9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що </a:t>
            </a:r>
            <a:r>
              <a:rPr lang="uk-UA" sz="1600" spc="-9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покращує </a:t>
            </a:r>
            <a:r>
              <a:rPr lang="uk-UA" sz="1600" b="0" strike="noStrike" spc="1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травлення.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CustomShape 4"/>
          <p:cNvSpPr/>
          <p:nvPr/>
        </p:nvSpPr>
        <p:spPr>
          <a:xfrm>
            <a:off x="282960" y="4818433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CustomShape 5"/>
          <p:cNvSpPr/>
          <p:nvPr/>
        </p:nvSpPr>
        <p:spPr>
          <a:xfrm>
            <a:off x="567000" y="2998800"/>
            <a:ext cx="530064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4400">
              <a:lnSpc>
                <a:spcPts val="1814"/>
              </a:lnSpc>
              <a:spcBef>
                <a:spcPts val="255"/>
              </a:spcBef>
            </a:pPr>
            <a:r>
              <a:rPr lang="uk-UA" sz="1600" b="0" strike="noStrike" spc="66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Куркума </a:t>
            </a:r>
            <a:r>
              <a:rPr lang="uk-UA" sz="1600" b="0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— </a:t>
            </a:r>
            <a:r>
              <a:rPr lang="uk-UA" sz="1600" b="0" strike="noStrike" spc="66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порошок </a:t>
            </a:r>
            <a:r>
              <a:rPr lang="uk-UA" sz="1600" b="0" strike="noStrike" spc="5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 </a:t>
            </a:r>
            <a:r>
              <a:rPr lang="uk-UA" sz="1600" b="0" strike="noStrike" spc="4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коренів 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рослини </a:t>
            </a:r>
            <a:r>
              <a:rPr lang="uk-UA" sz="1600" b="0" strike="noStrike" spc="26" dirty="0" err="1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Curcuma</a:t>
            </a:r>
            <a:r>
              <a:rPr lang="uk-UA" sz="1600" b="0" strike="noStrike" spc="26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1" dirty="0" err="1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longa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 </a:t>
            </a:r>
            <a:r>
              <a:rPr lang="uk-UA" sz="1600" spc="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Фітонутрієнт</a:t>
            </a:r>
            <a:r>
              <a:rPr lang="uk-UA" sz="1600" b="0" strike="noStrike" spc="4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з</a:t>
            </a:r>
            <a:r>
              <a:rPr lang="uk-UA" sz="1600" b="0" strike="noStrike" spc="80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4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широким 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діапазоном</a:t>
            </a:r>
            <a:r>
              <a:rPr lang="uk-UA" sz="1600" b="0" strike="noStrike" spc="-16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корисних властивостей.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3" name="CustomShape 6"/>
          <p:cNvSpPr/>
          <p:nvPr/>
        </p:nvSpPr>
        <p:spPr>
          <a:xfrm>
            <a:off x="282960" y="3080353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7"/>
          <p:cNvSpPr/>
          <p:nvPr/>
        </p:nvSpPr>
        <p:spPr>
          <a:xfrm>
            <a:off x="567000" y="4018320"/>
            <a:ext cx="5084640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1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Застосовується в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4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аюрведичній </a:t>
            </a:r>
            <a:r>
              <a:rPr lang="uk-UA" sz="1600" b="0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медицині</a:t>
            </a:r>
            <a:r>
              <a:rPr lang="uk-UA" sz="1600" b="0" strike="noStrike" spc="-123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94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я</a:t>
            </a:r>
            <a:r>
              <a:rPr lang="uk-UA" sz="1600" b="0" strike="noStrike" spc="94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 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протизапальний</a:t>
            </a:r>
            <a:r>
              <a:rPr lang="uk-UA" sz="1600" b="0" strike="noStrike" spc="-4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засіб</a:t>
            </a:r>
            <a:r>
              <a:rPr lang="uk-UA" sz="1600" b="0" strike="noStrike" spc="4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CustomShape 8"/>
          <p:cNvSpPr/>
          <p:nvPr/>
        </p:nvSpPr>
        <p:spPr>
          <a:xfrm>
            <a:off x="282960" y="4099513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6" name="Picture 400"/>
          <p:cNvPicPr/>
          <p:nvPr/>
        </p:nvPicPr>
        <p:blipFill>
          <a:blip r:embed="rId5"/>
          <a:stretch/>
        </p:blipFill>
        <p:spPr>
          <a:xfrm>
            <a:off x="7092000" y="1224000"/>
            <a:ext cx="5289480" cy="528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516960" y="516960"/>
            <a:ext cx="4450680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СКЛАД</a:t>
            </a:r>
            <a:r>
              <a:rPr lang="ru-RU" sz="3700" b="1" strike="noStrike" spc="-58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КУРКУМИ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570125" y="3350880"/>
            <a:ext cx="5395680" cy="74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основна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діюча речовина характеризується 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антиоксидантними та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протизапальними</a:t>
            </a:r>
            <a:r>
              <a:rPr lang="uk-UA" sz="1600" b="0" strike="noStrike" spc="-18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властивостя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ми.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CustomShape 3"/>
          <p:cNvSpPr/>
          <p:nvPr/>
        </p:nvSpPr>
        <p:spPr>
          <a:xfrm>
            <a:off x="7083000" y="3413520"/>
            <a:ext cx="836280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</a:t>
            </a:r>
            <a:r>
              <a:rPr lang="uk-UA" sz="1600" b="0" strike="noStrike" spc="4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лки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CustomShape 4"/>
          <p:cNvSpPr/>
          <p:nvPr/>
        </p:nvSpPr>
        <p:spPr>
          <a:xfrm>
            <a:off x="6798960" y="348444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5"/>
          <p:cNvSpPr/>
          <p:nvPr/>
        </p:nvSpPr>
        <p:spPr>
          <a:xfrm>
            <a:off x="7083000" y="2361240"/>
            <a:ext cx="2735370" cy="19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600" spc="4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інші</a:t>
            </a:r>
            <a:r>
              <a:rPr lang="uk-UA" sz="1600" b="0" strike="noStrike" spc="4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куркуміноїди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CustomShape 6"/>
          <p:cNvSpPr/>
          <p:nvPr/>
        </p:nvSpPr>
        <p:spPr>
          <a:xfrm>
            <a:off x="6798960" y="243216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7"/>
          <p:cNvSpPr/>
          <p:nvPr/>
        </p:nvSpPr>
        <p:spPr>
          <a:xfrm>
            <a:off x="7083000" y="2887560"/>
            <a:ext cx="1988640" cy="2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600" spc="-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uk-UA" sz="1600" b="0" strike="noStrike" spc="-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фірні олії</a:t>
            </a:r>
            <a:endParaRPr lang="uk-UA" sz="16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CustomShape 8"/>
          <p:cNvSpPr/>
          <p:nvPr/>
        </p:nvSpPr>
        <p:spPr>
          <a:xfrm>
            <a:off x="6798960" y="2979386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9"/>
          <p:cNvSpPr/>
          <p:nvPr/>
        </p:nvSpPr>
        <p:spPr>
          <a:xfrm>
            <a:off x="7083000" y="3939479"/>
            <a:ext cx="1502640" cy="217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клітковина</a:t>
            </a: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CustomShape 10"/>
          <p:cNvSpPr/>
          <p:nvPr/>
        </p:nvSpPr>
        <p:spPr>
          <a:xfrm>
            <a:off x="6798960" y="4031666"/>
            <a:ext cx="125640" cy="125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1"/>
          <p:cNvSpPr/>
          <p:nvPr/>
        </p:nvSpPr>
        <p:spPr>
          <a:xfrm>
            <a:off x="6798960" y="5960880"/>
            <a:ext cx="6204960" cy="518760"/>
          </a:xfrm>
          <a:custGeom>
            <a:avLst/>
            <a:gdLst/>
            <a:ahLst/>
            <a:cxnLst/>
            <a:rect l="l" t="t" r="r" b="b"/>
            <a:pathLst>
              <a:path w="6205855" h="519429">
                <a:moveTo>
                  <a:pt x="0" y="518921"/>
                </a:moveTo>
                <a:lnTo>
                  <a:pt x="6205740" y="518921"/>
                </a:lnTo>
                <a:lnTo>
                  <a:pt x="6205740" y="0"/>
                </a:lnTo>
                <a:lnTo>
                  <a:pt x="0" y="0"/>
                </a:lnTo>
                <a:lnTo>
                  <a:pt x="0" y="518921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2"/>
          <p:cNvSpPr/>
          <p:nvPr/>
        </p:nvSpPr>
        <p:spPr>
          <a:xfrm>
            <a:off x="7135199" y="6087188"/>
            <a:ext cx="5496279" cy="29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spc="-1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</a:rPr>
              <a:t>ПО</a:t>
            </a:r>
            <a:r>
              <a:rPr lang="ru-RU" sz="1600" b="0" strike="noStrike" spc="-1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</a:rPr>
              <a:t>СИЛЮЮТЬ ЕФЕКТИВНІСТЬ КУРКУМІНУ</a:t>
            </a:r>
            <a:endParaRPr lang="ru-RU" sz="16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399" name="CustomShape 13"/>
          <p:cNvSpPr/>
          <p:nvPr/>
        </p:nvSpPr>
        <p:spPr>
          <a:xfrm>
            <a:off x="504000" y="2916000"/>
            <a:ext cx="1440720" cy="2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cap="all" spc="-1" dirty="0" smtClean="0">
                <a:solidFill>
                  <a:srgbClr val="EB5F40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КуркумІн 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stomShape 5"/>
          <p:cNvSpPr/>
          <p:nvPr/>
        </p:nvSpPr>
        <p:spPr>
          <a:xfrm>
            <a:off x="7083000" y="1834920"/>
            <a:ext cx="198864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600" b="1" cap="all" spc="-1" dirty="0" smtClean="0">
                <a:solidFill>
                  <a:srgbClr val="EB5F40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А ТАКОЖ</a:t>
            </a:r>
            <a:r>
              <a:rPr lang="ru-RU" sz="1600" b="1" cap="all" spc="-1" dirty="0" smtClean="0">
                <a:solidFill>
                  <a:srgbClr val="EB5F40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:</a:t>
            </a:r>
            <a:endParaRPr lang="ru-RU" sz="1600" b="1" cap="all" spc="-1" dirty="0">
              <a:solidFill>
                <a:srgbClr val="EB5F40"/>
              </a:solidFill>
              <a:latin typeface="Arial" panose="020B0604020202020204" pitchFamily="34" charset="0"/>
              <a:ea typeface="Gilroy"/>
              <a:cs typeface="Arial" panose="020B0604020202020204" pitchFamily="34" charset="0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7083000" y="4327585"/>
            <a:ext cx="1709307" cy="3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endParaRPr lang="ru-RU" sz="16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5116320" y="0"/>
            <a:ext cx="8355960" cy="73144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1" name="CustomShape 2"/>
          <p:cNvSpPr/>
          <p:nvPr/>
        </p:nvSpPr>
        <p:spPr>
          <a:xfrm>
            <a:off x="10872360" y="-36000"/>
            <a:ext cx="2663280" cy="1691640"/>
          </a:xfrm>
          <a:custGeom>
            <a:avLst/>
            <a:gdLst/>
            <a:ahLst/>
            <a:cxnLst/>
            <a:rect l="l" t="t" r="r" b="b"/>
            <a:pathLst>
              <a:path w="2528569" h="1603375">
                <a:moveTo>
                  <a:pt x="2528276" y="1603297"/>
                </a:moveTo>
                <a:lnTo>
                  <a:pt x="0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3"/>
          <p:cNvSpPr/>
          <p:nvPr/>
        </p:nvSpPr>
        <p:spPr>
          <a:xfrm>
            <a:off x="7165440" y="355680"/>
            <a:ext cx="4312800" cy="6958800"/>
          </a:xfrm>
          <a:custGeom>
            <a:avLst/>
            <a:gdLst/>
            <a:ahLst/>
            <a:cxnLst/>
            <a:rect l="l" t="t" r="r" b="b"/>
            <a:pathLst>
              <a:path w="4313555" h="6959600">
                <a:moveTo>
                  <a:pt x="0" y="6959600"/>
                </a:moveTo>
                <a:lnTo>
                  <a:pt x="4312991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4"/>
          <p:cNvSpPr/>
          <p:nvPr/>
        </p:nvSpPr>
        <p:spPr>
          <a:xfrm>
            <a:off x="5050440" y="2761560"/>
            <a:ext cx="3555360" cy="2196360"/>
          </a:xfrm>
          <a:custGeom>
            <a:avLst/>
            <a:gdLst/>
            <a:ahLst/>
            <a:cxnLst/>
            <a:rect l="l" t="t" r="r" b="b"/>
            <a:pathLst>
              <a:path w="3556000" h="2197100">
                <a:moveTo>
                  <a:pt x="0" y="0"/>
                </a:moveTo>
                <a:lnTo>
                  <a:pt x="3556000" y="2196947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5"/>
          <p:cNvSpPr/>
          <p:nvPr/>
        </p:nvSpPr>
        <p:spPr>
          <a:xfrm>
            <a:off x="0" y="-11430"/>
            <a:ext cx="5111640" cy="731448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6"/>
          <p:cNvSpPr/>
          <p:nvPr/>
        </p:nvSpPr>
        <p:spPr>
          <a:xfrm>
            <a:off x="1079640" y="2965856"/>
            <a:ext cx="273600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доставки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активної речовини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точно до</a:t>
            </a:r>
            <a:r>
              <a:rPr lang="uk-UA" sz="1600" b="0" strike="noStrike" spc="-8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клітини.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CustomShape 7"/>
          <p:cNvSpPr/>
          <p:nvPr/>
        </p:nvSpPr>
        <p:spPr>
          <a:xfrm>
            <a:off x="1080000" y="4167584"/>
            <a:ext cx="223200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 збереження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 активної</a:t>
            </a:r>
            <a:r>
              <a:rPr lang="uk-UA" sz="1600" b="0" strike="noStrike" spc="-4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р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ечовини </a:t>
            </a:r>
            <a:r>
              <a:rPr lang="uk-UA" sz="1600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на шляху до 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клітини.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CustomShape 8"/>
          <p:cNvSpPr/>
          <p:nvPr/>
        </p:nvSpPr>
        <p:spPr>
          <a:xfrm>
            <a:off x="617760" y="2835720"/>
            <a:ext cx="39852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</a:t>
            </a:r>
            <a:endParaRPr lang="ru-RU" sz="4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CustomShape 9"/>
          <p:cNvSpPr/>
          <p:nvPr/>
        </p:nvSpPr>
        <p:spPr>
          <a:xfrm>
            <a:off x="588960" y="525960"/>
            <a:ext cx="4527360" cy="168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600" b="1" strike="noStrike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 </a:t>
            </a:r>
            <a:r>
              <a:rPr lang="ru-RU" sz="3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ЧОГО</a:t>
            </a:r>
            <a:r>
              <a:rPr lang="ru-RU" sz="3600" b="1" strike="noStrike" spc="-7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600" b="1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ПОТРІБНІ </a:t>
            </a:r>
            <a:r>
              <a:rPr lang="ru-RU" sz="3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ЛІПОСОМИ?</a:t>
            </a:r>
            <a:endParaRPr lang="ru-RU" sz="3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CustomShape 10"/>
          <p:cNvSpPr/>
          <p:nvPr/>
        </p:nvSpPr>
        <p:spPr>
          <a:xfrm>
            <a:off x="576000" y="4167360"/>
            <a:ext cx="34416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</a:t>
            </a:r>
            <a:endParaRPr lang="ru-RU" sz="4700" b="0" strike="noStrike" spc="-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CustomShape 11"/>
          <p:cNvSpPr/>
          <p:nvPr/>
        </p:nvSpPr>
        <p:spPr>
          <a:xfrm>
            <a:off x="548280" y="5467680"/>
            <a:ext cx="34416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3</a:t>
            </a:r>
            <a:endParaRPr lang="ru-RU" sz="4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CustomShape 12"/>
          <p:cNvSpPr/>
          <p:nvPr/>
        </p:nvSpPr>
        <p:spPr>
          <a:xfrm>
            <a:off x="1079640" y="5667943"/>
            <a:ext cx="2808000" cy="528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 захисту Ш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КТ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0" y="0"/>
            <a:ext cx="13004280" cy="7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"/>
          <p:cNvSpPr/>
          <p:nvPr/>
        </p:nvSpPr>
        <p:spPr>
          <a:xfrm>
            <a:off x="300960" y="516960"/>
            <a:ext cx="10182742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ДОСЛІДЖЕННЯ ОСТАННІ</a:t>
            </a:r>
            <a:r>
              <a:rPr lang="ru-RU" sz="3700" b="1" strike="noStrike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Х</a:t>
            </a:r>
            <a:r>
              <a:rPr lang="ru-RU" sz="3700" b="1" strike="noStrike" spc="-4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РОКІВ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288000" y="4799520"/>
            <a:ext cx="5255640" cy="21841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4"/>
          <p:cNvSpPr/>
          <p:nvPr/>
        </p:nvSpPr>
        <p:spPr>
          <a:xfrm>
            <a:off x="325800" y="1812600"/>
            <a:ext cx="4641840" cy="23191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5"/>
          <p:cNvSpPr/>
          <p:nvPr/>
        </p:nvSpPr>
        <p:spPr>
          <a:xfrm>
            <a:off x="5536080" y="1603800"/>
            <a:ext cx="7279560" cy="36518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0" y="0"/>
            <a:ext cx="13004280" cy="7343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2"/>
          <p:cNvSpPr/>
          <p:nvPr/>
        </p:nvSpPr>
        <p:spPr>
          <a:xfrm>
            <a:off x="300960" y="516960"/>
            <a:ext cx="10363496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ДОСЛІДЖЕННЯ ОСТАННІХ РОКІВ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CustomShape 3"/>
          <p:cNvSpPr/>
          <p:nvPr/>
        </p:nvSpPr>
        <p:spPr>
          <a:xfrm>
            <a:off x="297000" y="4536000"/>
            <a:ext cx="5894640" cy="2591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4"/>
          <p:cNvSpPr/>
          <p:nvPr/>
        </p:nvSpPr>
        <p:spPr>
          <a:xfrm>
            <a:off x="216000" y="1680480"/>
            <a:ext cx="7177680" cy="249516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5"/>
          <p:cNvSpPr/>
          <p:nvPr/>
        </p:nvSpPr>
        <p:spPr>
          <a:xfrm>
            <a:off x="8079480" y="1755000"/>
            <a:ext cx="4664160" cy="2663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0" y="0"/>
            <a:ext cx="8279640" cy="731448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2"/>
          <p:cNvSpPr/>
          <p:nvPr/>
        </p:nvSpPr>
        <p:spPr>
          <a:xfrm>
            <a:off x="7469280" y="0"/>
            <a:ext cx="5570640" cy="731448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"/>
          <p:cNvSpPr/>
          <p:nvPr/>
        </p:nvSpPr>
        <p:spPr>
          <a:xfrm>
            <a:off x="8853120" y="1047600"/>
            <a:ext cx="2948040" cy="52189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4"/>
          <p:cNvSpPr/>
          <p:nvPr/>
        </p:nvSpPr>
        <p:spPr>
          <a:xfrm>
            <a:off x="579960" y="1922040"/>
            <a:ext cx="5922000" cy="372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uk-UA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Сприяє зниженню рівня холестерину </a:t>
            </a:r>
            <a:r>
              <a:rPr lang="uk-UA" sz="1600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і </a:t>
            </a:r>
            <a:r>
              <a:rPr lang="uk-UA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нормальній </a:t>
            </a:r>
            <a:endParaRPr lang="uk-UA" sz="1600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uk-UA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роботі печінки та жовчного міхура. 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Зміцнює імунітет, зокрема і </a:t>
            </a:r>
            <a:r>
              <a:rPr lang="uk-UA" sz="1600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протипухлинний</a:t>
            </a:r>
            <a:r>
              <a:rPr lang="uk-UA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.</a:t>
            </a:r>
            <a:r>
              <a:rPr lang="uk-UA" sz="1600" spc="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spc="32" dirty="0">
                <a:solidFill>
                  <a:srgbClr val="565655"/>
                </a:solidFill>
                <a:latin typeface="Helvetica Neue World"/>
              </a:rPr>
              <a:t> </a:t>
            </a:r>
            <a:endParaRPr lang="uk-UA" sz="1600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uk-UA" sz="1600" spc="4" dirty="0">
                <a:solidFill>
                  <a:srgbClr val="565655"/>
                </a:solidFill>
                <a:latin typeface="Helvetica Neue World"/>
              </a:rPr>
              <a:t>Сприяє зменшенню </a:t>
            </a:r>
            <a:r>
              <a:rPr lang="uk-UA" sz="1600" spc="4" dirty="0" smtClean="0">
                <a:solidFill>
                  <a:srgbClr val="565655"/>
                </a:solidFill>
                <a:latin typeface="Helvetica Neue World"/>
              </a:rPr>
              <a:t>болю </a:t>
            </a:r>
            <a:r>
              <a:rPr lang="uk-UA" sz="1600" spc="4" dirty="0">
                <a:solidFill>
                  <a:srgbClr val="565655"/>
                </a:solidFill>
                <a:latin typeface="Helvetica Neue World"/>
              </a:rPr>
              <a:t>у суглобах. 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uk-UA" sz="1600" dirty="0"/>
              <a:t/>
            </a:r>
            <a:br>
              <a:rPr lang="uk-UA" sz="1600" dirty="0"/>
            </a:br>
            <a:r>
              <a:rPr lang="uk-UA" sz="1600" spc="4" dirty="0">
                <a:solidFill>
                  <a:srgbClr val="565655"/>
                </a:solidFill>
                <a:latin typeface="Helvetica Neue World"/>
              </a:rPr>
              <a:t>П</a:t>
            </a:r>
            <a:r>
              <a:rPr lang="uk-UA" sz="1600" spc="4" dirty="0" smtClean="0">
                <a:solidFill>
                  <a:srgbClr val="565655"/>
                </a:solidFill>
                <a:latin typeface="Helvetica Neue World"/>
              </a:rPr>
              <a:t>окращує емоційний стан.</a:t>
            </a:r>
            <a:endParaRPr lang="uk-UA" sz="1600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uk-UA" sz="1600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uk-UA" sz="1600" spc="4" dirty="0">
                <a:solidFill>
                  <a:srgbClr val="565655"/>
                </a:solidFill>
                <a:latin typeface="Helvetica Neue World"/>
              </a:rPr>
              <a:t>Сприяє зниженню ваги, очищенню крові та судин від токсинів.</a:t>
            </a:r>
            <a:endParaRPr lang="uk-UA" sz="1600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uk-UA" sz="1600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uk-UA" sz="1600" spc="4" dirty="0">
                <a:solidFill>
                  <a:srgbClr val="565655"/>
                </a:solidFill>
                <a:latin typeface="Helvetica Neue World"/>
              </a:rPr>
              <a:t>Є дані про користь куркуміну для покращення когнітивних (пізнавальних) функцій.</a:t>
            </a:r>
            <a:endParaRPr lang="uk-UA" sz="1600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ru-RU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CustomShape 5"/>
          <p:cNvSpPr/>
          <p:nvPr/>
        </p:nvSpPr>
        <p:spPr>
          <a:xfrm>
            <a:off x="624960" y="193320"/>
            <a:ext cx="686268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ТРАВЛЕННЯ, РУХ,  РЕГЕНЕРАЦІЯ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415" name="CustomShape 6"/>
          <p:cNvSpPr/>
          <p:nvPr/>
        </p:nvSpPr>
        <p:spPr>
          <a:xfrm>
            <a:off x="342000" y="3682633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7"/>
          <p:cNvSpPr/>
          <p:nvPr/>
        </p:nvSpPr>
        <p:spPr>
          <a:xfrm>
            <a:off x="342000" y="3225266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8"/>
          <p:cNvSpPr/>
          <p:nvPr/>
        </p:nvSpPr>
        <p:spPr>
          <a:xfrm>
            <a:off x="342000" y="2725367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9"/>
          <p:cNvSpPr/>
          <p:nvPr/>
        </p:nvSpPr>
        <p:spPr>
          <a:xfrm>
            <a:off x="342000" y="2016000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10"/>
          <p:cNvSpPr/>
          <p:nvPr/>
        </p:nvSpPr>
        <p:spPr>
          <a:xfrm>
            <a:off x="342000" y="4212000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11"/>
          <p:cNvSpPr/>
          <p:nvPr/>
        </p:nvSpPr>
        <p:spPr>
          <a:xfrm>
            <a:off x="342000" y="4774042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12"/>
          <p:cNvSpPr/>
          <p:nvPr/>
        </p:nvSpPr>
        <p:spPr>
          <a:xfrm>
            <a:off x="576000" y="1051560"/>
            <a:ext cx="4679640" cy="87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660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</a:t>
            </a:r>
            <a:endParaRPr lang="ru-RU" sz="6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0" y="0"/>
            <a:ext cx="4647600" cy="731448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2"/>
          <p:cNvSpPr/>
          <p:nvPr/>
        </p:nvSpPr>
        <p:spPr>
          <a:xfrm>
            <a:off x="1079639" y="3111840"/>
            <a:ext cx="1982537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1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Погано  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своює</a:t>
            </a:r>
            <a:r>
              <a:rPr lang="uk-UA" sz="1600" b="0" strike="noStrike" spc="-24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ть</a:t>
            </a:r>
            <a:r>
              <a:rPr lang="uk-UA" sz="1600" b="0" strike="noStrike" spc="46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ся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1079640" y="4262760"/>
            <a:ext cx="2195188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spc="4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Швидк</a:t>
            </a:r>
            <a:r>
              <a:rPr lang="uk-UA" sz="1600" b="0" strike="noStrike" spc="4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</a:t>
            </a:r>
            <a:r>
              <a:rPr lang="uk-UA" sz="1600" b="0" strike="noStrike" spc="-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виводиться </a:t>
            </a: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0" strike="noStrike" spc="5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</a:t>
            </a:r>
            <a:r>
              <a:rPr lang="uk-UA" sz="1600" b="0" strike="noStrike" spc="-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3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організму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5" name="CustomShape 4"/>
          <p:cNvSpPr/>
          <p:nvPr/>
        </p:nvSpPr>
        <p:spPr>
          <a:xfrm>
            <a:off x="588960" y="525960"/>
            <a:ext cx="2794680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9" dirty="0" smtClean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CustomShape 5"/>
          <p:cNvSpPr/>
          <p:nvPr/>
        </p:nvSpPr>
        <p:spPr>
          <a:xfrm>
            <a:off x="617760" y="3015720"/>
            <a:ext cx="19440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 dirty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</a:t>
            </a:r>
            <a:endParaRPr lang="ru-RU" sz="4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7" name="CustomShape 6"/>
          <p:cNvSpPr/>
          <p:nvPr/>
        </p:nvSpPr>
        <p:spPr>
          <a:xfrm>
            <a:off x="530640" y="4150800"/>
            <a:ext cx="34416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</a:t>
            </a:r>
            <a:endParaRPr lang="ru-RU" sz="4700" b="0" strike="noStrike" spc="-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8" name="Picture 442"/>
          <p:cNvPicPr/>
          <p:nvPr/>
        </p:nvPicPr>
        <p:blipFill>
          <a:blip r:embed="rId3"/>
          <a:stretch/>
        </p:blipFill>
        <p:spPr>
          <a:xfrm>
            <a:off x="4617360" y="3240"/>
            <a:ext cx="12266280" cy="731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ustomShape 1"/>
          <p:cNvSpPr/>
          <p:nvPr/>
        </p:nvSpPr>
        <p:spPr>
          <a:xfrm>
            <a:off x="6863760" y="1800720"/>
            <a:ext cx="561564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1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Технологія </a:t>
            </a:r>
            <a:r>
              <a:rPr lang="uk-UA" sz="1600" b="1" strike="noStrike" spc="-12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PNS </a:t>
            </a:r>
            <a:r>
              <a:rPr lang="uk-UA" sz="1600" b="1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</a:t>
            </a:r>
            <a:r>
              <a:rPr lang="uk-UA" sz="1600" b="1" strike="noStrike" spc="21" dirty="0" err="1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Polar-Non-polar</a:t>
            </a:r>
            <a:r>
              <a:rPr lang="uk-UA" sz="1600" b="1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1" strike="noStrike" spc="35" dirty="0" err="1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Sandwiching</a:t>
            </a:r>
            <a:r>
              <a:rPr lang="uk-UA" sz="1600" b="1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1" strike="noStrike" spc="1" dirty="0" err="1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Technology</a:t>
            </a:r>
            <a:r>
              <a:rPr lang="uk-UA" sz="1600" b="1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 </a:t>
            </a:r>
            <a:r>
              <a:rPr lang="uk-UA" sz="160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для</a:t>
            </a:r>
            <a:r>
              <a:rPr lang="uk-UA" sz="1600" b="1" strike="noStrike" spc="-4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1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підвищення </a:t>
            </a:r>
            <a:r>
              <a:rPr lang="uk-UA" sz="1600" b="1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біологічної ефективності </a:t>
            </a:r>
            <a:r>
              <a:rPr lang="uk-UA" sz="1600" b="1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нутрієнтів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6579720" y="2847073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3"/>
          <p:cNvSpPr/>
          <p:nvPr/>
        </p:nvSpPr>
        <p:spPr>
          <a:xfrm>
            <a:off x="6863760" y="2765520"/>
            <a:ext cx="6140520" cy="130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600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підвищує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біодоступність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215000"/>
              </a:lnSpc>
            </a:pPr>
            <a:r>
              <a:rPr lang="uk-UA" sz="1600" spc="-1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</a:t>
            </a:r>
            <a:r>
              <a:rPr lang="uk-UA" sz="1600" b="0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ідвищує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стабільність</a:t>
            </a:r>
            <a:r>
              <a:rPr lang="uk-UA" sz="1600" b="0" strike="noStrike" spc="-63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продукту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CustomShape 4"/>
          <p:cNvSpPr/>
          <p:nvPr/>
        </p:nvSpPr>
        <p:spPr>
          <a:xfrm>
            <a:off x="6579720" y="3298602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"/>
          <p:cNvSpPr/>
          <p:nvPr/>
        </p:nvSpPr>
        <p:spPr>
          <a:xfrm>
            <a:off x="6840000" y="4507560"/>
            <a:ext cx="4751640" cy="14680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6"/>
          <p:cNvSpPr/>
          <p:nvPr/>
        </p:nvSpPr>
        <p:spPr>
          <a:xfrm>
            <a:off x="588239" y="2822400"/>
            <a:ext cx="5376625" cy="142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ctr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PNS-ТЕХНОЛОГІЯ </a:t>
            </a:r>
            <a:endParaRPr lang="en-US" sz="3700" b="1" strike="noStrike" spc="9" dirty="0" smtClean="0">
              <a:solidFill>
                <a:srgbClr val="F26849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ТА</a:t>
            </a:r>
            <a:r>
              <a:rPr lang="ru-RU" sz="3700" b="1" strike="noStrike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ФОРМУЛА</a:t>
            </a:r>
            <a:r>
              <a:rPr lang="ru-RU" sz="3700" b="1" strike="noStrike" spc="-49" dirty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7" dirty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CUREIT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2"/>
          <p:cNvSpPr/>
          <p:nvPr/>
        </p:nvSpPr>
        <p:spPr>
          <a:xfrm>
            <a:off x="1020960" y="3183120"/>
            <a:ext cx="4286520" cy="92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6000" b="1" strike="noStrike" spc="7" dirty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CUREIT</a:t>
            </a:r>
            <a:r>
              <a:rPr lang="ru-RU" sz="6000" b="1" strike="noStrike" spc="-52" baseline="33000" dirty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6000" b="1" strike="noStrike" spc="9" baseline="33000" dirty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ТМ</a:t>
            </a:r>
            <a:endParaRPr lang="ru-RU" sz="6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6687000" y="2710800"/>
            <a:ext cx="5192640" cy="75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до</a:t>
            </a:r>
            <a:r>
              <a:rPr lang="uk-UA" sz="1600" b="0" strike="noStrike" spc="2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помогою </a:t>
            </a:r>
            <a:r>
              <a:rPr lang="uk-UA" sz="1600" b="0" strike="noStrike" spc="2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технології </a:t>
            </a:r>
            <a:r>
              <a:rPr lang="uk-UA" sz="1600" b="0" strike="noStrike" spc="-12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PNS </a:t>
            </a:r>
            <a:r>
              <a:rPr lang="uk-UA" sz="1600" b="0" strike="noStrike" spc="-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була 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відтворена природна повноцінна матриця куркуми – </a:t>
            </a:r>
            <a:r>
              <a:rPr lang="uk-UA" sz="1600" b="0" strike="noStrike" spc="2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Cureit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CustomShape 4"/>
          <p:cNvSpPr/>
          <p:nvPr/>
        </p:nvSpPr>
        <p:spPr>
          <a:xfrm>
            <a:off x="6402960" y="2792353"/>
            <a:ext cx="125640" cy="125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"/>
          <p:cNvSpPr/>
          <p:nvPr/>
        </p:nvSpPr>
        <p:spPr>
          <a:xfrm>
            <a:off x="6686999" y="3465719"/>
            <a:ext cx="5446385" cy="21027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</a:pP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основі матриці – куркумін, екстрагований з куркуми та вміщений між іншими активними компонентами, також виділеними з куркуми за особливих умов. Таким чином куркумін 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є 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захищеним всередині так званого полярно-неполярного сендвіча (PNS) з вуглеводів, харчових волокон, білків та 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фірних 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олій</a:t>
            </a:r>
            <a:r>
              <a:rPr lang="uk-UA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marL="12600">
              <a:lnSpc>
                <a:spcPts val="1800"/>
              </a:lnSpc>
            </a:pPr>
            <a:endParaRPr lang="uk-UA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600">
              <a:lnSpc>
                <a:spcPts val="1800"/>
              </a:lnSpc>
            </a:pP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0" name="CustomShape 6"/>
          <p:cNvSpPr/>
          <p:nvPr/>
        </p:nvSpPr>
        <p:spPr>
          <a:xfrm>
            <a:off x="6402960" y="3546913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2"/>
          <p:cNvSpPr/>
          <p:nvPr/>
        </p:nvSpPr>
        <p:spPr>
          <a:xfrm>
            <a:off x="3240000" y="4068000"/>
            <a:ext cx="5759640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0" strike="noStrike" spc="9" dirty="0" smtClean="0">
                <a:solidFill>
                  <a:srgbClr val="FFFFFF"/>
                </a:solidFill>
                <a:latin typeface="Arial"/>
                <a:ea typeface="DejaVu Sans"/>
              </a:rPr>
              <a:t>стабільна 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/>
                <a:ea typeface="DejaVu Sans"/>
              </a:rPr>
              <a:t>біоактивна </a:t>
            </a:r>
            <a:r>
              <a:rPr lang="uk-UA" sz="1600" b="0" strike="noStrike" spc="9" dirty="0" smtClean="0">
                <a:solidFill>
                  <a:srgbClr val="FFFFFF"/>
                </a:solidFill>
                <a:latin typeface="Arial"/>
                <a:ea typeface="DejaVu Sans"/>
              </a:rPr>
              <a:t>формула</a:t>
            </a:r>
            <a:r>
              <a:rPr lang="uk-UA" sz="1600" b="0" strike="noStrike" spc="-228" dirty="0" smtClean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/>
                <a:ea typeface="DejaVu Sans"/>
              </a:rPr>
              <a:t>+ збільшена</a:t>
            </a:r>
            <a:r>
              <a:rPr lang="uk-UA" sz="1600" b="0" strike="noStrike" spc="7" dirty="0" smtClean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/>
                <a:ea typeface="DejaVu Sans"/>
              </a:rPr>
              <a:t>біодоступність </a:t>
            </a:r>
            <a:r>
              <a:rPr lang="uk-UA" sz="1600" b="0" strike="noStrike" spc="-1" dirty="0" smtClean="0">
                <a:solidFill>
                  <a:srgbClr val="FFFFFF"/>
                </a:solidFill>
                <a:latin typeface="Arial"/>
                <a:ea typeface="DejaVu Sans"/>
              </a:rPr>
              <a:t>для  </a:t>
            </a:r>
            <a:r>
              <a:rPr lang="uk-UA" sz="1600" b="0" strike="noStrike" spc="41" dirty="0" smtClean="0">
                <a:solidFill>
                  <a:srgbClr val="FFFFFF"/>
                </a:solidFill>
                <a:latin typeface="Arial"/>
                <a:ea typeface="DejaVu Sans"/>
              </a:rPr>
              <a:t>клітин</a:t>
            </a:r>
            <a:r>
              <a:rPr lang="uk-UA" sz="1600" b="0" strike="noStrike" spc="-4" dirty="0" smtClean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uk-UA" sz="1600" b="0" strike="noStrike" spc="35" dirty="0" smtClean="0">
                <a:solidFill>
                  <a:srgbClr val="FFFFFF"/>
                </a:solidFill>
                <a:latin typeface="Arial"/>
                <a:ea typeface="DejaVu Sans"/>
              </a:rPr>
              <a:t>організму</a:t>
            </a:r>
            <a:endParaRPr lang="uk-UA" sz="1600" b="0" strike="noStrike" spc="-1" dirty="0">
              <a:latin typeface="Arial"/>
            </a:endParaRPr>
          </a:p>
        </p:txBody>
      </p:sp>
      <p:sp>
        <p:nvSpPr>
          <p:cNvPr id="443" name="CustomShape 3"/>
          <p:cNvSpPr/>
          <p:nvPr/>
        </p:nvSpPr>
        <p:spPr>
          <a:xfrm>
            <a:off x="2530080" y="3312000"/>
            <a:ext cx="3229560" cy="68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4400">
              <a:lnSpc>
                <a:spcPts val="2551"/>
              </a:lnSpc>
              <a:spcBef>
                <a:spcPts val="255"/>
              </a:spcBef>
            </a:pPr>
            <a:r>
              <a:rPr lang="uk-UA" sz="3000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Ліпосомальна </a:t>
            </a:r>
            <a:r>
              <a:rPr lang="uk-UA" sz="3000" b="1" strike="noStrike" spc="-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технологія</a:t>
            </a:r>
            <a:endParaRPr lang="uk-UA" sz="3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CustomShape 4"/>
          <p:cNvSpPr/>
          <p:nvPr/>
        </p:nvSpPr>
        <p:spPr>
          <a:xfrm>
            <a:off x="6663240" y="3346200"/>
            <a:ext cx="3344400" cy="4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000" b="1" strike="noStrike" spc="-4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Формула</a:t>
            </a:r>
            <a:r>
              <a:rPr lang="ru-RU" sz="3000" b="1" strike="noStrike" spc="-63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000" b="1" strike="noStrike" spc="-4" dirty="0" err="1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Cureit</a:t>
            </a:r>
            <a:endParaRPr lang="ru-RU" sz="3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CustomShape 5"/>
          <p:cNvSpPr/>
          <p:nvPr/>
        </p:nvSpPr>
        <p:spPr>
          <a:xfrm>
            <a:off x="2592000" y="4270320"/>
            <a:ext cx="43164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"/>
          <p:cNvSpPr/>
          <p:nvPr/>
        </p:nvSpPr>
        <p:spPr>
          <a:xfrm>
            <a:off x="2592000" y="4391640"/>
            <a:ext cx="43164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7"/>
          <p:cNvSpPr/>
          <p:nvPr/>
        </p:nvSpPr>
        <p:spPr>
          <a:xfrm>
            <a:off x="586079" y="516960"/>
            <a:ext cx="6899241" cy="129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4880" rIns="0" bIns="0"/>
          <a:lstStyle/>
          <a:p>
            <a:pPr marL="14400" indent="3600">
              <a:lnSpc>
                <a:spcPts val="3685"/>
              </a:lnSpc>
              <a:spcBef>
                <a:spcPts val="595"/>
              </a:spcBef>
            </a:pP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ОТРИМАЙТЕ </a:t>
            </a:r>
            <a:r>
              <a:rPr lang="ru-RU" sz="3700" b="1" strike="noStrike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ВСЮ</a:t>
            </a:r>
            <a:r>
              <a:rPr lang="ru-RU" sz="3700" b="1" strike="noStrike" spc="-72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endParaRPr lang="en-US" sz="3700" b="1" strike="noStrike" spc="-72" dirty="0" smtClean="0">
              <a:solidFill>
                <a:srgbClr val="FFFFFF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4400" indent="3600">
              <a:lnSpc>
                <a:spcPts val="3685"/>
              </a:lnSpc>
              <a:spcBef>
                <a:spcPts val="595"/>
              </a:spcBef>
            </a:pP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КОРИСТЬ КУРКУМІНУ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CustomShape 8"/>
          <p:cNvSpPr/>
          <p:nvPr/>
        </p:nvSpPr>
        <p:spPr>
          <a:xfrm>
            <a:off x="9753480" y="3547080"/>
            <a:ext cx="3250440" cy="3768120"/>
          </a:xfrm>
          <a:custGeom>
            <a:avLst/>
            <a:gdLst/>
            <a:ahLst/>
            <a:cxnLst/>
            <a:rect l="l" t="t" r="r" b="b"/>
            <a:pathLst>
              <a:path w="3251200" h="3768725">
                <a:moveTo>
                  <a:pt x="2500604" y="0"/>
                </a:moveTo>
                <a:lnTo>
                  <a:pt x="2451971" y="459"/>
                </a:lnTo>
                <a:lnTo>
                  <a:pt x="2403564" y="1830"/>
                </a:lnTo>
                <a:lnTo>
                  <a:pt x="2355390" y="4106"/>
                </a:lnTo>
                <a:lnTo>
                  <a:pt x="2307459" y="7277"/>
                </a:lnTo>
                <a:lnTo>
                  <a:pt x="2259779" y="11336"/>
                </a:lnTo>
                <a:lnTo>
                  <a:pt x="2212357" y="16275"/>
                </a:lnTo>
                <a:lnTo>
                  <a:pt x="2165203" y="22084"/>
                </a:lnTo>
                <a:lnTo>
                  <a:pt x="2118325" y="28756"/>
                </a:lnTo>
                <a:lnTo>
                  <a:pt x="2071731" y="36282"/>
                </a:lnTo>
                <a:lnTo>
                  <a:pt x="2025430" y="44655"/>
                </a:lnTo>
                <a:lnTo>
                  <a:pt x="1979430" y="53865"/>
                </a:lnTo>
                <a:lnTo>
                  <a:pt x="1933739" y="63905"/>
                </a:lnTo>
                <a:lnTo>
                  <a:pt x="1888366" y="74765"/>
                </a:lnTo>
                <a:lnTo>
                  <a:pt x="1843319" y="86439"/>
                </a:lnTo>
                <a:lnTo>
                  <a:pt x="1798606" y="98917"/>
                </a:lnTo>
                <a:lnTo>
                  <a:pt x="1754237" y="112191"/>
                </a:lnTo>
                <a:lnTo>
                  <a:pt x="1710218" y="126254"/>
                </a:lnTo>
                <a:lnTo>
                  <a:pt x="1666560" y="141096"/>
                </a:lnTo>
                <a:lnTo>
                  <a:pt x="1623269" y="156709"/>
                </a:lnTo>
                <a:lnTo>
                  <a:pt x="1580355" y="173085"/>
                </a:lnTo>
                <a:lnTo>
                  <a:pt x="1537826" y="190216"/>
                </a:lnTo>
                <a:lnTo>
                  <a:pt x="1495690" y="208094"/>
                </a:lnTo>
                <a:lnTo>
                  <a:pt x="1453955" y="226709"/>
                </a:lnTo>
                <a:lnTo>
                  <a:pt x="1412631" y="246055"/>
                </a:lnTo>
                <a:lnTo>
                  <a:pt x="1371725" y="266122"/>
                </a:lnTo>
                <a:lnTo>
                  <a:pt x="1331245" y="286902"/>
                </a:lnTo>
                <a:lnTo>
                  <a:pt x="1291201" y="308387"/>
                </a:lnTo>
                <a:lnTo>
                  <a:pt x="1251600" y="330569"/>
                </a:lnTo>
                <a:lnTo>
                  <a:pt x="1212451" y="353439"/>
                </a:lnTo>
                <a:lnTo>
                  <a:pt x="1173762" y="376988"/>
                </a:lnTo>
                <a:lnTo>
                  <a:pt x="1135542" y="401210"/>
                </a:lnTo>
                <a:lnTo>
                  <a:pt x="1097799" y="426095"/>
                </a:lnTo>
                <a:lnTo>
                  <a:pt x="1060542" y="451635"/>
                </a:lnTo>
                <a:lnTo>
                  <a:pt x="1023778" y="477822"/>
                </a:lnTo>
                <a:lnTo>
                  <a:pt x="987517" y="504648"/>
                </a:lnTo>
                <a:lnTo>
                  <a:pt x="951766" y="532103"/>
                </a:lnTo>
                <a:lnTo>
                  <a:pt x="916534" y="560181"/>
                </a:lnTo>
                <a:lnTo>
                  <a:pt x="881829" y="588872"/>
                </a:lnTo>
                <a:lnTo>
                  <a:pt x="847660" y="618168"/>
                </a:lnTo>
                <a:lnTo>
                  <a:pt x="814035" y="648062"/>
                </a:lnTo>
                <a:lnTo>
                  <a:pt x="780963" y="678543"/>
                </a:lnTo>
                <a:lnTo>
                  <a:pt x="748451" y="709606"/>
                </a:lnTo>
                <a:lnTo>
                  <a:pt x="716509" y="741240"/>
                </a:lnTo>
                <a:lnTo>
                  <a:pt x="685144" y="773438"/>
                </a:lnTo>
                <a:lnTo>
                  <a:pt x="654366" y="806192"/>
                </a:lnTo>
                <a:lnTo>
                  <a:pt x="624182" y="839493"/>
                </a:lnTo>
                <a:lnTo>
                  <a:pt x="594600" y="873333"/>
                </a:lnTo>
                <a:lnTo>
                  <a:pt x="565630" y="907703"/>
                </a:lnTo>
                <a:lnTo>
                  <a:pt x="537279" y="942595"/>
                </a:lnTo>
                <a:lnTo>
                  <a:pt x="509557" y="978002"/>
                </a:lnTo>
                <a:lnTo>
                  <a:pt x="482470" y="1013914"/>
                </a:lnTo>
                <a:lnTo>
                  <a:pt x="456029" y="1050323"/>
                </a:lnTo>
                <a:lnTo>
                  <a:pt x="430240" y="1087221"/>
                </a:lnTo>
                <a:lnTo>
                  <a:pt x="405113" y="1124601"/>
                </a:lnTo>
                <a:lnTo>
                  <a:pt x="380655" y="1162452"/>
                </a:lnTo>
                <a:lnTo>
                  <a:pt x="356876" y="1200768"/>
                </a:lnTo>
                <a:lnTo>
                  <a:pt x="333784" y="1239539"/>
                </a:lnTo>
                <a:lnTo>
                  <a:pt x="311387" y="1278759"/>
                </a:lnTo>
                <a:lnTo>
                  <a:pt x="289693" y="1318417"/>
                </a:lnTo>
                <a:lnTo>
                  <a:pt x="268710" y="1358506"/>
                </a:lnTo>
                <a:lnTo>
                  <a:pt x="248448" y="1399018"/>
                </a:lnTo>
                <a:lnTo>
                  <a:pt x="228915" y="1439944"/>
                </a:lnTo>
                <a:lnTo>
                  <a:pt x="210118" y="1481276"/>
                </a:lnTo>
                <a:lnTo>
                  <a:pt x="192066" y="1523006"/>
                </a:lnTo>
                <a:lnTo>
                  <a:pt x="174769" y="1565125"/>
                </a:lnTo>
                <a:lnTo>
                  <a:pt x="158233" y="1607626"/>
                </a:lnTo>
                <a:lnTo>
                  <a:pt x="142468" y="1650499"/>
                </a:lnTo>
                <a:lnTo>
                  <a:pt x="127482" y="1693737"/>
                </a:lnTo>
                <a:lnTo>
                  <a:pt x="113283" y="1737330"/>
                </a:lnTo>
                <a:lnTo>
                  <a:pt x="99879" y="1781272"/>
                </a:lnTo>
                <a:lnTo>
                  <a:pt x="87280" y="1825553"/>
                </a:lnTo>
                <a:lnTo>
                  <a:pt x="75492" y="1870166"/>
                </a:lnTo>
                <a:lnTo>
                  <a:pt x="64526" y="1915102"/>
                </a:lnTo>
                <a:lnTo>
                  <a:pt x="54389" y="1960352"/>
                </a:lnTo>
                <a:lnTo>
                  <a:pt x="45089" y="2005909"/>
                </a:lnTo>
                <a:lnTo>
                  <a:pt x="36635" y="2051763"/>
                </a:lnTo>
                <a:lnTo>
                  <a:pt x="29036" y="2097908"/>
                </a:lnTo>
                <a:lnTo>
                  <a:pt x="22299" y="2144334"/>
                </a:lnTo>
                <a:lnTo>
                  <a:pt x="16433" y="2191033"/>
                </a:lnTo>
                <a:lnTo>
                  <a:pt x="11447" y="2237997"/>
                </a:lnTo>
                <a:lnTo>
                  <a:pt x="7348" y="2285218"/>
                </a:lnTo>
                <a:lnTo>
                  <a:pt x="4146" y="2332686"/>
                </a:lnTo>
                <a:lnTo>
                  <a:pt x="1848" y="2380395"/>
                </a:lnTo>
                <a:lnTo>
                  <a:pt x="463" y="2428336"/>
                </a:lnTo>
                <a:lnTo>
                  <a:pt x="0" y="2476500"/>
                </a:lnTo>
                <a:lnTo>
                  <a:pt x="463" y="2524663"/>
                </a:lnTo>
                <a:lnTo>
                  <a:pt x="1848" y="2572604"/>
                </a:lnTo>
                <a:lnTo>
                  <a:pt x="4146" y="2620313"/>
                </a:lnTo>
                <a:lnTo>
                  <a:pt x="7348" y="2667781"/>
                </a:lnTo>
                <a:lnTo>
                  <a:pt x="11447" y="2715002"/>
                </a:lnTo>
                <a:lnTo>
                  <a:pt x="16433" y="2761966"/>
                </a:lnTo>
                <a:lnTo>
                  <a:pt x="22299" y="2808665"/>
                </a:lnTo>
                <a:lnTo>
                  <a:pt x="29036" y="2855091"/>
                </a:lnTo>
                <a:lnTo>
                  <a:pt x="36635" y="2901236"/>
                </a:lnTo>
                <a:lnTo>
                  <a:pt x="45089" y="2947090"/>
                </a:lnTo>
                <a:lnTo>
                  <a:pt x="54389" y="2992647"/>
                </a:lnTo>
                <a:lnTo>
                  <a:pt x="64526" y="3037897"/>
                </a:lnTo>
                <a:lnTo>
                  <a:pt x="75492" y="3082833"/>
                </a:lnTo>
                <a:lnTo>
                  <a:pt x="87280" y="3127446"/>
                </a:lnTo>
                <a:lnTo>
                  <a:pt x="99879" y="3171727"/>
                </a:lnTo>
                <a:lnTo>
                  <a:pt x="113283" y="3215669"/>
                </a:lnTo>
                <a:lnTo>
                  <a:pt x="127482" y="3259262"/>
                </a:lnTo>
                <a:lnTo>
                  <a:pt x="142468" y="3302500"/>
                </a:lnTo>
                <a:lnTo>
                  <a:pt x="158233" y="3345373"/>
                </a:lnTo>
                <a:lnTo>
                  <a:pt x="174769" y="3387874"/>
                </a:lnTo>
                <a:lnTo>
                  <a:pt x="192066" y="3429993"/>
                </a:lnTo>
                <a:lnTo>
                  <a:pt x="210118" y="3471723"/>
                </a:lnTo>
                <a:lnTo>
                  <a:pt x="228915" y="3513055"/>
                </a:lnTo>
                <a:lnTo>
                  <a:pt x="248448" y="3553981"/>
                </a:lnTo>
                <a:lnTo>
                  <a:pt x="268710" y="3594493"/>
                </a:lnTo>
                <a:lnTo>
                  <a:pt x="289693" y="3634582"/>
                </a:lnTo>
                <a:lnTo>
                  <a:pt x="311387" y="3674240"/>
                </a:lnTo>
                <a:lnTo>
                  <a:pt x="333784" y="3713460"/>
                </a:lnTo>
                <a:lnTo>
                  <a:pt x="356876" y="3752231"/>
                </a:lnTo>
                <a:lnTo>
                  <a:pt x="366804" y="3768228"/>
                </a:lnTo>
                <a:lnTo>
                  <a:pt x="3251205" y="3768228"/>
                </a:lnTo>
                <a:lnTo>
                  <a:pt x="3251205" y="113544"/>
                </a:lnTo>
                <a:lnTo>
                  <a:pt x="3246971" y="112191"/>
                </a:lnTo>
                <a:lnTo>
                  <a:pt x="3202602" y="98917"/>
                </a:lnTo>
                <a:lnTo>
                  <a:pt x="3157889" y="86439"/>
                </a:lnTo>
                <a:lnTo>
                  <a:pt x="3112842" y="74765"/>
                </a:lnTo>
                <a:lnTo>
                  <a:pt x="3067469" y="63905"/>
                </a:lnTo>
                <a:lnTo>
                  <a:pt x="3021778" y="53865"/>
                </a:lnTo>
                <a:lnTo>
                  <a:pt x="2975778" y="44655"/>
                </a:lnTo>
                <a:lnTo>
                  <a:pt x="2929477" y="36282"/>
                </a:lnTo>
                <a:lnTo>
                  <a:pt x="2882883" y="28756"/>
                </a:lnTo>
                <a:lnTo>
                  <a:pt x="2836005" y="22084"/>
                </a:lnTo>
                <a:lnTo>
                  <a:pt x="2788851" y="16275"/>
                </a:lnTo>
                <a:lnTo>
                  <a:pt x="2741429" y="11336"/>
                </a:lnTo>
                <a:lnTo>
                  <a:pt x="2693749" y="7277"/>
                </a:lnTo>
                <a:lnTo>
                  <a:pt x="2645818" y="4106"/>
                </a:lnTo>
                <a:lnTo>
                  <a:pt x="2597644" y="1830"/>
                </a:lnTo>
                <a:lnTo>
                  <a:pt x="2549237" y="459"/>
                </a:lnTo>
                <a:lnTo>
                  <a:pt x="2500604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9"/>
          <p:cNvSpPr/>
          <p:nvPr/>
        </p:nvSpPr>
        <p:spPr>
          <a:xfrm>
            <a:off x="10008000" y="1441800"/>
            <a:ext cx="1525320" cy="150984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10"/>
          <p:cNvSpPr/>
          <p:nvPr/>
        </p:nvSpPr>
        <p:spPr>
          <a:xfrm>
            <a:off x="5871240" y="3172732"/>
            <a:ext cx="885960" cy="77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5000" b="1" strike="noStrike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+</a:t>
            </a:r>
            <a:endParaRPr lang="ru-RU" sz="5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CustomShape 11"/>
          <p:cNvSpPr/>
          <p:nvPr/>
        </p:nvSpPr>
        <p:spPr>
          <a:xfrm>
            <a:off x="720000" y="5339160"/>
            <a:ext cx="1079640" cy="106848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588239" y="2476440"/>
            <a:ext cx="5610541" cy="241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9200" rIns="0" bIns="0"/>
          <a:lstStyle/>
          <a:p>
            <a:pPr marL="14400">
              <a:lnSpc>
                <a:spcPts val="3685"/>
              </a:lnSpc>
            </a:pPr>
            <a:r>
              <a:rPr lang="ru-RU" sz="3700" b="1" strike="noStrike" spc="9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ЛІПОСОМАЛЬНИЙ  КУРКУМІН</a:t>
            </a:r>
            <a:r>
              <a:rPr lang="ru-RU" sz="3700" b="1" strike="noStrike" spc="9" dirty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 </a:t>
            </a: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МАКСИМАЛЬНА  БІОДОСТУПНІСТЬ </a:t>
            </a:r>
            <a:endParaRPr lang="en-US" sz="3700" b="1" strike="noStrike" spc="9" dirty="0" smtClean="0">
              <a:solidFill>
                <a:srgbClr val="565655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4400">
              <a:lnSpc>
                <a:spcPts val="3685"/>
              </a:lnSpc>
            </a:pPr>
            <a:r>
              <a:rPr lang="ru-RU" sz="3700" b="1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ТА Е</a:t>
            </a:r>
            <a:r>
              <a:rPr lang="ru-RU" sz="370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ФЕКТИВНІСТЬ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CustomShape 2"/>
          <p:cNvSpPr/>
          <p:nvPr/>
        </p:nvSpPr>
        <p:spPr>
          <a:xfrm>
            <a:off x="6786360" y="2293560"/>
            <a:ext cx="5710440" cy="133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uk-UA" sz="1950" b="1" spc="-4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ПОКРА</a:t>
            </a:r>
            <a:r>
              <a:rPr lang="uk-UA" sz="1950" b="1" strike="noStrike" spc="-4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ЩЕНА</a:t>
            </a:r>
            <a:r>
              <a:rPr lang="uk-UA" sz="1950" b="1" strike="noStrike" spc="15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950" b="1" strike="noStrike" spc="-1" dirty="0" smtClean="0">
                <a:solidFill>
                  <a:srgbClr val="F26849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БІОДОСТУПНІСТЬ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0" strike="noStrike" spc="60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 </a:t>
            </a:r>
            <a:r>
              <a:rPr lang="uk-UA" sz="1600" b="0" strike="noStrike" spc="4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легко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проходить</a:t>
            </a:r>
            <a:r>
              <a:rPr lang="uk-UA" sz="1600" b="0" strike="noStrike" spc="-11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через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мембрану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клітини </a:t>
            </a:r>
            <a:b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та 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засвоюється у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максимально </a:t>
            </a:r>
            <a:r>
              <a:rPr lang="uk-UA" sz="1600" b="0" strike="noStrike" spc="5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можливій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концентрації</a:t>
            </a:r>
            <a:r>
              <a:rPr lang="ru-RU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CustomShape 3"/>
          <p:cNvSpPr/>
          <p:nvPr/>
        </p:nvSpPr>
        <p:spPr>
          <a:xfrm>
            <a:off x="6786720" y="3733920"/>
            <a:ext cx="5525280" cy="133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uk-UA" sz="1950" b="1" strike="noStrike" spc="-4" dirty="0" smtClean="0">
                <a:solidFill>
                  <a:srgbClr val="F26849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ПОКРАЩЕНА Е</a:t>
            </a:r>
            <a:r>
              <a:rPr lang="uk-UA" sz="1950" b="1" strike="noStrike" spc="7" dirty="0" smtClean="0">
                <a:solidFill>
                  <a:srgbClr val="F26849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ФЕКТИВНІСТЬ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b="0" strike="noStrike" spc="60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 працює е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фективніше </a:t>
            </a:r>
            <a:r>
              <a:rPr lang="uk-UA" sz="1600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завдяки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формулі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Cureit </a:t>
            </a:r>
            <a:b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uk-UA" sz="1600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ліпосомальній</a:t>
            </a:r>
            <a:r>
              <a:rPr lang="uk-UA" sz="1600" b="0" strike="noStrike" spc="-10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технології 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доставки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активної</a:t>
            </a:r>
            <a:r>
              <a:rPr lang="uk-UA" sz="1600" b="0" strike="noStrike" spc="-43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речовини</a:t>
            </a:r>
            <a:r>
              <a:rPr lang="ru-RU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470"/>
          <p:cNvPicPr/>
          <p:nvPr/>
        </p:nvPicPr>
        <p:blipFill>
          <a:blip r:embed="rId3"/>
          <a:stretch/>
        </p:blipFill>
        <p:spPr>
          <a:xfrm>
            <a:off x="360" y="1080"/>
            <a:ext cx="13003920" cy="7313760"/>
          </a:xfrm>
          <a:prstGeom prst="rect">
            <a:avLst/>
          </a:prstGeom>
          <a:ln>
            <a:noFill/>
          </a:ln>
        </p:spPr>
      </p:pic>
      <p:sp>
        <p:nvSpPr>
          <p:cNvPr id="456" name="CustomShape 1"/>
          <p:cNvSpPr/>
          <p:nvPr/>
        </p:nvSpPr>
        <p:spPr>
          <a:xfrm>
            <a:off x="572760" y="672120"/>
            <a:ext cx="8966880" cy="148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4535"/>
              </a:lnSpc>
              <a:spcBef>
                <a:spcPts val="680"/>
              </a:spcBef>
            </a:pPr>
            <a:r>
              <a:rPr lang="ru-RU" sz="4200" b="1" strike="noStrike" spc="9" dirty="0" smtClean="0">
                <a:solidFill>
                  <a:srgbClr val="EB5F4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ЛІПОСОМАЛЬНА ЛІНІЙКА ПРОДУКТІВ </a:t>
            </a:r>
            <a:r>
              <a:rPr lang="ru-RU" sz="4200" b="1" strike="noStrike" spc="9" dirty="0">
                <a:solidFill>
                  <a:srgbClr val="EB5F4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CORAL CLUB</a:t>
            </a:r>
            <a:endParaRPr lang="ru-RU" sz="42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CustomShape 2"/>
          <p:cNvSpPr/>
          <p:nvPr/>
        </p:nvSpPr>
        <p:spPr>
          <a:xfrm>
            <a:off x="624960" y="193320"/>
            <a:ext cx="833256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НОВИЙ РІВЕНЬ БІОДОСТУПНОСТІ ТА ЕФЕКТИВНОСТІ.</a:t>
            </a:r>
            <a:endParaRPr lang="ru-RU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458" name="CustomShape 3"/>
          <p:cNvSpPr/>
          <p:nvPr/>
        </p:nvSpPr>
        <p:spPr>
          <a:xfrm>
            <a:off x="576000" y="3924000"/>
            <a:ext cx="1933284" cy="1116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1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Куркумін 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1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Травлення і</a:t>
            </a:r>
            <a:r>
              <a:rPr lang="uk-UA" sz="1600" b="1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1" spc="15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CustomShape 4"/>
          <p:cNvSpPr/>
          <p:nvPr/>
        </p:nvSpPr>
        <p:spPr>
          <a:xfrm>
            <a:off x="10080000" y="2844000"/>
            <a:ext cx="2230920" cy="81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1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D3 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1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Рух і</a:t>
            </a:r>
            <a:r>
              <a:rPr lang="uk-UA" sz="1600" b="1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антистрес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CustomShape 5"/>
          <p:cNvSpPr/>
          <p:nvPr/>
        </p:nvSpPr>
        <p:spPr>
          <a:xfrm>
            <a:off x="4788000" y="6457320"/>
            <a:ext cx="4030200" cy="49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 C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uk-UA" sz="1600" b="1" spc="-1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</a:t>
            </a:r>
            <a:r>
              <a:rPr lang="uk-UA" sz="1600" b="1" strike="noStrike" spc="-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мунітет і молодість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1" name="CustomShape 6"/>
          <p:cNvSpPr/>
          <p:nvPr/>
        </p:nvSpPr>
        <p:spPr>
          <a:xfrm>
            <a:off x="342000" y="4010734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7"/>
          <p:cNvSpPr/>
          <p:nvPr/>
        </p:nvSpPr>
        <p:spPr>
          <a:xfrm>
            <a:off x="9828000" y="2930734"/>
            <a:ext cx="125640" cy="1256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8"/>
          <p:cNvSpPr/>
          <p:nvPr/>
        </p:nvSpPr>
        <p:spPr>
          <a:xfrm>
            <a:off x="4554000" y="6541367"/>
            <a:ext cx="125640" cy="12564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0" y="-31680"/>
            <a:ext cx="13003920" cy="603252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20368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11386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60192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/>
          <p:cNvSpPr/>
          <p:nvPr/>
        </p:nvSpPr>
        <p:spPr>
          <a:xfrm>
            <a:off x="6923520" y="493920"/>
            <a:ext cx="4941360" cy="4850640"/>
          </a:xfrm>
          <a:custGeom>
            <a:avLst/>
            <a:gdLst/>
            <a:ahLst/>
            <a:cxnLst/>
            <a:rect l="l" t="t" r="r" b="b"/>
            <a:pathLst>
              <a:path w="4942205" h="4851400">
                <a:moveTo>
                  <a:pt x="2759086" y="4838699"/>
                </a:moveTo>
                <a:lnTo>
                  <a:pt x="2182762" y="4838699"/>
                </a:lnTo>
                <a:lnTo>
                  <a:pt x="2230161" y="4851399"/>
                </a:lnTo>
                <a:lnTo>
                  <a:pt x="2711687" y="4851399"/>
                </a:lnTo>
                <a:lnTo>
                  <a:pt x="2759086" y="4838699"/>
                </a:lnTo>
                <a:close/>
                <a:moveTo>
                  <a:pt x="2853062" y="4825999"/>
                </a:moveTo>
                <a:lnTo>
                  <a:pt x="2088787" y="4825999"/>
                </a:lnTo>
                <a:lnTo>
                  <a:pt x="2135635" y="4838699"/>
                </a:lnTo>
                <a:lnTo>
                  <a:pt x="2806214" y="4838699"/>
                </a:lnTo>
                <a:lnTo>
                  <a:pt x="2853062" y="4825999"/>
                </a:lnTo>
                <a:close/>
                <a:moveTo>
                  <a:pt x="3037484" y="4787899"/>
                </a:moveTo>
                <a:lnTo>
                  <a:pt x="1904364" y="4787899"/>
                </a:lnTo>
                <a:lnTo>
                  <a:pt x="2042227" y="4825999"/>
                </a:lnTo>
                <a:lnTo>
                  <a:pt x="2899621" y="4825999"/>
                </a:lnTo>
                <a:lnTo>
                  <a:pt x="3037484" y="4787899"/>
                </a:lnTo>
                <a:close/>
                <a:moveTo>
                  <a:pt x="2945884" y="38099"/>
                </a:moveTo>
                <a:lnTo>
                  <a:pt x="1995964" y="38099"/>
                </a:lnTo>
                <a:lnTo>
                  <a:pt x="1594380" y="152399"/>
                </a:lnTo>
                <a:lnTo>
                  <a:pt x="1551559" y="177799"/>
                </a:lnTo>
                <a:lnTo>
                  <a:pt x="1467100" y="203199"/>
                </a:lnTo>
                <a:lnTo>
                  <a:pt x="1425478" y="228599"/>
                </a:lnTo>
                <a:lnTo>
                  <a:pt x="1384275" y="241299"/>
                </a:lnTo>
                <a:lnTo>
                  <a:pt x="1343496" y="266699"/>
                </a:lnTo>
                <a:lnTo>
                  <a:pt x="1303152" y="279399"/>
                </a:lnTo>
                <a:lnTo>
                  <a:pt x="1263251" y="304799"/>
                </a:lnTo>
                <a:lnTo>
                  <a:pt x="1184812" y="355599"/>
                </a:lnTo>
                <a:lnTo>
                  <a:pt x="1108247" y="406399"/>
                </a:lnTo>
                <a:lnTo>
                  <a:pt x="1070689" y="419099"/>
                </a:lnTo>
                <a:lnTo>
                  <a:pt x="1033626" y="457199"/>
                </a:lnTo>
                <a:lnTo>
                  <a:pt x="961016" y="507999"/>
                </a:lnTo>
                <a:lnTo>
                  <a:pt x="925487" y="533399"/>
                </a:lnTo>
                <a:lnTo>
                  <a:pt x="890487" y="558799"/>
                </a:lnTo>
                <a:lnTo>
                  <a:pt x="856024" y="584199"/>
                </a:lnTo>
                <a:lnTo>
                  <a:pt x="822107" y="622299"/>
                </a:lnTo>
                <a:lnTo>
                  <a:pt x="788744" y="647699"/>
                </a:lnTo>
                <a:lnTo>
                  <a:pt x="755945" y="673099"/>
                </a:lnTo>
                <a:lnTo>
                  <a:pt x="723717" y="711199"/>
                </a:lnTo>
                <a:lnTo>
                  <a:pt x="692069" y="736599"/>
                </a:lnTo>
                <a:lnTo>
                  <a:pt x="661010" y="774699"/>
                </a:lnTo>
                <a:lnTo>
                  <a:pt x="630549" y="800099"/>
                </a:lnTo>
                <a:lnTo>
                  <a:pt x="600693" y="838199"/>
                </a:lnTo>
                <a:lnTo>
                  <a:pt x="571452" y="876299"/>
                </a:lnTo>
                <a:lnTo>
                  <a:pt x="542834" y="901699"/>
                </a:lnTo>
                <a:lnTo>
                  <a:pt x="514848" y="939799"/>
                </a:lnTo>
                <a:lnTo>
                  <a:pt x="487502" y="977899"/>
                </a:lnTo>
                <a:lnTo>
                  <a:pt x="460805" y="1015999"/>
                </a:lnTo>
                <a:lnTo>
                  <a:pt x="434765" y="1054099"/>
                </a:lnTo>
                <a:lnTo>
                  <a:pt x="409392" y="1092199"/>
                </a:lnTo>
                <a:lnTo>
                  <a:pt x="384693" y="1130299"/>
                </a:lnTo>
                <a:lnTo>
                  <a:pt x="360677" y="1168399"/>
                </a:lnTo>
                <a:lnTo>
                  <a:pt x="337353" y="1206499"/>
                </a:lnTo>
                <a:lnTo>
                  <a:pt x="314730" y="1244599"/>
                </a:lnTo>
                <a:lnTo>
                  <a:pt x="292815" y="1282699"/>
                </a:lnTo>
                <a:lnTo>
                  <a:pt x="271618" y="1320799"/>
                </a:lnTo>
                <a:lnTo>
                  <a:pt x="251147" y="1358899"/>
                </a:lnTo>
                <a:lnTo>
                  <a:pt x="231411" y="1396999"/>
                </a:lnTo>
                <a:lnTo>
                  <a:pt x="212418" y="1435099"/>
                </a:lnTo>
                <a:lnTo>
                  <a:pt x="194177" y="1485899"/>
                </a:lnTo>
                <a:lnTo>
                  <a:pt x="176697" y="1523999"/>
                </a:lnTo>
                <a:lnTo>
                  <a:pt x="159985" y="1562099"/>
                </a:lnTo>
                <a:lnTo>
                  <a:pt x="144051" y="1612899"/>
                </a:lnTo>
                <a:lnTo>
                  <a:pt x="128903" y="1650999"/>
                </a:lnTo>
                <a:lnTo>
                  <a:pt x="114550" y="1689099"/>
                </a:lnTo>
                <a:lnTo>
                  <a:pt x="101001" y="1739899"/>
                </a:lnTo>
                <a:lnTo>
                  <a:pt x="88263" y="1777999"/>
                </a:lnTo>
                <a:lnTo>
                  <a:pt x="76346" y="1828799"/>
                </a:lnTo>
                <a:lnTo>
                  <a:pt x="65258" y="1866899"/>
                </a:lnTo>
                <a:lnTo>
                  <a:pt x="55008" y="1917699"/>
                </a:lnTo>
                <a:lnTo>
                  <a:pt x="45604" y="1955799"/>
                </a:lnTo>
                <a:lnTo>
                  <a:pt x="37055" y="2006599"/>
                </a:lnTo>
                <a:lnTo>
                  <a:pt x="29370" y="2057399"/>
                </a:lnTo>
                <a:lnTo>
                  <a:pt x="22556" y="2095499"/>
                </a:lnTo>
                <a:lnTo>
                  <a:pt x="16623" y="2146299"/>
                </a:lnTo>
                <a:lnTo>
                  <a:pt x="11580" y="2197099"/>
                </a:lnTo>
                <a:lnTo>
                  <a:pt x="7434" y="2235199"/>
                </a:lnTo>
                <a:lnTo>
                  <a:pt x="4194" y="2285999"/>
                </a:lnTo>
                <a:lnTo>
                  <a:pt x="1869" y="2336799"/>
                </a:lnTo>
                <a:lnTo>
                  <a:pt x="468" y="2374899"/>
                </a:lnTo>
                <a:lnTo>
                  <a:pt x="0" y="2425699"/>
                </a:lnTo>
                <a:lnTo>
                  <a:pt x="468" y="2476499"/>
                </a:lnTo>
                <a:lnTo>
                  <a:pt x="1869" y="2527299"/>
                </a:lnTo>
                <a:lnTo>
                  <a:pt x="4194" y="2565399"/>
                </a:lnTo>
                <a:lnTo>
                  <a:pt x="7434" y="2616199"/>
                </a:lnTo>
                <a:lnTo>
                  <a:pt x="11580" y="2666999"/>
                </a:lnTo>
                <a:lnTo>
                  <a:pt x="16623" y="2705099"/>
                </a:lnTo>
                <a:lnTo>
                  <a:pt x="22556" y="2755899"/>
                </a:lnTo>
                <a:lnTo>
                  <a:pt x="29370" y="2806699"/>
                </a:lnTo>
                <a:lnTo>
                  <a:pt x="37055" y="2844799"/>
                </a:lnTo>
                <a:lnTo>
                  <a:pt x="45604" y="2895599"/>
                </a:lnTo>
                <a:lnTo>
                  <a:pt x="55008" y="2946399"/>
                </a:lnTo>
                <a:lnTo>
                  <a:pt x="65258" y="2984499"/>
                </a:lnTo>
                <a:lnTo>
                  <a:pt x="76346" y="3035299"/>
                </a:lnTo>
                <a:lnTo>
                  <a:pt x="88263" y="3073399"/>
                </a:lnTo>
                <a:lnTo>
                  <a:pt x="101001" y="3111499"/>
                </a:lnTo>
                <a:lnTo>
                  <a:pt x="114550" y="3162299"/>
                </a:lnTo>
                <a:lnTo>
                  <a:pt x="128903" y="3200399"/>
                </a:lnTo>
                <a:lnTo>
                  <a:pt x="144051" y="3251199"/>
                </a:lnTo>
                <a:lnTo>
                  <a:pt x="159985" y="3289299"/>
                </a:lnTo>
                <a:lnTo>
                  <a:pt x="176697" y="3327399"/>
                </a:lnTo>
                <a:lnTo>
                  <a:pt x="194177" y="3378199"/>
                </a:lnTo>
                <a:lnTo>
                  <a:pt x="212418" y="3416299"/>
                </a:lnTo>
                <a:lnTo>
                  <a:pt x="231411" y="3454399"/>
                </a:lnTo>
                <a:lnTo>
                  <a:pt x="251147" y="3492499"/>
                </a:lnTo>
                <a:lnTo>
                  <a:pt x="271618" y="3530599"/>
                </a:lnTo>
                <a:lnTo>
                  <a:pt x="292815" y="3581399"/>
                </a:lnTo>
                <a:lnTo>
                  <a:pt x="314730" y="3619499"/>
                </a:lnTo>
                <a:lnTo>
                  <a:pt x="337353" y="3657599"/>
                </a:lnTo>
                <a:lnTo>
                  <a:pt x="360677" y="3695699"/>
                </a:lnTo>
                <a:lnTo>
                  <a:pt x="384693" y="3733799"/>
                </a:lnTo>
                <a:lnTo>
                  <a:pt x="409392" y="3771899"/>
                </a:lnTo>
                <a:lnTo>
                  <a:pt x="434765" y="3809999"/>
                </a:lnTo>
                <a:lnTo>
                  <a:pt x="460805" y="3835399"/>
                </a:lnTo>
                <a:lnTo>
                  <a:pt x="487502" y="3873499"/>
                </a:lnTo>
                <a:lnTo>
                  <a:pt x="514848" y="3911599"/>
                </a:lnTo>
                <a:lnTo>
                  <a:pt x="542834" y="3949699"/>
                </a:lnTo>
                <a:lnTo>
                  <a:pt x="571452" y="3987799"/>
                </a:lnTo>
                <a:lnTo>
                  <a:pt x="600693" y="4013199"/>
                </a:lnTo>
                <a:lnTo>
                  <a:pt x="630549" y="4051299"/>
                </a:lnTo>
                <a:lnTo>
                  <a:pt x="661010" y="4076699"/>
                </a:lnTo>
                <a:lnTo>
                  <a:pt x="692069" y="4114799"/>
                </a:lnTo>
                <a:lnTo>
                  <a:pt x="723717" y="4140199"/>
                </a:lnTo>
                <a:lnTo>
                  <a:pt x="755945" y="4178299"/>
                </a:lnTo>
                <a:lnTo>
                  <a:pt x="788744" y="4203699"/>
                </a:lnTo>
                <a:lnTo>
                  <a:pt x="822107" y="4241799"/>
                </a:lnTo>
                <a:lnTo>
                  <a:pt x="856024" y="4267199"/>
                </a:lnTo>
                <a:lnTo>
                  <a:pt x="890487" y="4292599"/>
                </a:lnTo>
                <a:lnTo>
                  <a:pt x="925487" y="4317999"/>
                </a:lnTo>
                <a:lnTo>
                  <a:pt x="961016" y="4356099"/>
                </a:lnTo>
                <a:lnTo>
                  <a:pt x="1033626" y="4406899"/>
                </a:lnTo>
                <a:lnTo>
                  <a:pt x="1108247" y="4457699"/>
                </a:lnTo>
                <a:lnTo>
                  <a:pt x="1184812" y="4508499"/>
                </a:lnTo>
                <a:lnTo>
                  <a:pt x="1223802" y="4521199"/>
                </a:lnTo>
                <a:lnTo>
                  <a:pt x="1303152" y="4571999"/>
                </a:lnTo>
                <a:lnTo>
                  <a:pt x="1343496" y="4584699"/>
                </a:lnTo>
                <a:lnTo>
                  <a:pt x="1425478" y="4635499"/>
                </a:lnTo>
                <a:lnTo>
                  <a:pt x="1509129" y="4660899"/>
                </a:lnTo>
                <a:lnTo>
                  <a:pt x="1551559" y="4686299"/>
                </a:lnTo>
                <a:lnTo>
                  <a:pt x="1637584" y="4711699"/>
                </a:lnTo>
                <a:lnTo>
                  <a:pt x="1681161" y="4737099"/>
                </a:lnTo>
                <a:lnTo>
                  <a:pt x="1859044" y="4787899"/>
                </a:lnTo>
                <a:lnTo>
                  <a:pt x="3082805" y="4787899"/>
                </a:lnTo>
                <a:lnTo>
                  <a:pt x="3260687" y="4737099"/>
                </a:lnTo>
                <a:lnTo>
                  <a:pt x="3304265" y="4711699"/>
                </a:lnTo>
                <a:lnTo>
                  <a:pt x="3390290" y="4686299"/>
                </a:lnTo>
                <a:lnTo>
                  <a:pt x="3432719" y="4660899"/>
                </a:lnTo>
                <a:lnTo>
                  <a:pt x="3516370" y="4635499"/>
                </a:lnTo>
                <a:lnTo>
                  <a:pt x="3598352" y="4584699"/>
                </a:lnTo>
                <a:lnTo>
                  <a:pt x="3638696" y="4571999"/>
                </a:lnTo>
                <a:lnTo>
                  <a:pt x="3718047" y="4521199"/>
                </a:lnTo>
                <a:lnTo>
                  <a:pt x="3757036" y="4508499"/>
                </a:lnTo>
                <a:lnTo>
                  <a:pt x="3833601" y="4457699"/>
                </a:lnTo>
                <a:lnTo>
                  <a:pt x="3908223" y="4406899"/>
                </a:lnTo>
                <a:lnTo>
                  <a:pt x="3980832" y="4356099"/>
                </a:lnTo>
                <a:lnTo>
                  <a:pt x="4016361" y="4317999"/>
                </a:lnTo>
                <a:lnTo>
                  <a:pt x="4051361" y="4292599"/>
                </a:lnTo>
                <a:lnTo>
                  <a:pt x="4085824" y="4267199"/>
                </a:lnTo>
                <a:lnTo>
                  <a:pt x="4119741" y="4241799"/>
                </a:lnTo>
                <a:lnTo>
                  <a:pt x="4153104" y="4203699"/>
                </a:lnTo>
                <a:lnTo>
                  <a:pt x="4185904" y="4178299"/>
                </a:lnTo>
                <a:lnTo>
                  <a:pt x="4218131" y="4140199"/>
                </a:lnTo>
                <a:lnTo>
                  <a:pt x="4249779" y="4114799"/>
                </a:lnTo>
                <a:lnTo>
                  <a:pt x="4280838" y="4076699"/>
                </a:lnTo>
                <a:lnTo>
                  <a:pt x="4311300" y="4051299"/>
                </a:lnTo>
                <a:lnTo>
                  <a:pt x="4341155" y="4013199"/>
                </a:lnTo>
                <a:lnTo>
                  <a:pt x="4370396" y="3987799"/>
                </a:lnTo>
                <a:lnTo>
                  <a:pt x="4399014" y="3949699"/>
                </a:lnTo>
                <a:lnTo>
                  <a:pt x="4427000" y="3911599"/>
                </a:lnTo>
                <a:lnTo>
                  <a:pt x="4454346" y="3873499"/>
                </a:lnTo>
                <a:lnTo>
                  <a:pt x="4481043" y="3835399"/>
                </a:lnTo>
                <a:lnTo>
                  <a:pt x="4507083" y="3809999"/>
                </a:lnTo>
                <a:lnTo>
                  <a:pt x="4532457" y="3771899"/>
                </a:lnTo>
                <a:lnTo>
                  <a:pt x="4557155" y="3733799"/>
                </a:lnTo>
                <a:lnTo>
                  <a:pt x="4581171" y="3695699"/>
                </a:lnTo>
                <a:lnTo>
                  <a:pt x="4604495" y="3657599"/>
                </a:lnTo>
                <a:lnTo>
                  <a:pt x="4627119" y="3619499"/>
                </a:lnTo>
                <a:lnTo>
                  <a:pt x="4649033" y="3581399"/>
                </a:lnTo>
                <a:lnTo>
                  <a:pt x="4670230" y="3530599"/>
                </a:lnTo>
                <a:lnTo>
                  <a:pt x="4690701" y="3492499"/>
                </a:lnTo>
                <a:lnTo>
                  <a:pt x="4710437" y="3454399"/>
                </a:lnTo>
                <a:lnTo>
                  <a:pt x="4729430" y="3416299"/>
                </a:lnTo>
                <a:lnTo>
                  <a:pt x="4747671" y="3378199"/>
                </a:lnTo>
                <a:lnTo>
                  <a:pt x="4765152" y="3327399"/>
                </a:lnTo>
                <a:lnTo>
                  <a:pt x="4781863" y="3289299"/>
                </a:lnTo>
                <a:lnTo>
                  <a:pt x="4797797" y="3251199"/>
                </a:lnTo>
                <a:lnTo>
                  <a:pt x="4812945" y="3200399"/>
                </a:lnTo>
                <a:lnTo>
                  <a:pt x="4827298" y="3162299"/>
                </a:lnTo>
                <a:lnTo>
                  <a:pt x="4840847" y="3111499"/>
                </a:lnTo>
                <a:lnTo>
                  <a:pt x="4853585" y="3073399"/>
                </a:lnTo>
                <a:lnTo>
                  <a:pt x="4865502" y="3035299"/>
                </a:lnTo>
                <a:lnTo>
                  <a:pt x="4876590" y="2984499"/>
                </a:lnTo>
                <a:lnTo>
                  <a:pt x="4886840" y="2946399"/>
                </a:lnTo>
                <a:lnTo>
                  <a:pt x="4896244" y="2895599"/>
                </a:lnTo>
                <a:lnTo>
                  <a:pt x="4904793" y="2844799"/>
                </a:lnTo>
                <a:lnTo>
                  <a:pt x="4912479" y="2806699"/>
                </a:lnTo>
                <a:lnTo>
                  <a:pt x="4919292" y="2755899"/>
                </a:lnTo>
                <a:lnTo>
                  <a:pt x="4925225" y="2705099"/>
                </a:lnTo>
                <a:lnTo>
                  <a:pt x="4930269" y="2666999"/>
                </a:lnTo>
                <a:lnTo>
                  <a:pt x="4934415" y="2616199"/>
                </a:lnTo>
                <a:lnTo>
                  <a:pt x="4937654" y="2565399"/>
                </a:lnTo>
                <a:lnTo>
                  <a:pt x="4939979" y="2527299"/>
                </a:lnTo>
                <a:lnTo>
                  <a:pt x="4941380" y="2476499"/>
                </a:lnTo>
                <a:lnTo>
                  <a:pt x="4941849" y="2425699"/>
                </a:lnTo>
                <a:lnTo>
                  <a:pt x="4941380" y="2374899"/>
                </a:lnTo>
                <a:lnTo>
                  <a:pt x="4939979" y="2336799"/>
                </a:lnTo>
                <a:lnTo>
                  <a:pt x="4937654" y="2285999"/>
                </a:lnTo>
                <a:lnTo>
                  <a:pt x="4934415" y="2235199"/>
                </a:lnTo>
                <a:lnTo>
                  <a:pt x="4930269" y="2197099"/>
                </a:lnTo>
                <a:lnTo>
                  <a:pt x="4925225" y="2146299"/>
                </a:lnTo>
                <a:lnTo>
                  <a:pt x="4919292" y="2095499"/>
                </a:lnTo>
                <a:lnTo>
                  <a:pt x="4912479" y="2057399"/>
                </a:lnTo>
                <a:lnTo>
                  <a:pt x="4904793" y="2006599"/>
                </a:lnTo>
                <a:lnTo>
                  <a:pt x="4896244" y="1955799"/>
                </a:lnTo>
                <a:lnTo>
                  <a:pt x="4886840" y="1917699"/>
                </a:lnTo>
                <a:lnTo>
                  <a:pt x="4876590" y="1866899"/>
                </a:lnTo>
                <a:lnTo>
                  <a:pt x="4865502" y="1828799"/>
                </a:lnTo>
                <a:lnTo>
                  <a:pt x="4853585" y="1777999"/>
                </a:lnTo>
                <a:lnTo>
                  <a:pt x="4840847" y="1739899"/>
                </a:lnTo>
                <a:lnTo>
                  <a:pt x="4827298" y="1689099"/>
                </a:lnTo>
                <a:lnTo>
                  <a:pt x="4812945" y="1650999"/>
                </a:lnTo>
                <a:lnTo>
                  <a:pt x="4797797" y="1612899"/>
                </a:lnTo>
                <a:lnTo>
                  <a:pt x="4781863" y="1562099"/>
                </a:lnTo>
                <a:lnTo>
                  <a:pt x="4765152" y="1523999"/>
                </a:lnTo>
                <a:lnTo>
                  <a:pt x="4747671" y="1485899"/>
                </a:lnTo>
                <a:lnTo>
                  <a:pt x="4729430" y="1435099"/>
                </a:lnTo>
                <a:lnTo>
                  <a:pt x="4710437" y="1396999"/>
                </a:lnTo>
                <a:lnTo>
                  <a:pt x="4690701" y="1358899"/>
                </a:lnTo>
                <a:lnTo>
                  <a:pt x="4670230" y="1320799"/>
                </a:lnTo>
                <a:lnTo>
                  <a:pt x="4649033" y="1282699"/>
                </a:lnTo>
                <a:lnTo>
                  <a:pt x="4627119" y="1244599"/>
                </a:lnTo>
                <a:lnTo>
                  <a:pt x="4604495" y="1206499"/>
                </a:lnTo>
                <a:lnTo>
                  <a:pt x="4581171" y="1168399"/>
                </a:lnTo>
                <a:lnTo>
                  <a:pt x="4557155" y="1130299"/>
                </a:lnTo>
                <a:lnTo>
                  <a:pt x="4532457" y="1092199"/>
                </a:lnTo>
                <a:lnTo>
                  <a:pt x="4507083" y="1054099"/>
                </a:lnTo>
                <a:lnTo>
                  <a:pt x="4481043" y="1015999"/>
                </a:lnTo>
                <a:lnTo>
                  <a:pt x="4454346" y="977899"/>
                </a:lnTo>
                <a:lnTo>
                  <a:pt x="4427000" y="939799"/>
                </a:lnTo>
                <a:lnTo>
                  <a:pt x="4399014" y="901699"/>
                </a:lnTo>
                <a:lnTo>
                  <a:pt x="4370396" y="876299"/>
                </a:lnTo>
                <a:lnTo>
                  <a:pt x="4341155" y="838199"/>
                </a:lnTo>
                <a:lnTo>
                  <a:pt x="4311300" y="800099"/>
                </a:lnTo>
                <a:lnTo>
                  <a:pt x="4280838" y="774699"/>
                </a:lnTo>
                <a:lnTo>
                  <a:pt x="4249779" y="736599"/>
                </a:lnTo>
                <a:lnTo>
                  <a:pt x="4218131" y="711199"/>
                </a:lnTo>
                <a:lnTo>
                  <a:pt x="4185904" y="673099"/>
                </a:lnTo>
                <a:lnTo>
                  <a:pt x="4153104" y="647699"/>
                </a:lnTo>
                <a:lnTo>
                  <a:pt x="4119741" y="622299"/>
                </a:lnTo>
                <a:lnTo>
                  <a:pt x="4085824" y="584199"/>
                </a:lnTo>
                <a:lnTo>
                  <a:pt x="4051361" y="558799"/>
                </a:lnTo>
                <a:lnTo>
                  <a:pt x="4016361" y="533399"/>
                </a:lnTo>
                <a:lnTo>
                  <a:pt x="3980832" y="507999"/>
                </a:lnTo>
                <a:lnTo>
                  <a:pt x="3908223" y="457199"/>
                </a:lnTo>
                <a:lnTo>
                  <a:pt x="3871159" y="419099"/>
                </a:lnTo>
                <a:lnTo>
                  <a:pt x="3833601" y="406399"/>
                </a:lnTo>
                <a:lnTo>
                  <a:pt x="3757036" y="355599"/>
                </a:lnTo>
                <a:lnTo>
                  <a:pt x="3678597" y="304799"/>
                </a:lnTo>
                <a:lnTo>
                  <a:pt x="3638696" y="279399"/>
                </a:lnTo>
                <a:lnTo>
                  <a:pt x="3598352" y="266699"/>
                </a:lnTo>
                <a:lnTo>
                  <a:pt x="3557574" y="241299"/>
                </a:lnTo>
                <a:lnTo>
                  <a:pt x="3516370" y="228599"/>
                </a:lnTo>
                <a:lnTo>
                  <a:pt x="3474749" y="203199"/>
                </a:lnTo>
                <a:lnTo>
                  <a:pt x="3390290" y="177799"/>
                </a:lnTo>
                <a:lnTo>
                  <a:pt x="3347469" y="152399"/>
                </a:lnTo>
                <a:lnTo>
                  <a:pt x="2945884" y="38099"/>
                </a:lnTo>
                <a:close/>
                <a:moveTo>
                  <a:pt x="2853062" y="25399"/>
                </a:moveTo>
                <a:lnTo>
                  <a:pt x="2088787" y="25399"/>
                </a:lnTo>
                <a:lnTo>
                  <a:pt x="2042227" y="38099"/>
                </a:lnTo>
                <a:lnTo>
                  <a:pt x="2899621" y="38099"/>
                </a:lnTo>
                <a:lnTo>
                  <a:pt x="2853062" y="25399"/>
                </a:lnTo>
                <a:close/>
                <a:moveTo>
                  <a:pt x="2759086" y="12699"/>
                </a:moveTo>
                <a:lnTo>
                  <a:pt x="2182762" y="12699"/>
                </a:lnTo>
                <a:lnTo>
                  <a:pt x="2135635" y="25399"/>
                </a:lnTo>
                <a:lnTo>
                  <a:pt x="2806214" y="25399"/>
                </a:lnTo>
                <a:lnTo>
                  <a:pt x="2759086" y="12699"/>
                </a:lnTo>
                <a:close/>
                <a:moveTo>
                  <a:pt x="2664025" y="0"/>
                </a:moveTo>
                <a:lnTo>
                  <a:pt x="2277823" y="0"/>
                </a:lnTo>
                <a:lnTo>
                  <a:pt x="2230161" y="12699"/>
                </a:lnTo>
                <a:lnTo>
                  <a:pt x="2711687" y="12699"/>
                </a:lnTo>
                <a:lnTo>
                  <a:pt x="266402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/>
          <p:cNvSpPr/>
          <p:nvPr/>
        </p:nvSpPr>
        <p:spPr>
          <a:xfrm>
            <a:off x="5976000" y="3168000"/>
            <a:ext cx="2067120" cy="2032920"/>
          </a:xfrm>
          <a:custGeom>
            <a:avLst/>
            <a:gdLst/>
            <a:ahLst/>
            <a:cxnLst/>
            <a:rect l="l" t="t" r="r" b="b"/>
            <a:pathLst>
              <a:path w="1617979" h="1590675">
                <a:moveTo>
                  <a:pt x="808735" y="0"/>
                </a:moveTo>
                <a:lnTo>
                  <a:pt x="759470" y="1451"/>
                </a:lnTo>
                <a:lnTo>
                  <a:pt x="710985" y="5750"/>
                </a:lnTo>
                <a:lnTo>
                  <a:pt x="663366" y="12813"/>
                </a:lnTo>
                <a:lnTo>
                  <a:pt x="616696" y="22558"/>
                </a:lnTo>
                <a:lnTo>
                  <a:pt x="571060" y="34900"/>
                </a:lnTo>
                <a:lnTo>
                  <a:pt x="526544" y="49757"/>
                </a:lnTo>
                <a:lnTo>
                  <a:pt x="483231" y="67046"/>
                </a:lnTo>
                <a:lnTo>
                  <a:pt x="441206" y="86683"/>
                </a:lnTo>
                <a:lnTo>
                  <a:pt x="400554" y="108585"/>
                </a:lnTo>
                <a:lnTo>
                  <a:pt x="361359" y="132670"/>
                </a:lnTo>
                <a:lnTo>
                  <a:pt x="323706" y="158853"/>
                </a:lnTo>
                <a:lnTo>
                  <a:pt x="287680" y="187051"/>
                </a:lnTo>
                <a:lnTo>
                  <a:pt x="253365" y="217182"/>
                </a:lnTo>
                <a:lnTo>
                  <a:pt x="220845" y="249162"/>
                </a:lnTo>
                <a:lnTo>
                  <a:pt x="190206" y="282908"/>
                </a:lnTo>
                <a:lnTo>
                  <a:pt x="161532" y="318337"/>
                </a:lnTo>
                <a:lnTo>
                  <a:pt x="134907" y="355365"/>
                </a:lnTo>
                <a:lnTo>
                  <a:pt x="110417" y="393910"/>
                </a:lnTo>
                <a:lnTo>
                  <a:pt x="88145" y="433888"/>
                </a:lnTo>
                <a:lnTo>
                  <a:pt x="68177" y="475216"/>
                </a:lnTo>
                <a:lnTo>
                  <a:pt x="50597" y="517811"/>
                </a:lnTo>
                <a:lnTo>
                  <a:pt x="35489" y="561590"/>
                </a:lnTo>
                <a:lnTo>
                  <a:pt x="22938" y="606468"/>
                </a:lnTo>
                <a:lnTo>
                  <a:pt x="13030" y="652365"/>
                </a:lnTo>
                <a:lnTo>
                  <a:pt x="5847" y="699195"/>
                </a:lnTo>
                <a:lnTo>
                  <a:pt x="1475" y="746876"/>
                </a:lnTo>
                <a:lnTo>
                  <a:pt x="0" y="795324"/>
                </a:lnTo>
                <a:lnTo>
                  <a:pt x="1475" y="843773"/>
                </a:lnTo>
                <a:lnTo>
                  <a:pt x="5847" y="891454"/>
                </a:lnTo>
                <a:lnTo>
                  <a:pt x="13030" y="938284"/>
                </a:lnTo>
                <a:lnTo>
                  <a:pt x="22938" y="984180"/>
                </a:lnTo>
                <a:lnTo>
                  <a:pt x="35489" y="1029059"/>
                </a:lnTo>
                <a:lnTo>
                  <a:pt x="50597" y="1072837"/>
                </a:lnTo>
                <a:lnTo>
                  <a:pt x="68177" y="1115432"/>
                </a:lnTo>
                <a:lnTo>
                  <a:pt x="88145" y="1156760"/>
                </a:lnTo>
                <a:lnTo>
                  <a:pt x="110417" y="1196738"/>
                </a:lnTo>
                <a:lnTo>
                  <a:pt x="134907" y="1235283"/>
                </a:lnTo>
                <a:lnTo>
                  <a:pt x="161532" y="1272312"/>
                </a:lnTo>
                <a:lnTo>
                  <a:pt x="190206" y="1307740"/>
                </a:lnTo>
                <a:lnTo>
                  <a:pt x="220845" y="1341487"/>
                </a:lnTo>
                <a:lnTo>
                  <a:pt x="253365" y="1373467"/>
                </a:lnTo>
                <a:lnTo>
                  <a:pt x="287680" y="1403598"/>
                </a:lnTo>
                <a:lnTo>
                  <a:pt x="323706" y="1431796"/>
                </a:lnTo>
                <a:lnTo>
                  <a:pt x="361359" y="1457979"/>
                </a:lnTo>
                <a:lnTo>
                  <a:pt x="400554" y="1482063"/>
                </a:lnTo>
                <a:lnTo>
                  <a:pt x="441206" y="1503965"/>
                </a:lnTo>
                <a:lnTo>
                  <a:pt x="483231" y="1523602"/>
                </a:lnTo>
                <a:lnTo>
                  <a:pt x="526544" y="1540891"/>
                </a:lnTo>
                <a:lnTo>
                  <a:pt x="571060" y="1555748"/>
                </a:lnTo>
                <a:lnTo>
                  <a:pt x="616696" y="1568091"/>
                </a:lnTo>
                <a:lnTo>
                  <a:pt x="663366" y="1577835"/>
                </a:lnTo>
                <a:lnTo>
                  <a:pt x="710985" y="1584899"/>
                </a:lnTo>
                <a:lnTo>
                  <a:pt x="759470" y="1589198"/>
                </a:lnTo>
                <a:lnTo>
                  <a:pt x="808735" y="1590649"/>
                </a:lnTo>
                <a:lnTo>
                  <a:pt x="858001" y="1589198"/>
                </a:lnTo>
                <a:lnTo>
                  <a:pt x="906485" y="1584899"/>
                </a:lnTo>
                <a:lnTo>
                  <a:pt x="954105" y="1577835"/>
                </a:lnTo>
                <a:lnTo>
                  <a:pt x="1000774" y="1568091"/>
                </a:lnTo>
                <a:lnTo>
                  <a:pt x="1046409" y="1555748"/>
                </a:lnTo>
                <a:lnTo>
                  <a:pt x="1090926" y="1540891"/>
                </a:lnTo>
                <a:lnTo>
                  <a:pt x="1134238" y="1523602"/>
                </a:lnTo>
                <a:lnTo>
                  <a:pt x="1176262" y="1503965"/>
                </a:lnTo>
                <a:lnTo>
                  <a:pt x="1216914" y="1482063"/>
                </a:lnTo>
                <a:lnTo>
                  <a:pt x="1256108" y="1457979"/>
                </a:lnTo>
                <a:lnTo>
                  <a:pt x="1293760" y="1431796"/>
                </a:lnTo>
                <a:lnTo>
                  <a:pt x="1329786" y="1403598"/>
                </a:lnTo>
                <a:lnTo>
                  <a:pt x="1364100" y="1373467"/>
                </a:lnTo>
                <a:lnTo>
                  <a:pt x="1396619" y="1341487"/>
                </a:lnTo>
                <a:lnTo>
                  <a:pt x="1427257" y="1307740"/>
                </a:lnTo>
                <a:lnTo>
                  <a:pt x="1455931" y="1272312"/>
                </a:lnTo>
                <a:lnTo>
                  <a:pt x="1482555" y="1235283"/>
                </a:lnTo>
                <a:lnTo>
                  <a:pt x="1507045" y="1196738"/>
                </a:lnTo>
                <a:lnTo>
                  <a:pt x="1529316" y="1156760"/>
                </a:lnTo>
                <a:lnTo>
                  <a:pt x="1549283" y="1115432"/>
                </a:lnTo>
                <a:lnTo>
                  <a:pt x="1566863" y="1072837"/>
                </a:lnTo>
                <a:lnTo>
                  <a:pt x="1581970" y="1029059"/>
                </a:lnTo>
                <a:lnTo>
                  <a:pt x="1594521" y="984180"/>
                </a:lnTo>
                <a:lnTo>
                  <a:pt x="1604429" y="938284"/>
                </a:lnTo>
                <a:lnTo>
                  <a:pt x="1611611" y="891454"/>
                </a:lnTo>
                <a:lnTo>
                  <a:pt x="1615983" y="843773"/>
                </a:lnTo>
                <a:lnTo>
                  <a:pt x="1617459" y="795324"/>
                </a:lnTo>
                <a:lnTo>
                  <a:pt x="1615983" y="746876"/>
                </a:lnTo>
                <a:lnTo>
                  <a:pt x="1611611" y="699195"/>
                </a:lnTo>
                <a:lnTo>
                  <a:pt x="1604429" y="652365"/>
                </a:lnTo>
                <a:lnTo>
                  <a:pt x="1594521" y="606468"/>
                </a:lnTo>
                <a:lnTo>
                  <a:pt x="1581970" y="561590"/>
                </a:lnTo>
                <a:lnTo>
                  <a:pt x="1566863" y="517811"/>
                </a:lnTo>
                <a:lnTo>
                  <a:pt x="1549283" y="475216"/>
                </a:lnTo>
                <a:lnTo>
                  <a:pt x="1529316" y="433888"/>
                </a:lnTo>
                <a:lnTo>
                  <a:pt x="1507045" y="393910"/>
                </a:lnTo>
                <a:lnTo>
                  <a:pt x="1482555" y="355365"/>
                </a:lnTo>
                <a:lnTo>
                  <a:pt x="1455931" y="318337"/>
                </a:lnTo>
                <a:lnTo>
                  <a:pt x="1427257" y="282908"/>
                </a:lnTo>
                <a:lnTo>
                  <a:pt x="1396619" y="249162"/>
                </a:lnTo>
                <a:lnTo>
                  <a:pt x="1364100" y="217182"/>
                </a:lnTo>
                <a:lnTo>
                  <a:pt x="1329786" y="187051"/>
                </a:lnTo>
                <a:lnTo>
                  <a:pt x="1293760" y="158853"/>
                </a:lnTo>
                <a:lnTo>
                  <a:pt x="1256108" y="132670"/>
                </a:lnTo>
                <a:lnTo>
                  <a:pt x="1216914" y="108585"/>
                </a:lnTo>
                <a:lnTo>
                  <a:pt x="1176262" y="86683"/>
                </a:lnTo>
                <a:lnTo>
                  <a:pt x="1134238" y="67046"/>
                </a:lnTo>
                <a:lnTo>
                  <a:pt x="1090926" y="49757"/>
                </a:lnTo>
                <a:lnTo>
                  <a:pt x="1046409" y="34900"/>
                </a:lnTo>
                <a:lnTo>
                  <a:pt x="1000774" y="22558"/>
                </a:lnTo>
                <a:lnTo>
                  <a:pt x="954105" y="12813"/>
                </a:lnTo>
                <a:lnTo>
                  <a:pt x="906485" y="5750"/>
                </a:lnTo>
                <a:lnTo>
                  <a:pt x="858001" y="1451"/>
                </a:lnTo>
                <a:lnTo>
                  <a:pt x="80873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7"/>
          <p:cNvSpPr/>
          <p:nvPr/>
        </p:nvSpPr>
        <p:spPr>
          <a:xfrm>
            <a:off x="878760" y="2213640"/>
            <a:ext cx="3970440" cy="88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8"/>
          <p:cNvSpPr/>
          <p:nvPr/>
        </p:nvSpPr>
        <p:spPr>
          <a:xfrm>
            <a:off x="574560" y="3333240"/>
            <a:ext cx="6862680" cy="12255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000"/>
              </a:lnSpc>
              <a:spcBef>
                <a:spcPts val="680"/>
              </a:spcBef>
            </a:pPr>
            <a:r>
              <a:rPr lang="ru-RU" sz="2400" b="1" strike="noStrike" spc="9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</a:rPr>
              <a:t>НЕЗАМІННІ УЧАСНИКИ </a:t>
            </a:r>
            <a:endParaRPr lang="ru-RU" sz="2400" b="0" strike="noStrike" spc="-1" dirty="0">
              <a:latin typeface="Calibri" panose="020F0502020204030204" pitchFamily="34" charset="0"/>
            </a:endParaRPr>
          </a:p>
          <a:p>
            <a:pPr marL="14400">
              <a:lnSpc>
                <a:spcPts val="3000"/>
              </a:lnSpc>
              <a:spcBef>
                <a:spcPts val="680"/>
              </a:spcBef>
            </a:pPr>
            <a:r>
              <a:rPr lang="ru-RU" sz="2400" b="1" strike="noStrike" spc="9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</a:rPr>
              <a:t>ЖИТТЄДІЯЛЬНОСТІ ОРГАНІЗМУ</a:t>
            </a:r>
            <a:endParaRPr lang="ru-RU" sz="2400" b="0" strike="noStrike" spc="-1" dirty="0">
              <a:latin typeface="Calibri" panose="020F0502020204030204" pitchFamily="34" charset="0"/>
            </a:endParaRPr>
          </a:p>
        </p:txBody>
      </p:sp>
      <p:pic>
        <p:nvPicPr>
          <p:cNvPr id="210" name="Picture 221"/>
          <p:cNvPicPr/>
          <p:nvPr/>
        </p:nvPicPr>
        <p:blipFill>
          <a:blip r:embed="rId3"/>
          <a:stretch/>
        </p:blipFill>
        <p:spPr>
          <a:xfrm>
            <a:off x="6876720" y="457920"/>
            <a:ext cx="5074920" cy="5013720"/>
          </a:xfrm>
          <a:prstGeom prst="rect">
            <a:avLst/>
          </a:prstGeom>
          <a:ln>
            <a:noFill/>
          </a:ln>
        </p:spPr>
      </p:pic>
      <p:sp>
        <p:nvSpPr>
          <p:cNvPr id="211" name="CustomShape 9"/>
          <p:cNvSpPr/>
          <p:nvPr/>
        </p:nvSpPr>
        <p:spPr>
          <a:xfrm>
            <a:off x="574560" y="2433960"/>
            <a:ext cx="5401440" cy="103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72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ВІТАМІНИ</a:t>
            </a:r>
            <a:r>
              <a:rPr lang="ru-RU" sz="6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6600" b="0" strike="noStrike" spc="-1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—</a:t>
            </a:r>
            <a:r>
              <a:rPr lang="ru-RU" sz="6600" b="1" strike="noStrike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 </a:t>
            </a:r>
            <a:endParaRPr lang="ru-RU" sz="6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0" y="0"/>
            <a:ext cx="13003920" cy="731448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588960" y="462960"/>
            <a:ext cx="8698680" cy="148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0640" rIns="0" bIns="0"/>
          <a:lstStyle/>
          <a:p>
            <a:pPr marL="14400">
              <a:lnSpc>
                <a:spcPts val="3685"/>
              </a:lnSpc>
              <a:spcBef>
                <a:spcPts val="624"/>
              </a:spcBef>
            </a:pPr>
            <a:r>
              <a:rPr lang="ru-RU" sz="3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ЧОМУ НЕОБХІДНО</a:t>
            </a:r>
            <a:r>
              <a:rPr lang="ru-RU" sz="3600" b="1" strike="noStrike" spc="-58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spc="9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3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СИЛЮВАТИ ЕФЕКТИВНІСТЬ</a:t>
            </a:r>
            <a:r>
              <a:rPr lang="ru-RU" sz="3600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ВІТАМІНІВ</a:t>
            </a:r>
            <a:r>
              <a:rPr lang="ru-RU" sz="3600" b="1" strike="noStrike" spc="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?</a:t>
            </a:r>
            <a:endParaRPr lang="ru-RU" sz="3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601920" y="3830530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4"/>
          <p:cNvSpPr/>
          <p:nvPr/>
        </p:nvSpPr>
        <p:spPr>
          <a:xfrm>
            <a:off x="867959" y="2362319"/>
            <a:ext cx="5837641" cy="48336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6360" rIns="0" bIns="0"/>
          <a:lstStyle/>
          <a:p>
            <a:pPr marL="13320">
              <a:lnSpc>
                <a:spcPct val="100000"/>
              </a:lnSpc>
              <a:spcBef>
                <a:spcPts val="283"/>
              </a:spcBef>
            </a:pPr>
            <a:r>
              <a:rPr lang="ru-RU" sz="1950" b="1" strike="noStrike" spc="-1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БІЛЬШІСТЬ ВІТАМІНІВ </a:t>
            </a:r>
            <a:endParaRPr lang="en-US" sz="1950" b="1" strike="noStrike" spc="-12" dirty="0" smtClean="0">
              <a:solidFill>
                <a:srgbClr val="FFFFFF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3320">
              <a:lnSpc>
                <a:spcPct val="100000"/>
              </a:lnSpc>
              <a:spcBef>
                <a:spcPts val="283"/>
              </a:spcBef>
            </a:pPr>
            <a:r>
              <a:rPr lang="ru-RU" sz="1950" b="1" strike="noStrike" spc="-1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НЕ СИНТЕЗУЮТЬСЯ </a:t>
            </a:r>
            <a:r>
              <a:rPr lang="ru-RU" sz="1950" b="1" strike="noStrike" spc="-12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 </a:t>
            </a:r>
            <a:r>
              <a:rPr lang="ru-RU" sz="1950" b="1" strike="noStrike" spc="-1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ОРГАНІЗМІ </a:t>
            </a:r>
            <a:endParaRPr lang="en-US" sz="1950" b="1" strike="noStrike" spc="-12" dirty="0" smtClean="0">
              <a:solidFill>
                <a:srgbClr val="FFFFFF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13320">
              <a:lnSpc>
                <a:spcPct val="100000"/>
              </a:lnSpc>
              <a:spcBef>
                <a:spcPts val="283"/>
              </a:spcBef>
            </a:pPr>
            <a:r>
              <a:rPr lang="ru-RU" sz="1950" b="1" spc="-12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</a:t>
            </a:r>
            <a:r>
              <a:rPr lang="ru-RU" sz="1950" b="1" strike="noStrike" spc="-1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ШВИДКО ВИТРАЧАЮТЬСЯ 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">
              <a:lnSpc>
                <a:spcPct val="100000"/>
              </a:lnSpc>
              <a:spcBef>
                <a:spcPts val="283"/>
              </a:spcBef>
            </a:pP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">
              <a:lnSpc>
                <a:spcPct val="100000"/>
              </a:lnSpc>
              <a:spcBef>
                <a:spcPts val="283"/>
              </a:spcBef>
            </a:pPr>
            <a:r>
              <a:rPr lang="ru-RU" sz="1950" b="1" strike="noStrike" spc="-1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ВІТАМІНИ </a:t>
            </a:r>
            <a:r>
              <a:rPr lang="ru-RU" sz="1950" b="1" strike="noStrike" spc="-12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НЕ </a:t>
            </a:r>
            <a:r>
              <a:rPr lang="ru-RU" sz="1950" b="1" strike="noStrike" spc="-12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ЗАВЖДИ ПОВНІСТЮ ЗАСВОЮЮТЬСЯ 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</a:pPr>
            <a:r>
              <a:rPr lang="uk-UA" sz="1600" b="0" strike="noStrike" spc="4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Традиційні 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форми 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вітамінів – </a:t>
            </a:r>
            <a:r>
              <a:rPr lang="uk-UA" sz="1600" b="0" strike="noStrike" spc="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таблетки, </a:t>
            </a:r>
            <a:r>
              <a:rPr lang="uk-UA" sz="1600" b="0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капсули,</a:t>
            </a:r>
            <a:r>
              <a:rPr lang="uk-UA" sz="1600" b="0" strike="noStrike" spc="-103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</a:p>
          <a:p>
            <a:pPr marL="12600">
              <a:lnSpc>
                <a:spcPts val="1800"/>
              </a:lnSpc>
            </a:pPr>
            <a:r>
              <a:rPr lang="uk-UA" sz="1600" b="0" strike="noStrike" spc="4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порошки, рідини </a:t>
            </a:r>
            <a:r>
              <a:rPr lang="uk-UA" sz="1600" b="0" strike="noStrike" spc="60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можуть містити велику кількість  </a:t>
            </a:r>
          </a:p>
          <a:p>
            <a:pPr marL="12600">
              <a:lnSpc>
                <a:spcPts val="1800"/>
              </a:lnSpc>
            </a:pPr>
            <a:r>
              <a:rPr lang="uk-UA" sz="1600" spc="60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</a:t>
            </a:r>
            <a:r>
              <a:rPr lang="uk-UA" sz="1600" b="0" strike="noStrike" spc="60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опоміжних речовин, що перешкоджає засвоєнню активної речовини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 Система травлення може </a:t>
            </a:r>
            <a:r>
              <a:rPr lang="uk-UA" sz="1600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уйнувати вітаміни до того, як вони будуть </a:t>
            </a:r>
            <a:r>
              <a:rPr lang="uk-UA" sz="1600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</a:t>
            </a:r>
            <a:r>
              <a:rPr lang="uk-UA" sz="1600" b="0" strike="noStrike" spc="2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своєні</a:t>
            </a:r>
            <a:r>
              <a:rPr lang="uk-UA" sz="1600" b="0" strike="noStrike" spc="3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">
              <a:lnSpc>
                <a:spcPts val="2290"/>
              </a:lnSpc>
            </a:pPr>
            <a:r>
              <a:rPr lang="ru-RU" sz="1950" b="1" spc="-18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Д</a:t>
            </a:r>
            <a:r>
              <a:rPr lang="ru-RU" sz="1950" b="1" strike="noStrike" spc="-18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ЕЯКІ </a:t>
            </a:r>
            <a:r>
              <a:rPr lang="ru-RU" sz="1950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ВІТАМІНИ ВИКЛИКАЮТЬ ШЛУНКОВИЙ СТРЕС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r>
              <a:rPr lang="uk-UA" sz="1600" b="0" strike="noStrike" spc="26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Потрапляючи у шлунок, деякі </a:t>
            </a:r>
            <a:r>
              <a:rPr lang="uk-UA" sz="1600" b="0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вітаміни </a:t>
            </a:r>
            <a:r>
              <a:rPr lang="uk-UA" sz="1600" b="0" strike="noStrike" spc="3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можуть</a:t>
            </a:r>
            <a:r>
              <a:rPr lang="uk-UA" sz="1600" b="0" strike="noStrike" spc="-94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b="0" strike="noStrike" spc="26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викликати кишкові  </a:t>
            </a:r>
            <a:r>
              <a:rPr lang="uk-UA" sz="1600" b="0" strike="noStrike" spc="35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розлади та д</a:t>
            </a:r>
            <a:r>
              <a:rPr lang="uk-UA" sz="1600" b="0" strike="noStrike" spc="46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искомфорт.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20">
              <a:lnSpc>
                <a:spcPts val="2290"/>
              </a:lnSpc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CustomShape 5"/>
          <p:cNvSpPr/>
          <p:nvPr/>
        </p:nvSpPr>
        <p:spPr>
          <a:xfrm>
            <a:off x="601920" y="2485997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6"/>
          <p:cNvSpPr/>
          <p:nvPr/>
        </p:nvSpPr>
        <p:spPr>
          <a:xfrm>
            <a:off x="9576000" y="792000"/>
            <a:ext cx="2873880" cy="2821320"/>
          </a:xfrm>
          <a:custGeom>
            <a:avLst/>
            <a:gdLst/>
            <a:ahLst/>
            <a:cxnLst/>
            <a:rect l="l" t="t" r="r" b="b"/>
            <a:pathLst>
              <a:path w="4851400" h="4762500">
                <a:moveTo>
                  <a:pt x="2715374" y="4749800"/>
                </a:moveTo>
                <a:lnTo>
                  <a:pt x="2136025" y="4749800"/>
                </a:lnTo>
                <a:lnTo>
                  <a:pt x="2183655" y="4762500"/>
                </a:lnTo>
                <a:lnTo>
                  <a:pt x="2667744" y="4762500"/>
                </a:lnTo>
                <a:lnTo>
                  <a:pt x="2715374" y="4749800"/>
                </a:lnTo>
                <a:close/>
                <a:moveTo>
                  <a:pt x="2809783" y="4737100"/>
                </a:moveTo>
                <a:lnTo>
                  <a:pt x="2041616" y="4737100"/>
                </a:lnTo>
                <a:lnTo>
                  <a:pt x="2088676" y="4749800"/>
                </a:lnTo>
                <a:lnTo>
                  <a:pt x="2762723" y="4749800"/>
                </a:lnTo>
                <a:lnTo>
                  <a:pt x="2809783" y="4737100"/>
                </a:lnTo>
                <a:close/>
                <a:moveTo>
                  <a:pt x="2902997" y="38100"/>
                </a:moveTo>
                <a:lnTo>
                  <a:pt x="1948402" y="38100"/>
                </a:lnTo>
                <a:lnTo>
                  <a:pt x="1588947" y="139700"/>
                </a:lnTo>
                <a:lnTo>
                  <a:pt x="1545672" y="165100"/>
                </a:lnTo>
                <a:lnTo>
                  <a:pt x="1460327" y="190500"/>
                </a:lnTo>
                <a:lnTo>
                  <a:pt x="1418274" y="215900"/>
                </a:lnTo>
                <a:lnTo>
                  <a:pt x="1376648" y="228600"/>
                </a:lnTo>
                <a:lnTo>
                  <a:pt x="1335456" y="254000"/>
                </a:lnTo>
                <a:lnTo>
                  <a:pt x="1294707" y="266700"/>
                </a:lnTo>
                <a:lnTo>
                  <a:pt x="1214578" y="317500"/>
                </a:lnTo>
                <a:lnTo>
                  <a:pt x="1136333" y="368300"/>
                </a:lnTo>
                <a:lnTo>
                  <a:pt x="1097939" y="381000"/>
                </a:lnTo>
                <a:lnTo>
                  <a:pt x="1060043" y="406400"/>
                </a:lnTo>
                <a:lnTo>
                  <a:pt x="985782" y="457200"/>
                </a:lnTo>
                <a:lnTo>
                  <a:pt x="949435" y="495300"/>
                </a:lnTo>
                <a:lnTo>
                  <a:pt x="913622" y="520700"/>
                </a:lnTo>
                <a:lnTo>
                  <a:pt x="878352" y="546100"/>
                </a:lnTo>
                <a:lnTo>
                  <a:pt x="843635" y="571500"/>
                </a:lnTo>
                <a:lnTo>
                  <a:pt x="809480" y="609600"/>
                </a:lnTo>
                <a:lnTo>
                  <a:pt x="775895" y="635000"/>
                </a:lnTo>
                <a:lnTo>
                  <a:pt x="742889" y="660400"/>
                </a:lnTo>
                <a:lnTo>
                  <a:pt x="710472" y="698500"/>
                </a:lnTo>
                <a:lnTo>
                  <a:pt x="678653" y="723900"/>
                </a:lnTo>
                <a:lnTo>
                  <a:pt x="647441" y="762000"/>
                </a:lnTo>
                <a:lnTo>
                  <a:pt x="616845" y="800100"/>
                </a:lnTo>
                <a:lnTo>
                  <a:pt x="586873" y="825500"/>
                </a:lnTo>
                <a:lnTo>
                  <a:pt x="557535" y="863600"/>
                </a:lnTo>
                <a:lnTo>
                  <a:pt x="528841" y="901700"/>
                </a:lnTo>
                <a:lnTo>
                  <a:pt x="500798" y="927100"/>
                </a:lnTo>
                <a:lnTo>
                  <a:pt x="473416" y="965200"/>
                </a:lnTo>
                <a:lnTo>
                  <a:pt x="446705" y="1003300"/>
                </a:lnTo>
                <a:lnTo>
                  <a:pt x="420673" y="1041400"/>
                </a:lnTo>
                <a:lnTo>
                  <a:pt x="395329" y="1079500"/>
                </a:lnTo>
                <a:lnTo>
                  <a:pt x="370683" y="1117600"/>
                </a:lnTo>
                <a:lnTo>
                  <a:pt x="346743" y="1155700"/>
                </a:lnTo>
                <a:lnTo>
                  <a:pt x="323518" y="1193800"/>
                </a:lnTo>
                <a:lnTo>
                  <a:pt x="301018" y="1231900"/>
                </a:lnTo>
                <a:lnTo>
                  <a:pt x="279252" y="1270000"/>
                </a:lnTo>
                <a:lnTo>
                  <a:pt x="258228" y="1308100"/>
                </a:lnTo>
                <a:lnTo>
                  <a:pt x="237956" y="1346200"/>
                </a:lnTo>
                <a:lnTo>
                  <a:pt x="218445" y="1397000"/>
                </a:lnTo>
                <a:lnTo>
                  <a:pt x="199703" y="1435100"/>
                </a:lnTo>
                <a:lnTo>
                  <a:pt x="181740" y="1473200"/>
                </a:lnTo>
                <a:lnTo>
                  <a:pt x="164566" y="1524000"/>
                </a:lnTo>
                <a:lnTo>
                  <a:pt x="148188" y="1562100"/>
                </a:lnTo>
                <a:lnTo>
                  <a:pt x="132616" y="1600200"/>
                </a:lnTo>
                <a:lnTo>
                  <a:pt x="117860" y="1651000"/>
                </a:lnTo>
                <a:lnTo>
                  <a:pt x="103927" y="1689100"/>
                </a:lnTo>
                <a:lnTo>
                  <a:pt x="90828" y="1739900"/>
                </a:lnTo>
                <a:lnTo>
                  <a:pt x="78571" y="1778000"/>
                </a:lnTo>
                <a:lnTo>
                  <a:pt x="67165" y="1828800"/>
                </a:lnTo>
                <a:lnTo>
                  <a:pt x="56620" y="1866900"/>
                </a:lnTo>
                <a:lnTo>
                  <a:pt x="46944" y="1917700"/>
                </a:lnTo>
                <a:lnTo>
                  <a:pt x="38147" y="1955800"/>
                </a:lnTo>
                <a:lnTo>
                  <a:pt x="30237" y="2006600"/>
                </a:lnTo>
                <a:lnTo>
                  <a:pt x="23224" y="2057400"/>
                </a:lnTo>
                <a:lnTo>
                  <a:pt x="17117" y="2095500"/>
                </a:lnTo>
                <a:lnTo>
                  <a:pt x="11924" y="2146300"/>
                </a:lnTo>
                <a:lnTo>
                  <a:pt x="7656" y="2197100"/>
                </a:lnTo>
                <a:lnTo>
                  <a:pt x="4320" y="2235200"/>
                </a:lnTo>
                <a:lnTo>
                  <a:pt x="1926" y="2286000"/>
                </a:lnTo>
                <a:lnTo>
                  <a:pt x="483" y="2336800"/>
                </a:lnTo>
                <a:lnTo>
                  <a:pt x="0" y="2387600"/>
                </a:lnTo>
                <a:lnTo>
                  <a:pt x="483" y="2425700"/>
                </a:lnTo>
                <a:lnTo>
                  <a:pt x="1926" y="2476500"/>
                </a:lnTo>
                <a:lnTo>
                  <a:pt x="4320" y="2527300"/>
                </a:lnTo>
                <a:lnTo>
                  <a:pt x="7656" y="2578100"/>
                </a:lnTo>
                <a:lnTo>
                  <a:pt x="11924" y="2616200"/>
                </a:lnTo>
                <a:lnTo>
                  <a:pt x="17117" y="2667000"/>
                </a:lnTo>
                <a:lnTo>
                  <a:pt x="23224" y="2717800"/>
                </a:lnTo>
                <a:lnTo>
                  <a:pt x="30237" y="2755900"/>
                </a:lnTo>
                <a:lnTo>
                  <a:pt x="38147" y="2806700"/>
                </a:lnTo>
                <a:lnTo>
                  <a:pt x="46944" y="2857500"/>
                </a:lnTo>
                <a:lnTo>
                  <a:pt x="56620" y="2895600"/>
                </a:lnTo>
                <a:lnTo>
                  <a:pt x="67165" y="2946400"/>
                </a:lnTo>
                <a:lnTo>
                  <a:pt x="78571" y="2984500"/>
                </a:lnTo>
                <a:lnTo>
                  <a:pt x="90828" y="3035300"/>
                </a:lnTo>
                <a:lnTo>
                  <a:pt x="103927" y="3073400"/>
                </a:lnTo>
                <a:lnTo>
                  <a:pt x="117860" y="3124200"/>
                </a:lnTo>
                <a:lnTo>
                  <a:pt x="132616" y="3162300"/>
                </a:lnTo>
                <a:lnTo>
                  <a:pt x="148188" y="3200400"/>
                </a:lnTo>
                <a:lnTo>
                  <a:pt x="164566" y="3251200"/>
                </a:lnTo>
                <a:lnTo>
                  <a:pt x="181740" y="3289300"/>
                </a:lnTo>
                <a:lnTo>
                  <a:pt x="199703" y="3327400"/>
                </a:lnTo>
                <a:lnTo>
                  <a:pt x="218445" y="3378200"/>
                </a:lnTo>
                <a:lnTo>
                  <a:pt x="237956" y="3416300"/>
                </a:lnTo>
                <a:lnTo>
                  <a:pt x="258228" y="3454400"/>
                </a:lnTo>
                <a:lnTo>
                  <a:pt x="279252" y="3492500"/>
                </a:lnTo>
                <a:lnTo>
                  <a:pt x="301018" y="3530600"/>
                </a:lnTo>
                <a:lnTo>
                  <a:pt x="323518" y="3568700"/>
                </a:lnTo>
                <a:lnTo>
                  <a:pt x="346743" y="3606800"/>
                </a:lnTo>
                <a:lnTo>
                  <a:pt x="370683" y="3657600"/>
                </a:lnTo>
                <a:lnTo>
                  <a:pt x="395329" y="3683000"/>
                </a:lnTo>
                <a:lnTo>
                  <a:pt x="420673" y="3721100"/>
                </a:lnTo>
                <a:lnTo>
                  <a:pt x="446705" y="3759200"/>
                </a:lnTo>
                <a:lnTo>
                  <a:pt x="473416" y="3797300"/>
                </a:lnTo>
                <a:lnTo>
                  <a:pt x="500798" y="3835400"/>
                </a:lnTo>
                <a:lnTo>
                  <a:pt x="528841" y="3873500"/>
                </a:lnTo>
                <a:lnTo>
                  <a:pt x="557535" y="3898900"/>
                </a:lnTo>
                <a:lnTo>
                  <a:pt x="586873" y="3937000"/>
                </a:lnTo>
                <a:lnTo>
                  <a:pt x="616845" y="3975100"/>
                </a:lnTo>
                <a:lnTo>
                  <a:pt x="647441" y="4000500"/>
                </a:lnTo>
                <a:lnTo>
                  <a:pt x="678653" y="4038600"/>
                </a:lnTo>
                <a:lnTo>
                  <a:pt x="710472" y="4064000"/>
                </a:lnTo>
                <a:lnTo>
                  <a:pt x="742889" y="4102100"/>
                </a:lnTo>
                <a:lnTo>
                  <a:pt x="775895" y="4127500"/>
                </a:lnTo>
                <a:lnTo>
                  <a:pt x="809480" y="4165600"/>
                </a:lnTo>
                <a:lnTo>
                  <a:pt x="843635" y="4191000"/>
                </a:lnTo>
                <a:lnTo>
                  <a:pt x="878352" y="4216400"/>
                </a:lnTo>
                <a:lnTo>
                  <a:pt x="913622" y="4254500"/>
                </a:lnTo>
                <a:lnTo>
                  <a:pt x="949435" y="4279900"/>
                </a:lnTo>
                <a:lnTo>
                  <a:pt x="1022654" y="4330700"/>
                </a:lnTo>
                <a:lnTo>
                  <a:pt x="1097939" y="4381500"/>
                </a:lnTo>
                <a:lnTo>
                  <a:pt x="1175215" y="4432300"/>
                </a:lnTo>
                <a:lnTo>
                  <a:pt x="1214578" y="4445000"/>
                </a:lnTo>
                <a:lnTo>
                  <a:pt x="1254412" y="4470400"/>
                </a:lnTo>
                <a:lnTo>
                  <a:pt x="1335456" y="4521200"/>
                </a:lnTo>
                <a:lnTo>
                  <a:pt x="1376648" y="4533900"/>
                </a:lnTo>
                <a:lnTo>
                  <a:pt x="1418274" y="4559300"/>
                </a:lnTo>
                <a:lnTo>
                  <a:pt x="1502796" y="4584700"/>
                </a:lnTo>
                <a:lnTo>
                  <a:pt x="1545672" y="4610100"/>
                </a:lnTo>
                <a:lnTo>
                  <a:pt x="1632611" y="4635500"/>
                </a:lnTo>
                <a:lnTo>
                  <a:pt x="1994855" y="4737100"/>
                </a:lnTo>
                <a:lnTo>
                  <a:pt x="2856544" y="4737100"/>
                </a:lnTo>
                <a:lnTo>
                  <a:pt x="3218788" y="4635500"/>
                </a:lnTo>
                <a:lnTo>
                  <a:pt x="3305727" y="4610100"/>
                </a:lnTo>
                <a:lnTo>
                  <a:pt x="3348603" y="4584700"/>
                </a:lnTo>
                <a:lnTo>
                  <a:pt x="3433125" y="4559300"/>
                </a:lnTo>
                <a:lnTo>
                  <a:pt x="3474751" y="4533900"/>
                </a:lnTo>
                <a:lnTo>
                  <a:pt x="3515943" y="4521200"/>
                </a:lnTo>
                <a:lnTo>
                  <a:pt x="3596987" y="4470400"/>
                </a:lnTo>
                <a:lnTo>
                  <a:pt x="3636821" y="4445000"/>
                </a:lnTo>
                <a:lnTo>
                  <a:pt x="3676184" y="4432300"/>
                </a:lnTo>
                <a:lnTo>
                  <a:pt x="3753460" y="4381500"/>
                </a:lnTo>
                <a:lnTo>
                  <a:pt x="3828745" y="4330700"/>
                </a:lnTo>
                <a:lnTo>
                  <a:pt x="3901964" y="4279900"/>
                </a:lnTo>
                <a:lnTo>
                  <a:pt x="3937777" y="4254500"/>
                </a:lnTo>
                <a:lnTo>
                  <a:pt x="3973047" y="4216400"/>
                </a:lnTo>
                <a:lnTo>
                  <a:pt x="4007764" y="4191000"/>
                </a:lnTo>
                <a:lnTo>
                  <a:pt x="4041919" y="4165600"/>
                </a:lnTo>
                <a:lnTo>
                  <a:pt x="4075504" y="4127500"/>
                </a:lnTo>
                <a:lnTo>
                  <a:pt x="4108510" y="4102100"/>
                </a:lnTo>
                <a:lnTo>
                  <a:pt x="4140927" y="4064000"/>
                </a:lnTo>
                <a:lnTo>
                  <a:pt x="4172746" y="4038600"/>
                </a:lnTo>
                <a:lnTo>
                  <a:pt x="4203958" y="4000500"/>
                </a:lnTo>
                <a:lnTo>
                  <a:pt x="4234554" y="3975100"/>
                </a:lnTo>
                <a:lnTo>
                  <a:pt x="4264526" y="3937000"/>
                </a:lnTo>
                <a:lnTo>
                  <a:pt x="4293864" y="3898900"/>
                </a:lnTo>
                <a:lnTo>
                  <a:pt x="4322558" y="3873500"/>
                </a:lnTo>
                <a:lnTo>
                  <a:pt x="4350601" y="3835400"/>
                </a:lnTo>
                <a:lnTo>
                  <a:pt x="4377983" y="3797300"/>
                </a:lnTo>
                <a:lnTo>
                  <a:pt x="4404694" y="3759200"/>
                </a:lnTo>
                <a:lnTo>
                  <a:pt x="4430726" y="3721100"/>
                </a:lnTo>
                <a:lnTo>
                  <a:pt x="4456070" y="3683000"/>
                </a:lnTo>
                <a:lnTo>
                  <a:pt x="4480716" y="3657600"/>
                </a:lnTo>
                <a:lnTo>
                  <a:pt x="4504656" y="3606800"/>
                </a:lnTo>
                <a:lnTo>
                  <a:pt x="4527881" y="3568700"/>
                </a:lnTo>
                <a:lnTo>
                  <a:pt x="4550381" y="3530600"/>
                </a:lnTo>
                <a:lnTo>
                  <a:pt x="4572147" y="3492500"/>
                </a:lnTo>
                <a:lnTo>
                  <a:pt x="4593171" y="3454400"/>
                </a:lnTo>
                <a:lnTo>
                  <a:pt x="4613443" y="3416300"/>
                </a:lnTo>
                <a:lnTo>
                  <a:pt x="4632954" y="3378200"/>
                </a:lnTo>
                <a:lnTo>
                  <a:pt x="4651696" y="3327400"/>
                </a:lnTo>
                <a:lnTo>
                  <a:pt x="4669659" y="3289300"/>
                </a:lnTo>
                <a:lnTo>
                  <a:pt x="4686833" y="3251200"/>
                </a:lnTo>
                <a:lnTo>
                  <a:pt x="4703211" y="3200400"/>
                </a:lnTo>
                <a:lnTo>
                  <a:pt x="4718783" y="3162300"/>
                </a:lnTo>
                <a:lnTo>
                  <a:pt x="4733539" y="3124200"/>
                </a:lnTo>
                <a:lnTo>
                  <a:pt x="4747472" y="3073400"/>
                </a:lnTo>
                <a:lnTo>
                  <a:pt x="4760571" y="3035300"/>
                </a:lnTo>
                <a:lnTo>
                  <a:pt x="4772828" y="2984500"/>
                </a:lnTo>
                <a:lnTo>
                  <a:pt x="4784234" y="2946400"/>
                </a:lnTo>
                <a:lnTo>
                  <a:pt x="4794779" y="2895600"/>
                </a:lnTo>
                <a:lnTo>
                  <a:pt x="4804455" y="2857500"/>
                </a:lnTo>
                <a:lnTo>
                  <a:pt x="4813252" y="2806700"/>
                </a:lnTo>
                <a:lnTo>
                  <a:pt x="4821162" y="2755900"/>
                </a:lnTo>
                <a:lnTo>
                  <a:pt x="4828175" y="2717800"/>
                </a:lnTo>
                <a:lnTo>
                  <a:pt x="4834282" y="2667000"/>
                </a:lnTo>
                <a:lnTo>
                  <a:pt x="4839475" y="2616200"/>
                </a:lnTo>
                <a:lnTo>
                  <a:pt x="4843743" y="2578100"/>
                </a:lnTo>
                <a:lnTo>
                  <a:pt x="4847079" y="2527300"/>
                </a:lnTo>
                <a:lnTo>
                  <a:pt x="4849473" y="2476500"/>
                </a:lnTo>
                <a:lnTo>
                  <a:pt x="4850916" y="2425700"/>
                </a:lnTo>
                <a:lnTo>
                  <a:pt x="4851400" y="2387600"/>
                </a:lnTo>
                <a:lnTo>
                  <a:pt x="4850916" y="2336800"/>
                </a:lnTo>
                <a:lnTo>
                  <a:pt x="4849473" y="2286000"/>
                </a:lnTo>
                <a:lnTo>
                  <a:pt x="4847079" y="2235200"/>
                </a:lnTo>
                <a:lnTo>
                  <a:pt x="4843743" y="2197100"/>
                </a:lnTo>
                <a:lnTo>
                  <a:pt x="4839475" y="2146300"/>
                </a:lnTo>
                <a:lnTo>
                  <a:pt x="4834282" y="2095500"/>
                </a:lnTo>
                <a:lnTo>
                  <a:pt x="4828175" y="2057400"/>
                </a:lnTo>
                <a:lnTo>
                  <a:pt x="4821162" y="2006600"/>
                </a:lnTo>
                <a:lnTo>
                  <a:pt x="4813252" y="1955800"/>
                </a:lnTo>
                <a:lnTo>
                  <a:pt x="4804455" y="1917700"/>
                </a:lnTo>
                <a:lnTo>
                  <a:pt x="4794779" y="1866900"/>
                </a:lnTo>
                <a:lnTo>
                  <a:pt x="4784234" y="1828800"/>
                </a:lnTo>
                <a:lnTo>
                  <a:pt x="4772828" y="1778000"/>
                </a:lnTo>
                <a:lnTo>
                  <a:pt x="4760571" y="1739900"/>
                </a:lnTo>
                <a:lnTo>
                  <a:pt x="4747472" y="1689100"/>
                </a:lnTo>
                <a:lnTo>
                  <a:pt x="4733539" y="1651000"/>
                </a:lnTo>
                <a:lnTo>
                  <a:pt x="4718783" y="1600200"/>
                </a:lnTo>
                <a:lnTo>
                  <a:pt x="4703211" y="1562100"/>
                </a:lnTo>
                <a:lnTo>
                  <a:pt x="4686833" y="1524000"/>
                </a:lnTo>
                <a:lnTo>
                  <a:pt x="4669659" y="1473200"/>
                </a:lnTo>
                <a:lnTo>
                  <a:pt x="4651696" y="1435100"/>
                </a:lnTo>
                <a:lnTo>
                  <a:pt x="4632954" y="1397000"/>
                </a:lnTo>
                <a:lnTo>
                  <a:pt x="4613443" y="1346200"/>
                </a:lnTo>
                <a:lnTo>
                  <a:pt x="4593171" y="1308100"/>
                </a:lnTo>
                <a:lnTo>
                  <a:pt x="4572147" y="1270000"/>
                </a:lnTo>
                <a:lnTo>
                  <a:pt x="4550381" y="1231900"/>
                </a:lnTo>
                <a:lnTo>
                  <a:pt x="4527881" y="1193800"/>
                </a:lnTo>
                <a:lnTo>
                  <a:pt x="4504656" y="1155700"/>
                </a:lnTo>
                <a:lnTo>
                  <a:pt x="4480716" y="1117600"/>
                </a:lnTo>
                <a:lnTo>
                  <a:pt x="4456070" y="1079500"/>
                </a:lnTo>
                <a:lnTo>
                  <a:pt x="4430726" y="1041400"/>
                </a:lnTo>
                <a:lnTo>
                  <a:pt x="4404694" y="1003300"/>
                </a:lnTo>
                <a:lnTo>
                  <a:pt x="4377983" y="965200"/>
                </a:lnTo>
                <a:lnTo>
                  <a:pt x="4350601" y="927100"/>
                </a:lnTo>
                <a:lnTo>
                  <a:pt x="4322558" y="901700"/>
                </a:lnTo>
                <a:lnTo>
                  <a:pt x="4293864" y="863600"/>
                </a:lnTo>
                <a:lnTo>
                  <a:pt x="4264526" y="825500"/>
                </a:lnTo>
                <a:lnTo>
                  <a:pt x="4234554" y="800100"/>
                </a:lnTo>
                <a:lnTo>
                  <a:pt x="4203958" y="762000"/>
                </a:lnTo>
                <a:lnTo>
                  <a:pt x="4172746" y="723900"/>
                </a:lnTo>
                <a:lnTo>
                  <a:pt x="4140927" y="698500"/>
                </a:lnTo>
                <a:lnTo>
                  <a:pt x="4108510" y="660400"/>
                </a:lnTo>
                <a:lnTo>
                  <a:pt x="4075504" y="635000"/>
                </a:lnTo>
                <a:lnTo>
                  <a:pt x="4041919" y="609600"/>
                </a:lnTo>
                <a:lnTo>
                  <a:pt x="4007764" y="571500"/>
                </a:lnTo>
                <a:lnTo>
                  <a:pt x="3973047" y="546100"/>
                </a:lnTo>
                <a:lnTo>
                  <a:pt x="3937777" y="520700"/>
                </a:lnTo>
                <a:lnTo>
                  <a:pt x="3901964" y="495300"/>
                </a:lnTo>
                <a:lnTo>
                  <a:pt x="3865617" y="457200"/>
                </a:lnTo>
                <a:lnTo>
                  <a:pt x="3791356" y="406400"/>
                </a:lnTo>
                <a:lnTo>
                  <a:pt x="3753460" y="381000"/>
                </a:lnTo>
                <a:lnTo>
                  <a:pt x="3715066" y="368300"/>
                </a:lnTo>
                <a:lnTo>
                  <a:pt x="3636821" y="317500"/>
                </a:lnTo>
                <a:lnTo>
                  <a:pt x="3556692" y="266700"/>
                </a:lnTo>
                <a:lnTo>
                  <a:pt x="3515943" y="254000"/>
                </a:lnTo>
                <a:lnTo>
                  <a:pt x="3474751" y="228600"/>
                </a:lnTo>
                <a:lnTo>
                  <a:pt x="3433125" y="215900"/>
                </a:lnTo>
                <a:lnTo>
                  <a:pt x="3391072" y="190500"/>
                </a:lnTo>
                <a:lnTo>
                  <a:pt x="3305727" y="165100"/>
                </a:lnTo>
                <a:lnTo>
                  <a:pt x="3262452" y="139700"/>
                </a:lnTo>
                <a:lnTo>
                  <a:pt x="2902997" y="38100"/>
                </a:lnTo>
                <a:close/>
                <a:moveTo>
                  <a:pt x="2809783" y="25400"/>
                </a:moveTo>
                <a:lnTo>
                  <a:pt x="2041616" y="25400"/>
                </a:lnTo>
                <a:lnTo>
                  <a:pt x="1994855" y="38100"/>
                </a:lnTo>
                <a:lnTo>
                  <a:pt x="2856544" y="38100"/>
                </a:lnTo>
                <a:lnTo>
                  <a:pt x="2809783" y="25400"/>
                </a:lnTo>
                <a:close/>
                <a:moveTo>
                  <a:pt x="2715374" y="12700"/>
                </a:moveTo>
                <a:lnTo>
                  <a:pt x="2136025" y="12700"/>
                </a:lnTo>
                <a:lnTo>
                  <a:pt x="2088676" y="25400"/>
                </a:lnTo>
                <a:lnTo>
                  <a:pt x="2762723" y="25400"/>
                </a:lnTo>
                <a:lnTo>
                  <a:pt x="2715374" y="12700"/>
                </a:lnTo>
                <a:close/>
                <a:moveTo>
                  <a:pt x="2619842" y="0"/>
                </a:moveTo>
                <a:lnTo>
                  <a:pt x="2231557" y="0"/>
                </a:lnTo>
                <a:lnTo>
                  <a:pt x="2183655" y="12700"/>
                </a:lnTo>
                <a:lnTo>
                  <a:pt x="2667744" y="12700"/>
                </a:lnTo>
                <a:lnTo>
                  <a:pt x="261984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8" name="Picture 228"/>
          <p:cNvPicPr/>
          <p:nvPr/>
        </p:nvPicPr>
        <p:blipFill>
          <a:blip r:embed="rId4"/>
          <a:stretch/>
        </p:blipFill>
        <p:spPr>
          <a:xfrm>
            <a:off x="6888240" y="1576800"/>
            <a:ext cx="5154840" cy="5154840"/>
          </a:xfrm>
          <a:prstGeom prst="rect">
            <a:avLst/>
          </a:prstGeom>
          <a:ln>
            <a:noFill/>
          </a:ln>
        </p:spPr>
      </p:pic>
      <p:sp>
        <p:nvSpPr>
          <p:cNvPr id="219" name="CustomShape 7"/>
          <p:cNvSpPr/>
          <p:nvPr/>
        </p:nvSpPr>
        <p:spPr>
          <a:xfrm>
            <a:off x="601920" y="5806397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0" y="0"/>
            <a:ext cx="13003920" cy="603252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2"/>
          <p:cNvSpPr/>
          <p:nvPr/>
        </p:nvSpPr>
        <p:spPr>
          <a:xfrm>
            <a:off x="583200" y="534960"/>
            <a:ext cx="8128440" cy="195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0640" rIns="0" bIns="0"/>
          <a:lstStyle/>
          <a:p>
            <a:pPr marL="14400" indent="72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</a:t>
            </a:r>
            <a:r>
              <a:rPr lang="uk-UA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</a:t>
            </a: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ПОСОМАЛЬНА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ТЕХНОЛОГІЯ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ЗАХИЩАЄ АКТИВНІ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700" b="1" spc="9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37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ЕЧОВИНИ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836280" y="3099600"/>
            <a:ext cx="4206240" cy="1352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uk-UA" sz="1600" b="1" spc="-1" dirty="0">
                <a:solidFill>
                  <a:srgbClr val="FFFFFF"/>
                </a:solidFill>
                <a:latin typeface="Helvetica Neue World"/>
              </a:rPr>
              <a:t>Активні речовини</a:t>
            </a:r>
            <a:r>
              <a:rPr lang="uk-UA" sz="1600" b="1" spc="-7" dirty="0">
                <a:solidFill>
                  <a:srgbClr val="FFFFFF"/>
                </a:solidFill>
                <a:latin typeface="Helvetica Neue World"/>
              </a:rPr>
              <a:t>, інкапсульовані до</a:t>
            </a:r>
            <a:r>
              <a:rPr lang="uk-UA" sz="1600" b="1" spc="-1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uk-UA" sz="1600" b="1" spc="-12" dirty="0">
                <a:solidFill>
                  <a:srgbClr val="FFFFFF"/>
                </a:solidFill>
                <a:latin typeface="Helvetica Neue World"/>
              </a:rPr>
              <a:t>ліпосоми, </a:t>
            </a:r>
            <a:r>
              <a:rPr lang="uk-UA" sz="1600" b="1" spc="-15" dirty="0">
                <a:solidFill>
                  <a:srgbClr val="FFFFFF"/>
                </a:solidFill>
                <a:latin typeface="Helvetica Neue World"/>
              </a:rPr>
              <a:t>проходять </a:t>
            </a:r>
            <a:r>
              <a:rPr lang="uk-UA" sz="1600" b="1" spc="-21" dirty="0" smtClean="0">
                <a:solidFill>
                  <a:srgbClr val="FFFFFF"/>
                </a:solidFill>
                <a:latin typeface="Helvetica Neue World"/>
              </a:rPr>
              <a:t>травний тракт до</a:t>
            </a:r>
            <a:r>
              <a:rPr lang="uk-UA" sz="1600" b="1" spc="-1" dirty="0" smtClean="0">
                <a:solidFill>
                  <a:srgbClr val="FFFFFF"/>
                </a:solidFill>
                <a:latin typeface="Helvetica Neue World"/>
              </a:rPr>
              <a:t> місця потрапляння у кровотік під надійним</a:t>
            </a:r>
            <a:r>
              <a:rPr lang="uk-UA" sz="1600" b="1" spc="-7" dirty="0" smtClean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uk-UA" sz="1600" b="1" spc="-7" dirty="0">
                <a:solidFill>
                  <a:srgbClr val="FFFFFF"/>
                </a:solidFill>
                <a:latin typeface="Helvetica Neue World"/>
              </a:rPr>
              <a:t>захистом  </a:t>
            </a:r>
            <a:r>
              <a:rPr lang="uk-UA" sz="1600" b="1" spc="-1" dirty="0">
                <a:solidFill>
                  <a:srgbClr val="FFFFFF"/>
                </a:solidFill>
                <a:latin typeface="Helvetica Neue World"/>
              </a:rPr>
              <a:t>фосфоліпідної оболонки</a:t>
            </a:r>
            <a:r>
              <a:rPr lang="uk-UA" sz="1600" b="1" spc="-1" dirty="0" smtClean="0">
                <a:solidFill>
                  <a:srgbClr val="FFFFFF"/>
                </a:solidFill>
                <a:latin typeface="Helvetica Neue World"/>
              </a:rPr>
              <a:t>.</a:t>
            </a:r>
            <a:endParaRPr lang="uk-UA" sz="1600" spc="-1" dirty="0">
              <a:latin typeface="Gilroy"/>
            </a:endParaRPr>
          </a:p>
        </p:txBody>
      </p:sp>
      <p:sp>
        <p:nvSpPr>
          <p:cNvPr id="223" name="CustomShape 4"/>
          <p:cNvSpPr/>
          <p:nvPr/>
        </p:nvSpPr>
        <p:spPr>
          <a:xfrm flipH="1">
            <a:off x="575641" y="3138479"/>
            <a:ext cx="45719" cy="1313777"/>
          </a:xfrm>
          <a:custGeom>
            <a:avLst/>
            <a:gdLst/>
            <a:ahLst/>
            <a:cxnLst/>
            <a:rect l="l" t="t" r="r" b="b"/>
            <a:pathLst>
              <a:path h="932814">
                <a:moveTo>
                  <a:pt x="0" y="0"/>
                </a:moveTo>
                <a:lnTo>
                  <a:pt x="0" y="932395"/>
                </a:lnTo>
              </a:path>
            </a:pathLst>
          </a:custGeom>
          <a:noFill/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5"/>
          <p:cNvSpPr/>
          <p:nvPr/>
        </p:nvSpPr>
        <p:spPr>
          <a:xfrm>
            <a:off x="6718320" y="1118880"/>
            <a:ext cx="5979240" cy="58636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6"/>
          <p:cNvSpPr/>
          <p:nvPr/>
        </p:nvSpPr>
        <p:spPr>
          <a:xfrm>
            <a:off x="9060208" y="1860012"/>
            <a:ext cx="1413828" cy="7506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26640" indent="-1404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6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НЕ </a:t>
            </a:r>
            <a:r>
              <a:rPr lang="ru-RU" sz="1250" b="1" strike="noStrike" spc="-6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РУЙНУЮТЬСЯ </a:t>
            </a:r>
            <a:r>
              <a:rPr lang="ru-RU" sz="1250" b="1" strike="noStrike" spc="-4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У </a:t>
            </a:r>
            <a:r>
              <a:rPr lang="ru-RU" sz="1250" b="1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КИШЕЧНИКУ</a:t>
            </a:r>
            <a:endParaRPr lang="ru-RU" sz="12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CustomShape 7"/>
          <p:cNvSpPr/>
          <p:nvPr/>
        </p:nvSpPr>
        <p:spPr>
          <a:xfrm>
            <a:off x="10959547" y="3487320"/>
            <a:ext cx="1414033" cy="26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1250" b="1" strike="noStrike" spc="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ВСМОКТУЮТЬСЯ </a:t>
            </a:r>
            <a:endParaRPr lang="ru-RU" sz="12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CustomShape 8"/>
          <p:cNvSpPr/>
          <p:nvPr/>
        </p:nvSpPr>
        <p:spPr>
          <a:xfrm>
            <a:off x="10174856" y="5522040"/>
            <a:ext cx="1723320" cy="59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6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НЕ </a:t>
            </a:r>
            <a:r>
              <a:rPr lang="ru-RU" sz="1250" b="1" strike="noStrike" spc="-6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РУЙНУЮТЬСЯ </a:t>
            </a:r>
            <a:r>
              <a:rPr lang="ru-RU" sz="1250" b="1" strike="noStrike" spc="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1250" b="1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КИШКОВОЮ  </a:t>
            </a:r>
            <a:r>
              <a:rPr lang="ru-RU" sz="1250" b="1" strike="noStrike" spc="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СТІНКОЮ</a:t>
            </a:r>
            <a:endParaRPr lang="ru-RU" sz="12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CustomShape 9"/>
          <p:cNvSpPr/>
          <p:nvPr/>
        </p:nvSpPr>
        <p:spPr>
          <a:xfrm>
            <a:off x="7788240" y="5631120"/>
            <a:ext cx="1534320" cy="40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7280" indent="-432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69" dirty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НЕ </a:t>
            </a:r>
            <a:r>
              <a:rPr lang="ru-RU" sz="1250" b="1" strike="noStrike" spc="-6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РУЙНУЮТЬСЯ </a:t>
            </a:r>
            <a:r>
              <a:rPr lang="ru-RU" sz="1250" b="1" strike="noStrike" spc="21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ПЕЧІНКОЮ</a:t>
            </a:r>
            <a:endParaRPr lang="ru-RU" sz="12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CustomShape 10"/>
          <p:cNvSpPr/>
          <p:nvPr/>
        </p:nvSpPr>
        <p:spPr>
          <a:xfrm>
            <a:off x="6899564" y="3396396"/>
            <a:ext cx="1663104" cy="40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ПОТРАПЛЯЮТЬ </a:t>
            </a:r>
            <a:endParaRPr lang="ru-RU" sz="12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pc="9" dirty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У</a:t>
            </a:r>
            <a:r>
              <a:rPr lang="ru-RU" sz="1250" b="1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КРОВ</a:t>
            </a:r>
            <a:endParaRPr lang="ru-RU" sz="12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CustomShape 11"/>
          <p:cNvSpPr/>
          <p:nvPr/>
        </p:nvSpPr>
        <p:spPr>
          <a:xfrm>
            <a:off x="20368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12"/>
          <p:cNvSpPr/>
          <p:nvPr/>
        </p:nvSpPr>
        <p:spPr>
          <a:xfrm>
            <a:off x="113868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13"/>
          <p:cNvSpPr/>
          <p:nvPr/>
        </p:nvSpPr>
        <p:spPr>
          <a:xfrm>
            <a:off x="601920" y="6295680"/>
            <a:ext cx="414720" cy="41472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588960" y="516960"/>
            <a:ext cx="5406120" cy="134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0640" rIns="0" bIns="0"/>
          <a:lstStyle/>
          <a:p>
            <a:pPr marL="14400">
              <a:lnSpc>
                <a:spcPts val="3685"/>
              </a:lnSpc>
            </a:pPr>
            <a:r>
              <a:rPr lang="ru-RU" sz="3700" b="1" strike="noStrike" spc="9" dirty="0" smtClean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КЛЮЧОВІ ПЕРЕВАГИ ЛІПОСОМ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295920" y="2331188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3"/>
          <p:cNvSpPr/>
          <p:nvPr/>
        </p:nvSpPr>
        <p:spPr>
          <a:xfrm>
            <a:off x="295920" y="4685871"/>
            <a:ext cx="125640" cy="125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4"/>
          <p:cNvSpPr/>
          <p:nvPr/>
        </p:nvSpPr>
        <p:spPr>
          <a:xfrm>
            <a:off x="579960" y="2183760"/>
            <a:ext cx="5415120" cy="354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ru-RU" sz="1950" b="1" strike="noStrike" spc="1" dirty="0" smtClean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БІОДОСТУПНІСТЬ </a:t>
            </a:r>
            <a:endParaRPr lang="ru-RU" sz="195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uk-UA" sz="1600" b="0" strike="noStrike" spc="26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Ліпосомальна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форма</a:t>
            </a:r>
            <a:r>
              <a:rPr lang="uk-UA" sz="1600" b="0" strike="noStrike" spc="-72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збільшує 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біодоступність </a:t>
            </a: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активної</a:t>
            </a:r>
            <a:r>
              <a:rPr lang="uk-UA" sz="1600" b="0" strike="noStrike" spc="-77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uk-UA" sz="1600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р</a:t>
            </a:r>
            <a:r>
              <a:rPr lang="uk-UA" sz="1600" b="0" strike="noStrike" spc="1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ечовини (</a:t>
            </a:r>
            <a:r>
              <a:rPr lang="uk-UA" sz="1600" b="0" strike="noStrike" spc="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порівнюючи з іншими формами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).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uk-UA" sz="1950" b="1" strike="noStrike" spc="-1" dirty="0" smtClean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БІОСУМІСНІСТЬ</a:t>
            </a:r>
            <a:endParaRPr lang="uk-UA" sz="195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uk-UA" sz="1600" b="0" strike="noStrike" spc="4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Ліпосоми складаються з фосфоліпідів – речовини, аналогічній основному структурному компоненту клітинних мембран</a:t>
            </a:r>
            <a:r>
              <a:rPr lang="uk-UA" sz="1600" b="0" strike="noStrike" spc="35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</a:t>
            </a: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uk-UA" sz="160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">
              <a:lnSpc>
                <a:spcPct val="100000"/>
              </a:lnSpc>
            </a:pPr>
            <a:r>
              <a:rPr lang="uk-UA" sz="1950" b="1" strike="noStrike" spc="1" dirty="0" smtClean="0">
                <a:solidFill>
                  <a:srgbClr val="00B6E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БЕЗПЕЧНІСТЬ </a:t>
            </a:r>
            <a:endParaRPr lang="uk-UA" sz="1950" b="0" strike="noStrike" spc="-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uk-UA" sz="1600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Містять </a:t>
            </a: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мінімум допоміжних речовин</a:t>
            </a:r>
            <a:b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uk-UA" sz="1600" b="0" strike="noStrike" spc="21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і </a:t>
            </a:r>
            <a:r>
              <a:rPr lang="uk-UA" sz="1600" b="0" strike="noStrike" spc="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не містять цукру</a:t>
            </a:r>
            <a:r>
              <a:rPr lang="uk-UA" sz="1600" b="0" strike="noStrike" spc="29" dirty="0" smtClean="0">
                <a:solidFill>
                  <a:srgbClr val="565655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. Не токсичні.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295920" y="3410973"/>
            <a:ext cx="125640" cy="125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Picture 260"/>
          <p:cNvPicPr/>
          <p:nvPr/>
        </p:nvPicPr>
        <p:blipFill>
          <a:blip r:embed="rId5"/>
          <a:stretch/>
        </p:blipFill>
        <p:spPr>
          <a:xfrm>
            <a:off x="7488000" y="-100080"/>
            <a:ext cx="5997240" cy="751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2402280" y="3354120"/>
            <a:ext cx="8108280" cy="12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 algn="ctr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29" dirty="0" smtClean="0">
                <a:solidFill>
                  <a:srgbClr val="FFD04E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ЛІПОСОМАЛЬНА ТЕХНОЛОГІЯ</a:t>
            </a:r>
            <a:endParaRPr lang="ru-RU" sz="39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6680160" y="0"/>
            <a:ext cx="6323760" cy="73144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2"/>
          <p:cNvSpPr/>
          <p:nvPr/>
        </p:nvSpPr>
        <p:spPr>
          <a:xfrm>
            <a:off x="552960" y="525960"/>
            <a:ext cx="5494680" cy="122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pc="9" dirty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Щ</a:t>
            </a:r>
            <a:r>
              <a:rPr lang="ru-RU" sz="3700" b="1" strike="noStrike" spc="9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О ТАКЕ</a:t>
            </a:r>
            <a:r>
              <a:rPr lang="ru-RU" sz="3700" b="1" strike="noStrike" spc="-72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ru-RU" sz="3700" b="1" strike="noStrike" spc="9" dirty="0" smtClean="0">
                <a:solidFill>
                  <a:srgbClr val="00B3E4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ЛІПОСОМА</a:t>
            </a:r>
            <a:endParaRPr lang="ru-RU" sz="37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CustomShape 3"/>
          <p:cNvSpPr/>
          <p:nvPr/>
        </p:nvSpPr>
        <p:spPr>
          <a:xfrm>
            <a:off x="7319160" y="1440000"/>
            <a:ext cx="3552480" cy="35964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ru-RU" sz="1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ЛІПІДНИЙ </a:t>
            </a:r>
            <a:r>
              <a:rPr lang="ru-RU" sz="1600" b="1" strike="noStrike" spc="7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БІШАР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589320" y="2340909"/>
            <a:ext cx="5458320" cy="971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>
              <a:lnSpc>
                <a:spcPct val="100000"/>
              </a:lnSpc>
            </a:pPr>
            <a:r>
              <a:rPr lang="uk-UA" sz="16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uk-UA" sz="1600" spc="-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мікроскопічна сфера (везикула), яка складається з фосфоліпідів і вміщеної всередині неї активної речовини. 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CustomShape 5"/>
          <p:cNvSpPr/>
          <p:nvPr/>
        </p:nvSpPr>
        <p:spPr>
          <a:xfrm>
            <a:off x="844560" y="3772980"/>
            <a:ext cx="5155560" cy="1107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uk-UA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Оболонка ліпосоми</a:t>
            </a:r>
            <a:r>
              <a:rPr lang="uk-UA" sz="2000" b="1" strike="noStrike" spc="-4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 </a:t>
            </a:r>
            <a:r>
              <a:rPr lang="uk-UA" sz="2000" b="1" strike="noStrike" spc="-9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складається </a:t>
            </a:r>
            <a:r>
              <a:rPr lang="uk-UA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з фосфоліпідів, які також є </a:t>
            </a:r>
            <a:r>
              <a:rPr lang="uk-UA" sz="2000" b="1" strike="noStrike" spc="-9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основними структурними компонентами клітинних </a:t>
            </a:r>
            <a:r>
              <a:rPr lang="uk-UA" sz="2000" b="1" strike="noStrike" spc="-1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мембран</a:t>
            </a:r>
            <a:r>
              <a:rPr lang="uk-UA" sz="2000" b="1" strike="noStrike" spc="-9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 </a:t>
            </a:r>
            <a:r>
              <a:rPr lang="uk-UA" sz="2000" b="1" spc="-9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людського </a:t>
            </a:r>
            <a:r>
              <a:rPr lang="uk-UA" sz="2000" b="1" strike="noStrike" spc="-4" dirty="0" smtClean="0">
                <a:solidFill>
                  <a:srgbClr val="565655"/>
                </a:solidFill>
                <a:latin typeface="Calibri" panose="020F0502020204030204" pitchFamily="34" charset="0"/>
                <a:ea typeface="DejaVu Sans"/>
              </a:rPr>
              <a:t>організму.</a:t>
            </a:r>
            <a:endParaRPr lang="uk-UA" sz="2000" b="0" strike="noStrike" spc="-1" dirty="0">
              <a:latin typeface="Calibri" panose="020F0502020204030204" pitchFamily="34" charset="0"/>
            </a:endParaRPr>
          </a:p>
        </p:txBody>
      </p:sp>
      <p:sp>
        <p:nvSpPr>
          <p:cNvPr id="245" name="CustomShape 6"/>
          <p:cNvSpPr/>
          <p:nvPr/>
        </p:nvSpPr>
        <p:spPr>
          <a:xfrm>
            <a:off x="581761" y="3772980"/>
            <a:ext cx="45719" cy="863640"/>
          </a:xfrm>
          <a:custGeom>
            <a:avLst/>
            <a:gdLst/>
            <a:ahLst/>
            <a:cxnLst/>
            <a:rect l="l" t="t" r="r" b="b"/>
            <a:pathLst>
              <a:path h="717550">
                <a:moveTo>
                  <a:pt x="0" y="0"/>
                </a:moveTo>
                <a:lnTo>
                  <a:pt x="0" y="716927"/>
                </a:lnTo>
              </a:path>
            </a:pathLst>
          </a:custGeom>
          <a:noFill/>
          <a:ln w="50760">
            <a:solidFill>
              <a:srgbClr val="F268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7"/>
          <p:cNvSpPr/>
          <p:nvPr/>
        </p:nvSpPr>
        <p:spPr>
          <a:xfrm>
            <a:off x="608040" y="6278040"/>
            <a:ext cx="502200" cy="45216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251323" y="0"/>
                </a:moveTo>
                <a:lnTo>
                  <a:pt x="211788" y="23088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lnTo>
                  <a:pt x="456898" y="452335"/>
                </a:lnTo>
                <a:lnTo>
                  <a:pt x="468885" y="450622"/>
                </a:lnTo>
                <a:lnTo>
                  <a:pt x="479845" y="445955"/>
                </a:lnTo>
                <a:lnTo>
                  <a:pt x="489250" y="438643"/>
                </a:lnTo>
                <a:lnTo>
                  <a:pt x="491571" y="435584"/>
                </a:lnTo>
                <a:lnTo>
                  <a:pt x="45748" y="435584"/>
                </a:lnTo>
                <a:lnTo>
                  <a:pt x="38120" y="434448"/>
                </a:lnTo>
                <a:lnTo>
                  <a:pt x="16760" y="405901"/>
                </a:lnTo>
                <a:lnTo>
                  <a:pt x="17789" y="398386"/>
                </a:lnTo>
                <a:lnTo>
                  <a:pt x="226342" y="31407"/>
                </a:lnTo>
                <a:lnTo>
                  <a:pt x="251323" y="16751"/>
                </a:lnTo>
                <a:lnTo>
                  <a:pt x="286063" y="16751"/>
                </a:lnTo>
                <a:lnTo>
                  <a:pt x="283582" y="13464"/>
                </a:lnTo>
                <a:lnTo>
                  <a:pt x="274213" y="6196"/>
                </a:lnTo>
                <a:lnTo>
                  <a:pt x="263279" y="1601"/>
                </a:lnTo>
                <a:lnTo>
                  <a:pt x="251323" y="0"/>
                </a:lnTo>
                <a:close/>
                <a:moveTo>
                  <a:pt x="286063" y="16751"/>
                </a:moveTo>
                <a:lnTo>
                  <a:pt x="251323" y="16751"/>
                </a:lnTo>
                <a:lnTo>
                  <a:pt x="258886" y="17769"/>
                </a:lnTo>
                <a:lnTo>
                  <a:pt x="265799" y="20688"/>
                </a:lnTo>
                <a:lnTo>
                  <a:pt x="481879" y="391274"/>
                </a:lnTo>
                <a:lnTo>
                  <a:pt x="485887" y="405901"/>
                </a:lnTo>
                <a:lnTo>
                  <a:pt x="484967" y="413430"/>
                </a:lnTo>
                <a:lnTo>
                  <a:pt x="456898" y="435584"/>
                </a:lnTo>
                <a:lnTo>
                  <a:pt x="491571" y="435584"/>
                </a:lnTo>
                <a:lnTo>
                  <a:pt x="496573" y="428993"/>
                </a:lnTo>
                <a:lnTo>
                  <a:pt x="501141" y="417779"/>
                </a:lnTo>
                <a:lnTo>
                  <a:pt x="502635" y="405963"/>
                </a:lnTo>
                <a:lnTo>
                  <a:pt x="501061" y="394153"/>
                </a:lnTo>
                <a:lnTo>
                  <a:pt x="496420" y="382968"/>
                </a:lnTo>
                <a:lnTo>
                  <a:pt x="290845" y="23088"/>
                </a:lnTo>
                <a:lnTo>
                  <a:pt x="286063" y="16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8"/>
          <p:cNvSpPr/>
          <p:nvPr/>
        </p:nvSpPr>
        <p:spPr>
          <a:xfrm>
            <a:off x="608040" y="6278040"/>
            <a:ext cx="502200" cy="45216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45748" y="452335"/>
                </a:moveTo>
                <a:lnTo>
                  <a:pt x="456898" y="452335"/>
                </a:lnTo>
                <a:lnTo>
                  <a:pt x="468885" y="450622"/>
                </a:lnTo>
                <a:lnTo>
                  <a:pt x="501141" y="417779"/>
                </a:lnTo>
                <a:lnTo>
                  <a:pt x="502635" y="405961"/>
                </a:lnTo>
                <a:lnTo>
                  <a:pt x="501061" y="394153"/>
                </a:lnTo>
                <a:lnTo>
                  <a:pt x="290845" y="23088"/>
                </a:lnTo>
                <a:lnTo>
                  <a:pt x="251323" y="0"/>
                </a:lnTo>
                <a:lnTo>
                  <a:pt x="239366" y="1601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9"/>
          <p:cNvSpPr/>
          <p:nvPr/>
        </p:nvSpPr>
        <p:spPr>
          <a:xfrm>
            <a:off x="624960" y="6294600"/>
            <a:ext cx="468720" cy="418320"/>
          </a:xfrm>
          <a:custGeom>
            <a:avLst/>
            <a:gdLst/>
            <a:ahLst/>
            <a:cxnLst/>
            <a:rect l="l" t="t" r="r" b="b"/>
            <a:pathLst>
              <a:path w="469265" h="419100">
                <a:moveTo>
                  <a:pt x="4006" y="374523"/>
                </a:moveTo>
                <a:lnTo>
                  <a:pt x="209581" y="14655"/>
                </a:lnTo>
                <a:lnTo>
                  <a:pt x="234562" y="0"/>
                </a:lnTo>
                <a:lnTo>
                  <a:pt x="242125" y="1018"/>
                </a:lnTo>
                <a:lnTo>
                  <a:pt x="465118" y="374523"/>
                </a:lnTo>
                <a:lnTo>
                  <a:pt x="469126" y="389150"/>
                </a:lnTo>
                <a:lnTo>
                  <a:pt x="468206" y="396679"/>
                </a:lnTo>
                <a:lnTo>
                  <a:pt x="440137" y="418833"/>
                </a:lnTo>
                <a:lnTo>
                  <a:pt x="28987" y="418833"/>
                </a:lnTo>
                <a:lnTo>
                  <a:pt x="0" y="389150"/>
                </a:lnTo>
                <a:lnTo>
                  <a:pt x="1028" y="381635"/>
                </a:lnTo>
                <a:lnTo>
                  <a:pt x="4006" y="3745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10"/>
          <p:cNvSpPr/>
          <p:nvPr/>
        </p:nvSpPr>
        <p:spPr>
          <a:xfrm>
            <a:off x="732960" y="6446160"/>
            <a:ext cx="252000" cy="252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11"/>
          <p:cNvSpPr/>
          <p:nvPr/>
        </p:nvSpPr>
        <p:spPr>
          <a:xfrm>
            <a:off x="4480920" y="5612040"/>
            <a:ext cx="1941120" cy="22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  <a:ea typeface="DejaVu Sans"/>
              </a:rPr>
              <a:t>полностью</a:t>
            </a:r>
            <a:r>
              <a:rPr lang="ru-RU" sz="1400" b="0" strike="noStrike" spc="-52">
                <a:solidFill>
                  <a:srgbClr val="FFFFFF"/>
                </a:solidFill>
                <a:latin typeface="Helvetica Neue World 45 Lt"/>
                <a:ea typeface="DejaVu Sans"/>
              </a:rPr>
              <a:t> </a:t>
            </a:r>
            <a:r>
              <a:rPr lang="ru-RU" sz="1400" b="0" strike="noStrike" spc="-9">
                <a:solidFill>
                  <a:srgbClr val="FFFFFF"/>
                </a:solidFill>
                <a:latin typeface="Helvetica Neue World 45 Lt"/>
                <a:ea typeface="DejaVu Sans"/>
              </a:rPr>
              <a:t>усваивается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1" name="CustomShape 12"/>
          <p:cNvSpPr/>
          <p:nvPr/>
        </p:nvSpPr>
        <p:spPr>
          <a:xfrm>
            <a:off x="4480920" y="5825520"/>
            <a:ext cx="998280" cy="22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  <a:ea typeface="DejaVu Sans"/>
              </a:rPr>
              <a:t>ор</a:t>
            </a:r>
            <a:r>
              <a:rPr lang="ru-RU" sz="1400" b="0" strike="noStrike" spc="-38">
                <a:solidFill>
                  <a:srgbClr val="FFFFFF"/>
                </a:solidFill>
                <a:latin typeface="Helvetica Neue World 45 Lt"/>
                <a:ea typeface="DejaVu Sans"/>
              </a:rPr>
              <a:t>г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  <a:ea typeface="DejaVu Sans"/>
              </a:rPr>
              <a:t>анизмом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2" name="CustomShape 13"/>
          <p:cNvSpPr/>
          <p:nvPr/>
        </p:nvSpPr>
        <p:spPr>
          <a:xfrm>
            <a:off x="3842280" y="5619960"/>
            <a:ext cx="441720" cy="44172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261594" y="0"/>
                </a:moveTo>
                <a:lnTo>
                  <a:pt x="173697" y="0"/>
                </a:lnTo>
                <a:lnTo>
                  <a:pt x="166852" y="2832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11" y="153911"/>
                </a:ln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72055" y="440289"/>
                </a:lnTo>
                <a:lnTo>
                  <a:pt x="280609" y="434520"/>
                </a:lnTo>
                <a:lnTo>
                  <a:pt x="286377" y="425966"/>
                </a:lnTo>
                <a:lnTo>
                  <a:pt x="288493" y="415493"/>
                </a:lnTo>
                <a:lnTo>
                  <a:pt x="180822" y="415493"/>
                </a:lnTo>
                <a:lnTo>
                  <a:pt x="180797" y="267614"/>
                </a:lnTo>
                <a:lnTo>
                  <a:pt x="174790" y="261594"/>
                </a:lnTo>
                <a:lnTo>
                  <a:pt x="26911" y="261594"/>
                </a:lnTo>
                <a:lnTo>
                  <a:pt x="26923" y="180835"/>
                </a:lnTo>
                <a:lnTo>
                  <a:pt x="174802" y="180822"/>
                </a:lnTo>
                <a:lnTo>
                  <a:pt x="180809" y="174815"/>
                </a:lnTo>
                <a:lnTo>
                  <a:pt x="180822" y="26936"/>
                </a:lnTo>
                <a:lnTo>
                  <a:pt x="288505" y="26923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close/>
                <a:moveTo>
                  <a:pt x="288505" y="26923"/>
                </a:moveTo>
                <a:lnTo>
                  <a:pt x="261581" y="26923"/>
                </a:lnTo>
                <a:lnTo>
                  <a:pt x="261581" y="174815"/>
                </a:lnTo>
                <a:lnTo>
                  <a:pt x="267601" y="180835"/>
                </a:lnTo>
                <a:lnTo>
                  <a:pt x="415493" y="180835"/>
                </a:lnTo>
                <a:lnTo>
                  <a:pt x="415480" y="261594"/>
                </a:lnTo>
                <a:lnTo>
                  <a:pt x="267614" y="261594"/>
                </a:lnTo>
                <a:lnTo>
                  <a:pt x="261594" y="267614"/>
                </a:lnTo>
                <a:lnTo>
                  <a:pt x="261581" y="415493"/>
                </a:lnTo>
                <a:lnTo>
                  <a:pt x="288493" y="415493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1" y="180822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14"/>
          <p:cNvSpPr/>
          <p:nvPr/>
        </p:nvSpPr>
        <p:spPr>
          <a:xfrm>
            <a:off x="3842280" y="5619960"/>
            <a:ext cx="441720" cy="44172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153911" y="153911"/>
                </a:move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4" y="180835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11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lnTo>
                  <a:pt x="180847" y="0"/>
                </a:lnTo>
                <a:lnTo>
                  <a:pt x="173697" y="0"/>
                </a:lnTo>
                <a:lnTo>
                  <a:pt x="166852" y="2832"/>
                </a:lnTo>
                <a:lnTo>
                  <a:pt x="161810" y="7886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23" y="26923"/>
                </a:lnTo>
                <a:lnTo>
                  <a:pt x="153911" y="153911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15"/>
          <p:cNvSpPr/>
          <p:nvPr/>
        </p:nvSpPr>
        <p:spPr>
          <a:xfrm>
            <a:off x="3869280" y="5646960"/>
            <a:ext cx="388080" cy="388080"/>
          </a:xfrm>
          <a:custGeom>
            <a:avLst/>
            <a:gdLst/>
            <a:ahLst/>
            <a:cxnLst/>
            <a:rect l="l" t="t" r="r" b="b"/>
            <a:pathLst>
              <a:path w="388620" h="388620">
                <a:moveTo>
                  <a:pt x="234670" y="0"/>
                </a:moveTo>
                <a:lnTo>
                  <a:pt x="234670" y="140449"/>
                </a:lnTo>
                <a:lnTo>
                  <a:pt x="234670" y="147891"/>
                </a:lnTo>
                <a:lnTo>
                  <a:pt x="240690" y="153911"/>
                </a:lnTo>
                <a:lnTo>
                  <a:pt x="248119" y="153911"/>
                </a:lnTo>
                <a:lnTo>
                  <a:pt x="388581" y="153911"/>
                </a:lnTo>
                <a:lnTo>
                  <a:pt x="388569" y="234670"/>
                </a:lnTo>
                <a:lnTo>
                  <a:pt x="248132" y="234670"/>
                </a:lnTo>
                <a:lnTo>
                  <a:pt x="240703" y="234670"/>
                </a:lnTo>
                <a:lnTo>
                  <a:pt x="234683" y="240690"/>
                </a:lnTo>
                <a:lnTo>
                  <a:pt x="234683" y="248119"/>
                </a:lnTo>
                <a:lnTo>
                  <a:pt x="234670" y="388569"/>
                </a:lnTo>
                <a:lnTo>
                  <a:pt x="153911" y="388569"/>
                </a:lnTo>
                <a:lnTo>
                  <a:pt x="153898" y="248132"/>
                </a:lnTo>
                <a:lnTo>
                  <a:pt x="153898" y="240703"/>
                </a:lnTo>
                <a:lnTo>
                  <a:pt x="147878" y="234670"/>
                </a:lnTo>
                <a:lnTo>
                  <a:pt x="140449" y="234670"/>
                </a:lnTo>
                <a:lnTo>
                  <a:pt x="0" y="234670"/>
                </a:lnTo>
                <a:lnTo>
                  <a:pt x="12" y="153911"/>
                </a:lnTo>
                <a:lnTo>
                  <a:pt x="140462" y="153898"/>
                </a:lnTo>
                <a:lnTo>
                  <a:pt x="147891" y="153898"/>
                </a:lnTo>
                <a:lnTo>
                  <a:pt x="153911" y="147878"/>
                </a:lnTo>
                <a:lnTo>
                  <a:pt x="153911" y="140449"/>
                </a:lnTo>
                <a:lnTo>
                  <a:pt x="153911" y="12"/>
                </a:lnTo>
                <a:lnTo>
                  <a:pt x="234670" y="0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16"/>
          <p:cNvSpPr/>
          <p:nvPr/>
        </p:nvSpPr>
        <p:spPr>
          <a:xfrm>
            <a:off x="1270440" y="5604120"/>
            <a:ext cx="2158920" cy="22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  <a:ea typeface="DejaVu Sans"/>
              </a:rPr>
              <a:t>биологически</a:t>
            </a:r>
            <a:r>
              <a:rPr lang="ru-RU" sz="1400" b="0" strike="noStrike" spc="-77">
                <a:solidFill>
                  <a:srgbClr val="FFFFFF"/>
                </a:solidFill>
                <a:latin typeface="Helvetica Neue World 45 Lt"/>
                <a:ea typeface="DejaVu Sans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  <a:ea typeface="DejaVu Sans"/>
              </a:rPr>
              <a:t>совместима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6" name="CustomShape 17"/>
          <p:cNvSpPr/>
          <p:nvPr/>
        </p:nvSpPr>
        <p:spPr>
          <a:xfrm>
            <a:off x="1425240" y="5917183"/>
            <a:ext cx="1955880" cy="80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 dirty="0">
                <a:solidFill>
                  <a:srgbClr val="FFFFFF"/>
                </a:solidFill>
                <a:latin typeface="Helvetica Neue World 45 Lt"/>
                <a:ea typeface="DejaVu Sans"/>
              </a:rPr>
              <a:t>с </a:t>
            </a:r>
            <a:r>
              <a:rPr lang="ru-RU" sz="1400" b="0" strike="noStrike" spc="-9" dirty="0">
                <a:solidFill>
                  <a:srgbClr val="FFFFFF"/>
                </a:solidFill>
                <a:latin typeface="Helvetica Neue World 45 Lt"/>
                <a:ea typeface="DejaVu Sans"/>
              </a:rPr>
              <a:t>клеточной</a:t>
            </a:r>
            <a:r>
              <a:rPr lang="ru-RU" sz="1400" b="0" strike="noStrike" spc="-63" dirty="0">
                <a:solidFill>
                  <a:srgbClr val="FFFFFF"/>
                </a:solidFill>
                <a:latin typeface="Helvetica Neue World 45 Lt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FFFFFF"/>
                </a:solidFill>
                <a:latin typeface="Helvetica Neue World 45 Lt"/>
                <a:ea typeface="DejaVu Sans"/>
              </a:rPr>
              <a:t>мембраной</a:t>
            </a:r>
            <a:endParaRPr lang="ru-RU" sz="14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ru-RU" sz="1400" b="0" strike="noStrike" spc="-1" dirty="0">
              <a:latin typeface="Arial"/>
            </a:endParaRPr>
          </a:p>
          <a:p>
            <a:pPr marL="19080">
              <a:lnSpc>
                <a:spcPct val="100000"/>
              </a:lnSpc>
            </a:pPr>
            <a:r>
              <a:rPr lang="ru-RU" sz="1400" b="0" strike="noStrike" spc="-9" dirty="0">
                <a:solidFill>
                  <a:srgbClr val="FFFFFF"/>
                </a:solidFill>
                <a:latin typeface="Helvetica Neue World 45 Lt"/>
                <a:ea typeface="DejaVu Sans"/>
              </a:rPr>
              <a:t>нетоксичная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57" name="CustomShape 18"/>
          <p:cNvSpPr/>
          <p:nvPr/>
        </p:nvSpPr>
        <p:spPr>
          <a:xfrm>
            <a:off x="627120" y="5607000"/>
            <a:ext cx="452160" cy="45216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128155" y="0"/>
                </a:moveTo>
                <a:lnTo>
                  <a:pt x="78315" y="10087"/>
                </a:lnTo>
                <a:lnTo>
                  <a:pt x="37574" y="37579"/>
                </a:lnTo>
                <a:lnTo>
                  <a:pt x="10085" y="78320"/>
                </a:lnTo>
                <a:lnTo>
                  <a:pt x="0" y="128155"/>
                </a:lnTo>
                <a:lnTo>
                  <a:pt x="8083" y="173256"/>
                </a:lnTo>
                <a:lnTo>
                  <a:pt x="30495" y="211405"/>
                </a:lnTo>
                <a:lnTo>
                  <a:pt x="64475" y="239546"/>
                </a:lnTo>
                <a:lnTo>
                  <a:pt x="107264" y="254622"/>
                </a:lnTo>
                <a:lnTo>
                  <a:pt x="106121" y="262737"/>
                </a:lnTo>
                <a:lnTo>
                  <a:pt x="105537" y="270890"/>
                </a:lnTo>
                <a:lnTo>
                  <a:pt x="105537" y="278930"/>
                </a:lnTo>
                <a:lnTo>
                  <a:pt x="111741" y="324970"/>
                </a:lnTo>
                <a:lnTo>
                  <a:pt x="129245" y="366375"/>
                </a:lnTo>
                <a:lnTo>
                  <a:pt x="156381" y="401478"/>
                </a:lnTo>
                <a:lnTo>
                  <a:pt x="191484" y="428615"/>
                </a:lnTo>
                <a:lnTo>
                  <a:pt x="232889" y="446118"/>
                </a:lnTo>
                <a:lnTo>
                  <a:pt x="278930" y="452323"/>
                </a:lnTo>
                <a:lnTo>
                  <a:pt x="324970" y="446118"/>
                </a:lnTo>
                <a:lnTo>
                  <a:pt x="345953" y="437248"/>
                </a:lnTo>
                <a:lnTo>
                  <a:pt x="278930" y="437248"/>
                </a:lnTo>
                <a:lnTo>
                  <a:pt x="228941" y="429163"/>
                </a:lnTo>
                <a:lnTo>
                  <a:pt x="185488" y="406662"/>
                </a:lnTo>
                <a:lnTo>
                  <a:pt x="151197" y="372371"/>
                </a:lnTo>
                <a:lnTo>
                  <a:pt x="128696" y="328918"/>
                </a:lnTo>
                <a:lnTo>
                  <a:pt x="120611" y="278930"/>
                </a:lnTo>
                <a:lnTo>
                  <a:pt x="120787" y="271623"/>
                </a:lnTo>
                <a:lnTo>
                  <a:pt x="121310" y="264275"/>
                </a:lnTo>
                <a:lnTo>
                  <a:pt x="122176" y="256911"/>
                </a:lnTo>
                <a:lnTo>
                  <a:pt x="123380" y="249554"/>
                </a:lnTo>
                <a:lnTo>
                  <a:pt x="123761" y="247484"/>
                </a:lnTo>
                <a:lnTo>
                  <a:pt x="123266" y="245325"/>
                </a:lnTo>
                <a:lnTo>
                  <a:pt x="120738" y="241947"/>
                </a:lnTo>
                <a:lnTo>
                  <a:pt x="118821" y="240868"/>
                </a:lnTo>
                <a:lnTo>
                  <a:pt x="116713" y="240652"/>
                </a:lnTo>
                <a:lnTo>
                  <a:pt x="76389" y="228828"/>
                </a:lnTo>
                <a:lnTo>
                  <a:pt x="44167" y="204101"/>
                </a:lnTo>
                <a:lnTo>
                  <a:pt x="22808" y="169525"/>
                </a:lnTo>
                <a:lnTo>
                  <a:pt x="15074" y="128155"/>
                </a:lnTo>
                <a:lnTo>
                  <a:pt x="23974" y="84179"/>
                </a:lnTo>
                <a:lnTo>
                  <a:pt x="48231" y="48231"/>
                </a:lnTo>
                <a:lnTo>
                  <a:pt x="84179" y="23974"/>
                </a:lnTo>
                <a:lnTo>
                  <a:pt x="128155" y="15074"/>
                </a:lnTo>
                <a:lnTo>
                  <a:pt x="185147" y="15074"/>
                </a:lnTo>
                <a:lnTo>
                  <a:pt x="173254" y="8085"/>
                </a:lnTo>
                <a:lnTo>
                  <a:pt x="128155" y="0"/>
                </a:lnTo>
                <a:close/>
                <a:moveTo>
                  <a:pt x="345953" y="120611"/>
                </a:moveTo>
                <a:lnTo>
                  <a:pt x="278930" y="120611"/>
                </a:lnTo>
                <a:lnTo>
                  <a:pt x="328918" y="128696"/>
                </a:lnTo>
                <a:lnTo>
                  <a:pt x="372371" y="151197"/>
                </a:lnTo>
                <a:lnTo>
                  <a:pt x="406662" y="185488"/>
                </a:lnTo>
                <a:lnTo>
                  <a:pt x="429163" y="228941"/>
                </a:lnTo>
                <a:lnTo>
                  <a:pt x="437248" y="278930"/>
                </a:lnTo>
                <a:lnTo>
                  <a:pt x="429163" y="328918"/>
                </a:lnTo>
                <a:lnTo>
                  <a:pt x="406662" y="372371"/>
                </a:lnTo>
                <a:lnTo>
                  <a:pt x="372371" y="406662"/>
                </a:lnTo>
                <a:lnTo>
                  <a:pt x="328918" y="429163"/>
                </a:lnTo>
                <a:lnTo>
                  <a:pt x="278930" y="437248"/>
                </a:lnTo>
                <a:lnTo>
                  <a:pt x="345953" y="437248"/>
                </a:lnTo>
                <a:lnTo>
                  <a:pt x="401478" y="401478"/>
                </a:lnTo>
                <a:lnTo>
                  <a:pt x="428615" y="366375"/>
                </a:lnTo>
                <a:lnTo>
                  <a:pt x="446118" y="324970"/>
                </a:lnTo>
                <a:lnTo>
                  <a:pt x="452323" y="278930"/>
                </a:lnTo>
                <a:lnTo>
                  <a:pt x="446118" y="232889"/>
                </a:lnTo>
                <a:lnTo>
                  <a:pt x="428615" y="191484"/>
                </a:lnTo>
                <a:lnTo>
                  <a:pt x="401478" y="156381"/>
                </a:lnTo>
                <a:lnTo>
                  <a:pt x="366375" y="129245"/>
                </a:lnTo>
                <a:lnTo>
                  <a:pt x="345953" y="120611"/>
                </a:lnTo>
                <a:close/>
                <a:moveTo>
                  <a:pt x="185147" y="15074"/>
                </a:moveTo>
                <a:lnTo>
                  <a:pt x="128155" y="15074"/>
                </a:lnTo>
                <a:lnTo>
                  <a:pt x="169520" y="22808"/>
                </a:lnTo>
                <a:lnTo>
                  <a:pt x="204096" y="44169"/>
                </a:lnTo>
                <a:lnTo>
                  <a:pt x="228827" y="76395"/>
                </a:lnTo>
                <a:lnTo>
                  <a:pt x="240652" y="116725"/>
                </a:lnTo>
                <a:lnTo>
                  <a:pt x="240868" y="118833"/>
                </a:lnTo>
                <a:lnTo>
                  <a:pt x="241947" y="120738"/>
                </a:lnTo>
                <a:lnTo>
                  <a:pt x="245338" y="123278"/>
                </a:lnTo>
                <a:lnTo>
                  <a:pt x="247472" y="123774"/>
                </a:lnTo>
                <a:lnTo>
                  <a:pt x="249555" y="123380"/>
                </a:lnTo>
                <a:lnTo>
                  <a:pt x="256904" y="122176"/>
                </a:lnTo>
                <a:lnTo>
                  <a:pt x="264266" y="121310"/>
                </a:lnTo>
                <a:lnTo>
                  <a:pt x="271616" y="120787"/>
                </a:lnTo>
                <a:lnTo>
                  <a:pt x="278930" y="120611"/>
                </a:lnTo>
                <a:lnTo>
                  <a:pt x="345953" y="120611"/>
                </a:lnTo>
                <a:lnTo>
                  <a:pt x="324970" y="111741"/>
                </a:lnTo>
                <a:lnTo>
                  <a:pt x="291840" y="107276"/>
                </a:lnTo>
                <a:lnTo>
                  <a:pt x="254609" y="107276"/>
                </a:lnTo>
                <a:lnTo>
                  <a:pt x="239535" y="64486"/>
                </a:lnTo>
                <a:lnTo>
                  <a:pt x="211399" y="30502"/>
                </a:lnTo>
                <a:lnTo>
                  <a:pt x="185147" y="15074"/>
                </a:lnTo>
                <a:close/>
                <a:moveTo>
                  <a:pt x="278930" y="105536"/>
                </a:moveTo>
                <a:lnTo>
                  <a:pt x="270878" y="105536"/>
                </a:lnTo>
                <a:lnTo>
                  <a:pt x="262737" y="106121"/>
                </a:lnTo>
                <a:lnTo>
                  <a:pt x="254609" y="107276"/>
                </a:lnTo>
                <a:lnTo>
                  <a:pt x="291840" y="107276"/>
                </a:lnTo>
                <a:lnTo>
                  <a:pt x="278930" y="1055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9"/>
          <p:cNvSpPr/>
          <p:nvPr/>
        </p:nvSpPr>
        <p:spPr>
          <a:xfrm>
            <a:off x="627120" y="5607000"/>
            <a:ext cx="452160" cy="45216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278930" y="452323"/>
                </a:moveTo>
                <a:lnTo>
                  <a:pt x="232889" y="446118"/>
                </a:lnTo>
                <a:lnTo>
                  <a:pt x="191484" y="428615"/>
                </a:lnTo>
                <a:lnTo>
                  <a:pt x="156381" y="401478"/>
                </a:lnTo>
                <a:lnTo>
                  <a:pt x="129245" y="366375"/>
                </a:lnTo>
                <a:lnTo>
                  <a:pt x="111741" y="324970"/>
                </a:lnTo>
                <a:lnTo>
                  <a:pt x="105537" y="278930"/>
                </a:lnTo>
                <a:lnTo>
                  <a:pt x="105537" y="270890"/>
                </a:lnTo>
                <a:lnTo>
                  <a:pt x="106121" y="262737"/>
                </a:lnTo>
                <a:lnTo>
                  <a:pt x="107264" y="254622"/>
                </a:lnTo>
                <a:lnTo>
                  <a:pt x="64475" y="239546"/>
                </a:lnTo>
                <a:lnTo>
                  <a:pt x="30495" y="211405"/>
                </a:lnTo>
                <a:lnTo>
                  <a:pt x="8083" y="173256"/>
                </a:lnTo>
                <a:lnTo>
                  <a:pt x="0" y="128155"/>
                </a:lnTo>
                <a:lnTo>
                  <a:pt x="10085" y="78320"/>
                </a:lnTo>
                <a:lnTo>
                  <a:pt x="37574" y="37579"/>
                </a:lnTo>
                <a:lnTo>
                  <a:pt x="78315" y="10087"/>
                </a:lnTo>
                <a:lnTo>
                  <a:pt x="128155" y="0"/>
                </a:lnTo>
                <a:lnTo>
                  <a:pt x="173254" y="8085"/>
                </a:lnTo>
                <a:lnTo>
                  <a:pt x="211399" y="30502"/>
                </a:lnTo>
                <a:lnTo>
                  <a:pt x="239535" y="64486"/>
                </a:lnTo>
                <a:lnTo>
                  <a:pt x="254609" y="107276"/>
                </a:lnTo>
                <a:lnTo>
                  <a:pt x="262737" y="106121"/>
                </a:lnTo>
                <a:lnTo>
                  <a:pt x="270878" y="105536"/>
                </a:lnTo>
                <a:lnTo>
                  <a:pt x="278930" y="105536"/>
                </a:lnTo>
                <a:lnTo>
                  <a:pt x="324970" y="111741"/>
                </a:lnTo>
                <a:lnTo>
                  <a:pt x="366375" y="129245"/>
                </a:lnTo>
                <a:lnTo>
                  <a:pt x="401478" y="156381"/>
                </a:lnTo>
                <a:lnTo>
                  <a:pt x="428615" y="191484"/>
                </a:lnTo>
                <a:lnTo>
                  <a:pt x="446118" y="232889"/>
                </a:lnTo>
                <a:lnTo>
                  <a:pt x="452323" y="278930"/>
                </a:lnTo>
                <a:lnTo>
                  <a:pt x="446118" y="324970"/>
                </a:lnTo>
                <a:lnTo>
                  <a:pt x="428615" y="366375"/>
                </a:lnTo>
                <a:lnTo>
                  <a:pt x="401478" y="401478"/>
                </a:lnTo>
                <a:lnTo>
                  <a:pt x="366375" y="428615"/>
                </a:lnTo>
                <a:lnTo>
                  <a:pt x="324970" y="446118"/>
                </a:lnTo>
                <a:lnTo>
                  <a:pt x="278930" y="4523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20"/>
          <p:cNvSpPr/>
          <p:nvPr/>
        </p:nvSpPr>
        <p:spPr>
          <a:xfrm>
            <a:off x="641880" y="5622120"/>
            <a:ext cx="421560" cy="421560"/>
          </a:xfrm>
          <a:custGeom>
            <a:avLst/>
            <a:gdLst/>
            <a:ahLst/>
            <a:cxnLst/>
            <a:rect l="l" t="t" r="r" b="b"/>
            <a:pathLst>
              <a:path w="422275" h="422275">
                <a:moveTo>
                  <a:pt x="113080" y="0"/>
                </a:moveTo>
                <a:lnTo>
                  <a:pt x="69105" y="8899"/>
                </a:lnTo>
                <a:lnTo>
                  <a:pt x="33156" y="33156"/>
                </a:lnTo>
                <a:lnTo>
                  <a:pt x="8899" y="69105"/>
                </a:lnTo>
                <a:lnTo>
                  <a:pt x="0" y="113080"/>
                </a:lnTo>
                <a:lnTo>
                  <a:pt x="7733" y="154450"/>
                </a:lnTo>
                <a:lnTo>
                  <a:pt x="29092" y="189026"/>
                </a:lnTo>
                <a:lnTo>
                  <a:pt x="61314" y="213754"/>
                </a:lnTo>
                <a:lnTo>
                  <a:pt x="101638" y="225577"/>
                </a:lnTo>
                <a:lnTo>
                  <a:pt x="103746" y="225793"/>
                </a:lnTo>
                <a:lnTo>
                  <a:pt x="105663" y="226872"/>
                </a:lnTo>
                <a:lnTo>
                  <a:pt x="106921" y="228574"/>
                </a:lnTo>
                <a:lnTo>
                  <a:pt x="108191" y="230250"/>
                </a:lnTo>
                <a:lnTo>
                  <a:pt x="108686" y="232409"/>
                </a:lnTo>
                <a:lnTo>
                  <a:pt x="105536" y="263855"/>
                </a:lnTo>
                <a:lnTo>
                  <a:pt x="113621" y="313843"/>
                </a:lnTo>
                <a:lnTo>
                  <a:pt x="136122" y="357296"/>
                </a:lnTo>
                <a:lnTo>
                  <a:pt x="170413" y="391587"/>
                </a:lnTo>
                <a:lnTo>
                  <a:pt x="213866" y="414089"/>
                </a:lnTo>
                <a:lnTo>
                  <a:pt x="263855" y="422173"/>
                </a:lnTo>
                <a:lnTo>
                  <a:pt x="313843" y="414089"/>
                </a:lnTo>
                <a:lnTo>
                  <a:pt x="357296" y="391587"/>
                </a:lnTo>
                <a:lnTo>
                  <a:pt x="391587" y="357296"/>
                </a:lnTo>
                <a:lnTo>
                  <a:pt x="414089" y="313843"/>
                </a:lnTo>
                <a:lnTo>
                  <a:pt x="422173" y="263855"/>
                </a:lnTo>
                <a:lnTo>
                  <a:pt x="414089" y="213866"/>
                </a:lnTo>
                <a:lnTo>
                  <a:pt x="391587" y="170413"/>
                </a:lnTo>
                <a:lnTo>
                  <a:pt x="357296" y="136122"/>
                </a:lnTo>
                <a:lnTo>
                  <a:pt x="313843" y="113621"/>
                </a:lnTo>
                <a:lnTo>
                  <a:pt x="263855" y="105536"/>
                </a:lnTo>
                <a:lnTo>
                  <a:pt x="256541" y="105712"/>
                </a:lnTo>
                <a:lnTo>
                  <a:pt x="249191" y="106235"/>
                </a:lnTo>
                <a:lnTo>
                  <a:pt x="241829" y="107101"/>
                </a:lnTo>
                <a:lnTo>
                  <a:pt x="234480" y="108305"/>
                </a:lnTo>
                <a:lnTo>
                  <a:pt x="232397" y="108699"/>
                </a:lnTo>
                <a:lnTo>
                  <a:pt x="230263" y="108203"/>
                </a:lnTo>
                <a:lnTo>
                  <a:pt x="228561" y="106933"/>
                </a:lnTo>
                <a:lnTo>
                  <a:pt x="226872" y="105663"/>
                </a:lnTo>
                <a:lnTo>
                  <a:pt x="225793" y="103758"/>
                </a:lnTo>
                <a:lnTo>
                  <a:pt x="225577" y="101650"/>
                </a:lnTo>
                <a:lnTo>
                  <a:pt x="213752" y="61320"/>
                </a:lnTo>
                <a:lnTo>
                  <a:pt x="189022" y="29094"/>
                </a:lnTo>
                <a:lnTo>
                  <a:pt x="154445" y="7733"/>
                </a:lnTo>
                <a:lnTo>
                  <a:pt x="113080" y="0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21"/>
          <p:cNvSpPr/>
          <p:nvPr/>
        </p:nvSpPr>
        <p:spPr>
          <a:xfrm>
            <a:off x="831600" y="5848560"/>
            <a:ext cx="145440" cy="1454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22"/>
          <p:cNvSpPr/>
          <p:nvPr/>
        </p:nvSpPr>
        <p:spPr>
          <a:xfrm>
            <a:off x="669240" y="5657400"/>
            <a:ext cx="149760" cy="1623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23"/>
          <p:cNvSpPr/>
          <p:nvPr/>
        </p:nvSpPr>
        <p:spPr>
          <a:xfrm>
            <a:off x="499680" y="1732164"/>
            <a:ext cx="4979520" cy="2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600" b="1" strike="noStrike" cap="all" spc="-1" dirty="0" smtClean="0">
                <a:solidFill>
                  <a:srgbClr val="EB5F40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ЛІпосома з активною </a:t>
            </a:r>
            <a:r>
              <a:rPr lang="uk-UA" sz="1600" b="1" cap="all" spc="-1" dirty="0" smtClean="0">
                <a:solidFill>
                  <a:srgbClr val="EB5F40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речовиною</a:t>
            </a:r>
            <a:r>
              <a:rPr lang="uk-UA" sz="1600" b="1" strike="noStrike" cap="all" spc="-1" dirty="0" smtClean="0">
                <a:solidFill>
                  <a:srgbClr val="EB5F40"/>
                </a:solidFill>
                <a:latin typeface="Arial" panose="020B0604020202020204" pitchFamily="34" charset="0"/>
                <a:ea typeface="Gilroy"/>
                <a:cs typeface="Arial" panose="020B0604020202020204" pitchFamily="34" charset="0"/>
              </a:rPr>
              <a:t> —</a:t>
            </a:r>
            <a:endParaRPr lang="uk-UA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CustomShape 24"/>
          <p:cNvSpPr/>
          <p:nvPr/>
        </p:nvSpPr>
        <p:spPr>
          <a:xfrm>
            <a:off x="6815160" y="3312000"/>
            <a:ext cx="2904480" cy="35964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ru-RU" sz="1600" b="1" strike="noStrike" spc="9" dirty="0" smtClean="0">
                <a:solidFill>
                  <a:srgbClr val="FFFFFF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АКТИВНА РЕЧОВИНА</a:t>
            </a:r>
            <a:endParaRPr lang="ru-RU" sz="16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2321</Words>
  <Application>Microsoft Office PowerPoint</Application>
  <PresentationFormat>Произвольный</PresentationFormat>
  <Paragraphs>353</Paragraphs>
  <Slides>38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Ефимова Анна</dc:creator>
  <cp:lastModifiedBy>Admin</cp:lastModifiedBy>
  <cp:revision>198</cp:revision>
  <dcterms:created xsi:type="dcterms:W3CDTF">2019-07-15T07:34:51Z</dcterms:created>
  <dcterms:modified xsi:type="dcterms:W3CDTF">2019-07-31T17:22:39Z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reated">
    <vt:filetime>2019-07-15T00:00:00Z</vt:filetime>
  </property>
  <property fmtid="{D5CDD505-2E9C-101B-9397-08002B2CF9AE}" pid="4" name="Creator">
    <vt:lpwstr>Adobe InDesign 14.0 (Windows)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LastSaved">
    <vt:filetime>2019-07-15T00:00:00Z</vt:filetime>
  </property>
  <property fmtid="{D5CDD505-2E9C-101B-9397-08002B2CF9AE}" pid="8" name="LinksUpToDate">
    <vt:bool>false</vt:bool>
  </property>
  <property fmtid="{D5CDD505-2E9C-101B-9397-08002B2CF9AE}" pid="9" name="MMClips">
    <vt:i4>0</vt:i4>
  </property>
  <property fmtid="{D5CDD505-2E9C-101B-9397-08002B2CF9AE}" pid="10" name="Notes">
    <vt:i4>27</vt:i4>
  </property>
  <property fmtid="{D5CDD505-2E9C-101B-9397-08002B2CF9AE}" pid="11" name="PresentationFormat">
    <vt:lpwstr>Custom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i4>39</vt:i4>
  </property>
</Properties>
</file>