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92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3"/>
    <p:restoredTop sz="52579" autoAdjust="0"/>
  </p:normalViewPr>
  <p:slideViewPr>
    <p:cSldViewPr snapToGrid="0" snapToObjects="1">
      <p:cViewPr varScale="1">
        <p:scale>
          <a:sx n="45" d="100"/>
          <a:sy n="45" d="100"/>
        </p:scale>
        <p:origin x="402" y="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75286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lang="uk-UA" noProof="0" dirty="0" smtClean="0"/>
              <a:t>Ми постійно стикаємося з багатьма</a:t>
            </a:r>
            <a:r>
              <a:rPr lang="uk-UA" baseline="0" noProof="0" dirty="0" smtClean="0"/>
              <a:t> різновидами </a:t>
            </a:r>
            <a:r>
              <a:rPr lang="uk-UA" noProof="0" dirty="0" smtClean="0"/>
              <a:t>мікроорганізмів: бактеріями, вірусами, грибами, паразитами, </a:t>
            </a:r>
            <a:r>
              <a:rPr lang="uk-UA" noProof="0" dirty="0" err="1" smtClean="0"/>
              <a:t>фагами</a:t>
            </a:r>
            <a:r>
              <a:rPr lang="uk-UA" noProof="0" dirty="0" smtClean="0"/>
              <a:t>. Вони у повітрі, у ґрунті, у воді, в організмі людини і тварин, на всіх поверхнях та предметах, до яких ми торкаємось – скрізь. </a:t>
            </a:r>
          </a:p>
          <a:p>
            <a:pPr>
              <a:defRPr sz="1600"/>
            </a:pPr>
            <a:r>
              <a:rPr lang="uk-UA" noProof="0" dirty="0" smtClean="0"/>
              <a:t>Мікроорганізми настільки маленькі, що ми їх не бачимо, але помічаємо їх вплив на наше самопочуття та здоров'я (як позитивний, так і негативний).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843136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90115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1" name="Shape 3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 b="1"/>
            </a:pPr>
            <a:r>
              <a:rPr lang="uk-UA" noProof="0" dirty="0" smtClean="0"/>
              <a:t>Затяжні стреси</a:t>
            </a:r>
          </a:p>
          <a:p>
            <a:pPr>
              <a:defRPr sz="1600"/>
            </a:pPr>
            <a:r>
              <a:rPr lang="uk-UA" noProof="0" dirty="0" smtClean="0"/>
              <a:t>Імунна і нервова системи тісно пов'язані. Сильні переживання призводять до викиду гормонів стресу і ослаблюють імунну систему. </a:t>
            </a:r>
          </a:p>
          <a:p>
            <a:pPr>
              <a:defRPr sz="1600" b="1"/>
            </a:pPr>
            <a:r>
              <a:rPr lang="uk-UA" noProof="0" dirty="0" smtClean="0"/>
              <a:t>Відсутність відпочинку </a:t>
            </a:r>
          </a:p>
          <a:p>
            <a:pPr>
              <a:defRPr sz="1600"/>
            </a:pPr>
            <a:r>
              <a:rPr lang="uk-UA" noProof="0" dirty="0" smtClean="0"/>
              <a:t>Регулярні перевтоми і порушення сну уповільнюють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процеси відновлення та синтез гормонів радості. </a:t>
            </a:r>
          </a:p>
          <a:p>
            <a:pPr>
              <a:defRPr sz="1600"/>
            </a:pPr>
            <a:r>
              <a:rPr lang="uk-UA" b="1" noProof="0" dirty="0" smtClean="0"/>
              <a:t>Повторні вірусні інфекції</a:t>
            </a:r>
            <a:r>
              <a:rPr lang="uk-UA" noProof="0" dirty="0" smtClean="0"/>
              <a:t> витрачають резерви імунної системи і можуть призвести до її збою. </a:t>
            </a:r>
          </a:p>
          <a:p>
            <a:pPr>
              <a:defRPr sz="1600" b="1"/>
            </a:pPr>
            <a:r>
              <a:rPr lang="uk-UA" noProof="0" dirty="0" smtClean="0"/>
              <a:t>Неправильне харчування </a:t>
            </a:r>
          </a:p>
          <a:p>
            <a:pPr>
              <a:defRPr sz="1600"/>
            </a:pPr>
            <a:r>
              <a:rPr lang="uk-UA" noProof="0" dirty="0" smtClean="0"/>
              <a:t>Імунітет залежить від роботи кишечника: 80% «клітин» імунної системи знаходиться саме у ньому. Все, що ми їмо, або послаблює,</a:t>
            </a:r>
            <a:r>
              <a:rPr lang="uk-UA" baseline="0" noProof="0" dirty="0" smtClean="0"/>
              <a:t> або посилює </a:t>
            </a:r>
            <a:r>
              <a:rPr lang="uk-UA" noProof="0" dirty="0" smtClean="0"/>
              <a:t>наш імунітет. Овочі та фрукти, рослинна їжа – мають становити 50% раціону.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529439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2" name="Shape 4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noProof="0" dirty="0" smtClean="0"/>
              <a:t>Упорається</a:t>
            </a:r>
            <a:r>
              <a:rPr lang="uk-UA" baseline="0" noProof="0" dirty="0" smtClean="0"/>
              <a:t> із </a:t>
            </a:r>
            <a:r>
              <a:rPr lang="uk-UA" noProof="0" dirty="0" smtClean="0"/>
              <a:t>сезонною підтримкою</a:t>
            </a:r>
            <a:r>
              <a:rPr lang="uk-UA" baseline="0" noProof="0" dirty="0" smtClean="0"/>
              <a:t> – </a:t>
            </a:r>
            <a:r>
              <a:rPr lang="uk-UA" noProof="0" dirty="0" smtClean="0"/>
              <a:t>Фітовірон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327858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1" name="Shape 4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15000"/>
              </a:lnSpc>
              <a:spcBef>
                <a:spcPts val="12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noProof="0" dirty="0" smtClean="0"/>
              <a:t>Упорається </a:t>
            </a:r>
            <a:r>
              <a:rPr lang="uk-UA" baseline="0" noProof="0" dirty="0" smtClean="0"/>
              <a:t>із</a:t>
            </a:r>
            <a:r>
              <a:rPr lang="uk-UA" noProof="0" dirty="0" smtClean="0"/>
              <a:t> сезонною підтримкою Фітовірон</a:t>
            </a:r>
            <a:r>
              <a:rPr lang="uk-UA" baseline="0" noProof="0" dirty="0" smtClean="0"/>
              <a:t> – </a:t>
            </a:r>
            <a:r>
              <a:rPr lang="uk-UA" noProof="0" dirty="0" smtClean="0"/>
              <a:t>унікальний фітоконцентрат цінних рослинних компонентів для зміцнення захисних сил організму. </a:t>
            </a:r>
          </a:p>
          <a:p>
            <a:r>
              <a:rPr lang="uk-UA" noProof="0" dirty="0" smtClean="0"/>
              <a:t>21 високоактивний екстракт у складі підтримує імунну систему і забезпечує ефективний захист від патогенів.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840178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Shape 4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noProof="0" dirty="0" smtClean="0"/>
              <a:t>Композиція</a:t>
            </a:r>
            <a:r>
              <a:rPr lang="uk-UA" baseline="0" noProof="0" dirty="0" smtClean="0"/>
              <a:t> е</a:t>
            </a:r>
            <a:r>
              <a:rPr lang="uk-UA" noProof="0" dirty="0" smtClean="0"/>
              <a:t>кстрактів у складі </a:t>
            </a:r>
            <a:r>
              <a:rPr lang="uk-UA" noProof="0" dirty="0" err="1" smtClean="0"/>
              <a:t>Фітовірону</a:t>
            </a:r>
            <a:r>
              <a:rPr lang="uk-UA" noProof="0" dirty="0" smtClean="0"/>
              <a:t> підібрана так, щоб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активувати усі три рівні захисту</a:t>
            </a:r>
            <a:r>
              <a:rPr lang="uk-UA" baseline="0" noProof="0" dirty="0" smtClean="0"/>
              <a:t> і</a:t>
            </a:r>
            <a:r>
              <a:rPr lang="uk-UA" noProof="0" dirty="0" smtClean="0"/>
              <a:t>мунної системи.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990115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5" name="Shape 4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noProof="0" dirty="0" smtClean="0"/>
              <a:t>Цей продукт працює як імунобустер.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5893297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5" name="Shape 4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noProof="0" dirty="0" smtClean="0"/>
              <a:t>Нільс Душек</a:t>
            </a:r>
            <a:r>
              <a:rPr lang="uk-UA" baseline="0" noProof="0" dirty="0" smtClean="0"/>
              <a:t> – автор </a:t>
            </a:r>
            <a:r>
              <a:rPr lang="uk-UA" noProof="0" dirty="0" err="1" smtClean="0"/>
              <a:t>Бі-Лурону</a:t>
            </a:r>
            <a:r>
              <a:rPr lang="uk-UA" noProof="0" dirty="0" smtClean="0"/>
              <a:t>, легендарного комплексу для здоров'я суглобів. Результати досліджень, які доктор Душек проводив впродовж 15 років, за сполучуваністю фітоекстрактів між собою дозволили підібрати композиції, в яких кожна активна речовина посилює</a:t>
            </a:r>
            <a:r>
              <a:rPr lang="uk-UA" baseline="0" noProof="0" dirty="0" smtClean="0"/>
              <a:t> дію іншої</a:t>
            </a:r>
            <a:r>
              <a:rPr lang="uk-UA" noProof="0" dirty="0" smtClean="0"/>
              <a:t>.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0094362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0" name="Shape 5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lang="uk-UA" noProof="0" dirty="0" smtClean="0"/>
              <a:t>Впродовж століть люди використовували рослини навколо себе для лікування багатьох недуг. </a:t>
            </a:r>
          </a:p>
          <a:p>
            <a:pPr>
              <a:defRPr sz="1600"/>
            </a:pPr>
            <a:r>
              <a:rPr lang="uk-UA" noProof="0" dirty="0" smtClean="0"/>
              <a:t>За сотні років</a:t>
            </a:r>
            <a:r>
              <a:rPr lang="uk-UA" baseline="0" noProof="0" dirty="0" smtClean="0"/>
              <a:t> в</a:t>
            </a:r>
            <a:r>
              <a:rPr lang="uk-UA" noProof="0" dirty="0" smtClean="0"/>
              <a:t>ченим вдалося зібрати цінні знання про корисні властивості рослин з усіх куточків земної кулі.</a:t>
            </a:r>
          </a:p>
          <a:p>
            <a:pPr>
              <a:defRPr sz="1600"/>
            </a:pPr>
            <a:endParaRPr lang="uk-UA" noProof="0" dirty="0" smtClean="0"/>
          </a:p>
          <a:p>
            <a:pPr>
              <a:defRPr sz="1600"/>
            </a:pPr>
            <a:r>
              <a:rPr lang="uk-UA" noProof="0" dirty="0" smtClean="0"/>
              <a:t>Для створення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нового продукту доктор Душек проаналізував дію різних трав і рослин та відібрав найбільш ефективні з них. Усі рослини, що входять до складу продукту, доставляються у Німеччину, екстракти з них виготовляються безпосередньо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на підприємстві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доктора Душека. </a:t>
            </a:r>
          </a:p>
          <a:p>
            <a:pPr>
              <a:defRPr sz="1600"/>
            </a:pPr>
            <a:endParaRPr lang="uk-UA" noProof="0" dirty="0" smtClean="0"/>
          </a:p>
          <a:p>
            <a:pPr>
              <a:defRPr sz="1600"/>
            </a:pPr>
            <a:r>
              <a:rPr lang="uk-UA" noProof="0" dirty="0" smtClean="0"/>
              <a:t>Такий підхід дозволяє повністю контролювати увесь цикл виробництва продукту, уникати тривалого зберігання і транспортування готових екстрактів від сторонніх виробників. </a:t>
            </a:r>
          </a:p>
          <a:p>
            <a:pPr>
              <a:defRPr sz="1600"/>
            </a:pPr>
            <a:endParaRPr lang="uk-UA" noProof="0" dirty="0" smtClean="0"/>
          </a:p>
          <a:p>
            <a:pPr>
              <a:defRPr sz="1600"/>
            </a:pPr>
            <a:r>
              <a:rPr lang="uk-UA" noProof="0" dirty="0" smtClean="0"/>
              <a:t>Для отримання</a:t>
            </a:r>
            <a:r>
              <a:rPr lang="uk-UA" baseline="0" noProof="0" dirty="0" smtClean="0"/>
              <a:t> кожного екстракту</a:t>
            </a:r>
            <a:r>
              <a:rPr lang="uk-UA" noProof="0" dirty="0" smtClean="0"/>
              <a:t> використовується</a:t>
            </a:r>
            <a:r>
              <a:rPr lang="uk-UA" baseline="0" noProof="0" dirty="0" smtClean="0"/>
              <a:t> і</a:t>
            </a:r>
            <a:r>
              <a:rPr lang="uk-UA" noProof="0" dirty="0" smtClean="0"/>
              <a:t>ндивідуально підібрана концентрація екстрагента, що дозволяє виділити з рослини необхідні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активні речовини</a:t>
            </a:r>
            <a:r>
              <a:rPr lang="uk-UA" baseline="0" noProof="0" dirty="0" smtClean="0"/>
              <a:t> у</a:t>
            </a:r>
            <a:r>
              <a:rPr lang="uk-UA" noProof="0" dirty="0" smtClean="0"/>
              <a:t> максимальних концентраціях. Згодом перевіряється сумісність компонентів з тим, щоб уникнути</a:t>
            </a:r>
            <a:r>
              <a:rPr lang="uk-UA" baseline="0" noProof="0" dirty="0" smtClean="0"/>
              <a:t> ї</a:t>
            </a:r>
            <a:r>
              <a:rPr lang="uk-UA" noProof="0" dirty="0" smtClean="0"/>
              <a:t>х антагоністичної (несумісної) дії. Зрештою, за рахунок вірних пропорцій усіх компонентів досягається загальна синергія дії, що забезпечує ефективність фітоконцентрату. 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982054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8" name="Shape 5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noProof="0" dirty="0" smtClean="0"/>
              <a:t>Спочатку було відібрано понад 50 корисних рослин з усього світу.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449272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4" name="Shape 5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noProof="0" dirty="0" smtClean="0"/>
              <a:t>У складі </a:t>
            </a:r>
            <a:r>
              <a:rPr lang="uk-UA" noProof="0" dirty="0" err="1" smtClean="0"/>
              <a:t>Фітовірону</a:t>
            </a:r>
            <a:r>
              <a:rPr lang="uk-UA" noProof="0" dirty="0" smtClean="0"/>
              <a:t> екстракти 21-ї рослини, зібраної з усього світу.</a:t>
            </a:r>
          </a:p>
          <a:p>
            <a:r>
              <a:rPr lang="uk-UA" noProof="0" dirty="0" smtClean="0"/>
              <a:t> </a:t>
            </a:r>
          </a:p>
          <a:p>
            <a:r>
              <a:rPr lang="uk-UA" noProof="0" dirty="0" smtClean="0"/>
              <a:t>Листя алое (</a:t>
            </a:r>
            <a:r>
              <a:rPr lang="uk-UA" noProof="0" dirty="0" err="1" smtClean="0"/>
              <a:t>Aloe</a:t>
            </a:r>
            <a:r>
              <a:rPr lang="uk-UA" noProof="0" dirty="0" smtClean="0"/>
              <a:t> </a:t>
            </a:r>
            <a:r>
              <a:rPr lang="uk-UA" noProof="0" dirty="0" err="1" smtClean="0"/>
              <a:t>arborescens</a:t>
            </a:r>
            <a:r>
              <a:rPr lang="uk-UA" noProof="0" dirty="0" smtClean="0"/>
              <a:t>)  </a:t>
            </a:r>
          </a:p>
          <a:p>
            <a:r>
              <a:rPr lang="uk-UA" noProof="0" dirty="0" smtClean="0"/>
              <a:t>Квіти липи (</a:t>
            </a:r>
            <a:r>
              <a:rPr lang="uk-UA" noProof="0" dirty="0" err="1" smtClean="0"/>
              <a:t>Tilia</a:t>
            </a:r>
            <a:r>
              <a:rPr lang="uk-UA" noProof="0" dirty="0" smtClean="0"/>
              <a:t> </a:t>
            </a:r>
            <a:r>
              <a:rPr lang="uk-UA" noProof="0" dirty="0" err="1" smtClean="0"/>
              <a:t>cordata</a:t>
            </a:r>
            <a:r>
              <a:rPr lang="uk-UA" noProof="0" dirty="0" smtClean="0"/>
              <a:t> </a:t>
            </a:r>
            <a:r>
              <a:rPr lang="uk-UA" noProof="0" dirty="0" err="1" smtClean="0"/>
              <a:t>flower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Корінь родіоли (</a:t>
            </a:r>
            <a:r>
              <a:rPr lang="uk-UA" noProof="0" dirty="0" err="1" smtClean="0"/>
              <a:t>Rhodiola</a:t>
            </a:r>
            <a:r>
              <a:rPr lang="uk-UA" noProof="0" dirty="0" smtClean="0"/>
              <a:t> </a:t>
            </a:r>
            <a:r>
              <a:rPr lang="uk-UA" noProof="0" dirty="0" err="1" smtClean="0"/>
              <a:t>rosea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Квіти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календули (</a:t>
            </a:r>
            <a:r>
              <a:rPr lang="uk-UA" noProof="0" dirty="0" err="1" smtClean="0"/>
              <a:t>Calendula</a:t>
            </a:r>
            <a:r>
              <a:rPr lang="uk-UA" noProof="0" dirty="0" smtClean="0"/>
              <a:t> </a:t>
            </a:r>
            <a:r>
              <a:rPr lang="uk-UA" noProof="0" dirty="0" err="1" smtClean="0"/>
              <a:t>officinalis</a:t>
            </a:r>
            <a:r>
              <a:rPr lang="uk-UA" noProof="0" dirty="0" smtClean="0"/>
              <a:t> </a:t>
            </a:r>
            <a:r>
              <a:rPr lang="uk-UA" noProof="0" dirty="0" err="1" smtClean="0"/>
              <a:t>flower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Листя тирличу (</a:t>
            </a:r>
            <a:r>
              <a:rPr lang="uk-UA" noProof="0" dirty="0" err="1" smtClean="0"/>
              <a:t>Eupatorium</a:t>
            </a:r>
            <a:r>
              <a:rPr lang="uk-UA" noProof="0" dirty="0" smtClean="0"/>
              <a:t> </a:t>
            </a:r>
            <a:r>
              <a:rPr lang="uk-UA" noProof="0" dirty="0" err="1" smtClean="0"/>
              <a:t>perfoliatum</a:t>
            </a:r>
            <a:r>
              <a:rPr lang="uk-UA" noProof="0" dirty="0" smtClean="0"/>
              <a:t> </a:t>
            </a:r>
            <a:r>
              <a:rPr lang="uk-UA" noProof="0" dirty="0" err="1" smtClean="0"/>
              <a:t>herb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Корінь солодки (</a:t>
            </a:r>
            <a:r>
              <a:rPr lang="uk-UA" noProof="0" dirty="0" err="1" smtClean="0"/>
              <a:t>Glycyrrhiza</a:t>
            </a:r>
            <a:r>
              <a:rPr lang="uk-UA" noProof="0" dirty="0" smtClean="0"/>
              <a:t> </a:t>
            </a:r>
            <a:r>
              <a:rPr lang="uk-UA" noProof="0" dirty="0" err="1" smtClean="0"/>
              <a:t>glabra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Гриб </a:t>
            </a:r>
            <a:r>
              <a:rPr lang="uk-UA" noProof="0" dirty="0" err="1" smtClean="0"/>
              <a:t>чага</a:t>
            </a:r>
            <a:r>
              <a:rPr lang="uk-UA" noProof="0" dirty="0" smtClean="0"/>
              <a:t> (</a:t>
            </a:r>
            <a:r>
              <a:rPr lang="uk-UA" noProof="0" dirty="0" err="1" smtClean="0"/>
              <a:t>Inonotus</a:t>
            </a:r>
            <a:r>
              <a:rPr lang="uk-UA" noProof="0" dirty="0" smtClean="0"/>
              <a:t> </a:t>
            </a:r>
            <a:r>
              <a:rPr lang="uk-UA" noProof="0" dirty="0" err="1" smtClean="0"/>
              <a:t>obliquus</a:t>
            </a:r>
            <a:r>
              <a:rPr lang="uk-UA" noProof="0" dirty="0" smtClean="0"/>
              <a:t> ) </a:t>
            </a:r>
          </a:p>
          <a:p>
            <a:r>
              <a:rPr lang="uk-UA" noProof="0" dirty="0" smtClean="0"/>
              <a:t>Плоди шипшини (</a:t>
            </a:r>
            <a:r>
              <a:rPr lang="uk-UA" noProof="0" dirty="0" err="1" smtClean="0"/>
              <a:t>Rosa</a:t>
            </a:r>
            <a:r>
              <a:rPr lang="uk-UA" noProof="0" dirty="0" smtClean="0"/>
              <a:t> </a:t>
            </a:r>
            <a:r>
              <a:rPr lang="uk-UA" noProof="0" dirty="0" err="1" smtClean="0"/>
              <a:t>canina</a:t>
            </a:r>
            <a:r>
              <a:rPr lang="uk-UA" noProof="0" dirty="0" smtClean="0"/>
              <a:t> </a:t>
            </a:r>
            <a:r>
              <a:rPr lang="uk-UA" noProof="0" dirty="0" err="1" smtClean="0"/>
              <a:t>fruit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Корінь елеутерококу (</a:t>
            </a:r>
            <a:r>
              <a:rPr lang="uk-UA" noProof="0" dirty="0" err="1" smtClean="0"/>
              <a:t>Eleutherococcus</a:t>
            </a:r>
            <a:r>
              <a:rPr lang="uk-UA" noProof="0" dirty="0" smtClean="0"/>
              <a:t> </a:t>
            </a:r>
            <a:r>
              <a:rPr lang="uk-UA" noProof="0" dirty="0" err="1" smtClean="0"/>
              <a:t>senticosus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Трава ехінацеї (</a:t>
            </a:r>
            <a:r>
              <a:rPr lang="uk-UA" noProof="0" dirty="0" err="1" smtClean="0"/>
              <a:t>Echinacea</a:t>
            </a:r>
            <a:r>
              <a:rPr lang="uk-UA" noProof="0" dirty="0" smtClean="0"/>
              <a:t> </a:t>
            </a:r>
            <a:r>
              <a:rPr lang="uk-UA" noProof="0" dirty="0" err="1" smtClean="0"/>
              <a:t>purpurea</a:t>
            </a:r>
            <a:r>
              <a:rPr lang="uk-UA" noProof="0" dirty="0" smtClean="0"/>
              <a:t> </a:t>
            </a:r>
            <a:r>
              <a:rPr lang="uk-UA" noProof="0" dirty="0" err="1" smtClean="0"/>
              <a:t>herb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Корінь шоломниці (</a:t>
            </a:r>
            <a:r>
              <a:rPr lang="uk-UA" noProof="0" dirty="0" err="1" smtClean="0"/>
              <a:t>Scutellaria</a:t>
            </a:r>
            <a:r>
              <a:rPr lang="uk-UA" noProof="0" dirty="0" smtClean="0"/>
              <a:t> </a:t>
            </a:r>
            <a:r>
              <a:rPr lang="uk-UA" noProof="0" dirty="0" err="1" smtClean="0"/>
              <a:t>baicalensis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Корінь дягелю (</a:t>
            </a:r>
            <a:r>
              <a:rPr lang="uk-UA" noProof="0" dirty="0" err="1" smtClean="0"/>
              <a:t>Angelica</a:t>
            </a:r>
            <a:r>
              <a:rPr lang="uk-UA" noProof="0" dirty="0" smtClean="0"/>
              <a:t> </a:t>
            </a:r>
            <a:r>
              <a:rPr lang="uk-UA" noProof="0" dirty="0" err="1" smtClean="0"/>
              <a:t>officinalis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Корінь астрагалу (</a:t>
            </a:r>
            <a:r>
              <a:rPr lang="uk-UA" noProof="0" dirty="0" err="1" smtClean="0"/>
              <a:t>Astragalus</a:t>
            </a:r>
            <a:r>
              <a:rPr lang="uk-UA" noProof="0" dirty="0" smtClean="0"/>
              <a:t> </a:t>
            </a:r>
            <a:r>
              <a:rPr lang="uk-UA" noProof="0" dirty="0" err="1" smtClean="0"/>
              <a:t>chinensis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Корінь шавлії (</a:t>
            </a:r>
            <a:r>
              <a:rPr lang="uk-UA" noProof="0" dirty="0" err="1" smtClean="0"/>
              <a:t>Salvia</a:t>
            </a:r>
            <a:r>
              <a:rPr lang="uk-UA" noProof="0" dirty="0" smtClean="0"/>
              <a:t> </a:t>
            </a:r>
            <a:r>
              <a:rPr lang="uk-UA" noProof="0" dirty="0" err="1" smtClean="0"/>
              <a:t>miltiorrhiza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Листя берези (</a:t>
            </a:r>
            <a:r>
              <a:rPr lang="uk-UA" noProof="0" dirty="0" err="1" smtClean="0"/>
              <a:t>Betula</a:t>
            </a:r>
            <a:r>
              <a:rPr lang="uk-UA" noProof="0" dirty="0" smtClean="0"/>
              <a:t> </a:t>
            </a:r>
            <a:r>
              <a:rPr lang="uk-UA" noProof="0" dirty="0" err="1" smtClean="0"/>
              <a:t>alba</a:t>
            </a:r>
            <a:r>
              <a:rPr lang="uk-UA" noProof="0" dirty="0" smtClean="0"/>
              <a:t> </a:t>
            </a:r>
            <a:r>
              <a:rPr lang="uk-UA" noProof="0" dirty="0" err="1" smtClean="0"/>
              <a:t>leaf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Листя розмарину (</a:t>
            </a:r>
            <a:r>
              <a:rPr lang="uk-UA" noProof="0" dirty="0" err="1" smtClean="0"/>
              <a:t>Rosmarinus</a:t>
            </a:r>
            <a:r>
              <a:rPr lang="uk-UA" noProof="0" dirty="0" smtClean="0"/>
              <a:t> </a:t>
            </a:r>
            <a:r>
              <a:rPr lang="uk-UA" noProof="0" dirty="0" err="1" smtClean="0"/>
              <a:t>officinalis</a:t>
            </a:r>
            <a:r>
              <a:rPr lang="uk-UA" noProof="0" dirty="0" smtClean="0"/>
              <a:t> </a:t>
            </a:r>
            <a:r>
              <a:rPr lang="uk-UA" noProof="0" dirty="0" err="1" smtClean="0"/>
              <a:t>leaf</a:t>
            </a:r>
            <a:r>
              <a:rPr lang="uk-UA" noProof="0" dirty="0" smtClean="0"/>
              <a:t> ) </a:t>
            </a:r>
          </a:p>
          <a:p>
            <a:r>
              <a:rPr lang="uk-UA" noProof="0" dirty="0" smtClean="0"/>
              <a:t>Листя кропиви (</a:t>
            </a:r>
            <a:r>
              <a:rPr lang="uk-UA" noProof="0" dirty="0" err="1" smtClean="0"/>
              <a:t>Urtica</a:t>
            </a:r>
            <a:r>
              <a:rPr lang="uk-UA" noProof="0" dirty="0" smtClean="0"/>
              <a:t> </a:t>
            </a:r>
            <a:r>
              <a:rPr lang="uk-UA" noProof="0" dirty="0" err="1" smtClean="0"/>
              <a:t>diolica</a:t>
            </a:r>
            <a:r>
              <a:rPr lang="uk-UA" noProof="0" dirty="0" smtClean="0"/>
              <a:t> </a:t>
            </a:r>
            <a:r>
              <a:rPr lang="uk-UA" noProof="0" dirty="0" err="1" smtClean="0"/>
              <a:t>leaf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Трава золототисячника (</a:t>
            </a:r>
            <a:r>
              <a:rPr lang="uk-UA" noProof="0" dirty="0" err="1" smtClean="0"/>
              <a:t>Centaurium</a:t>
            </a:r>
            <a:r>
              <a:rPr lang="uk-UA" noProof="0" dirty="0" smtClean="0"/>
              <a:t> </a:t>
            </a:r>
            <a:r>
              <a:rPr lang="uk-UA" noProof="0" dirty="0" err="1" smtClean="0"/>
              <a:t>erythraea</a:t>
            </a:r>
            <a:r>
              <a:rPr lang="uk-UA" noProof="0" dirty="0" smtClean="0"/>
              <a:t> </a:t>
            </a:r>
            <a:r>
              <a:rPr lang="uk-UA" noProof="0" dirty="0" err="1" smtClean="0"/>
              <a:t>herb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Плоди ялівцю (</a:t>
            </a:r>
            <a:r>
              <a:rPr lang="uk-UA" noProof="0" dirty="0" err="1" smtClean="0"/>
              <a:t>Juniperus</a:t>
            </a:r>
            <a:r>
              <a:rPr lang="uk-UA" noProof="0" dirty="0" smtClean="0"/>
              <a:t> </a:t>
            </a:r>
            <a:r>
              <a:rPr lang="uk-UA" noProof="0" dirty="0" err="1" smtClean="0"/>
              <a:t>communis</a:t>
            </a:r>
            <a:r>
              <a:rPr lang="uk-UA" noProof="0" dirty="0" smtClean="0"/>
              <a:t> </a:t>
            </a:r>
            <a:r>
              <a:rPr lang="uk-UA" noProof="0" dirty="0" err="1" smtClean="0"/>
              <a:t>fruit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Ягоди обліпихи (</a:t>
            </a:r>
            <a:r>
              <a:rPr lang="uk-UA" noProof="0" dirty="0" err="1" smtClean="0"/>
              <a:t>Hippophaë</a:t>
            </a:r>
            <a:r>
              <a:rPr lang="uk-UA" noProof="0" dirty="0" smtClean="0"/>
              <a:t> </a:t>
            </a:r>
            <a:r>
              <a:rPr lang="uk-UA" noProof="0" dirty="0" err="1" smtClean="0"/>
              <a:t>rhamnoides</a:t>
            </a:r>
            <a:r>
              <a:rPr lang="uk-UA" noProof="0" dirty="0" smtClean="0"/>
              <a:t> </a:t>
            </a:r>
            <a:r>
              <a:rPr lang="uk-UA" noProof="0" dirty="0" err="1" smtClean="0"/>
              <a:t>fruit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Трава</a:t>
            </a:r>
            <a:r>
              <a:rPr lang="uk-UA" baseline="0" noProof="0" dirty="0" smtClean="0"/>
              <a:t> х</a:t>
            </a:r>
            <a:r>
              <a:rPr lang="uk-UA" noProof="0" dirty="0" smtClean="0"/>
              <a:t>воща (</a:t>
            </a:r>
            <a:r>
              <a:rPr lang="uk-UA" noProof="0" dirty="0" err="1" smtClean="0"/>
              <a:t>Equisetum</a:t>
            </a:r>
            <a:r>
              <a:rPr lang="uk-UA" noProof="0" dirty="0" smtClean="0"/>
              <a:t> </a:t>
            </a:r>
            <a:r>
              <a:rPr lang="uk-UA" noProof="0" dirty="0" err="1" smtClean="0"/>
              <a:t>arvense</a:t>
            </a:r>
            <a:r>
              <a:rPr lang="uk-UA" noProof="0" dirty="0" smtClean="0"/>
              <a:t> </a:t>
            </a:r>
            <a:r>
              <a:rPr lang="uk-UA" noProof="0" dirty="0" err="1" smtClean="0"/>
              <a:t>herb</a:t>
            </a:r>
            <a:r>
              <a:rPr lang="uk-UA" noProof="0" dirty="0" smtClean="0"/>
              <a:t>)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35829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lang="uk-UA" noProof="0" dirty="0" smtClean="0"/>
              <a:t>На землі практично немає місця, де б не зустрічалися бактерії. Це</a:t>
            </a:r>
            <a:r>
              <a:rPr lang="uk-UA" baseline="0" noProof="0" dirty="0" smtClean="0"/>
              <a:t> найдавніші істоти </a:t>
            </a:r>
            <a:r>
              <a:rPr lang="uk-UA" noProof="0" dirty="0" smtClean="0"/>
              <a:t>на землі, що з'явились близько трьох з половиною мільярдів років тому.</a:t>
            </a:r>
          </a:p>
          <a:p>
            <a:pPr>
              <a:defRPr sz="1600"/>
            </a:pPr>
            <a:r>
              <a:rPr lang="uk-UA" b="1" noProof="0" dirty="0" smtClean="0"/>
              <a:t>Бактерії</a:t>
            </a:r>
            <a:r>
              <a:rPr lang="uk-UA" noProof="0" dirty="0" smtClean="0"/>
              <a:t> — це прості одноклітинні</a:t>
            </a:r>
            <a:r>
              <a:rPr lang="uk-UA" baseline="0" noProof="0" dirty="0" smtClean="0"/>
              <a:t> мі</a:t>
            </a:r>
            <a:r>
              <a:rPr lang="uk-UA" noProof="0" dirty="0" smtClean="0"/>
              <a:t>кроорганізми — найдрібніші істоти</a:t>
            </a:r>
            <a:r>
              <a:rPr lang="uk-UA" baseline="0" noProof="0" dirty="0" smtClean="0"/>
              <a:t> н</a:t>
            </a:r>
            <a:r>
              <a:rPr lang="uk-UA" noProof="0" dirty="0" smtClean="0"/>
              <a:t>а Землі. Бактерії можуть вижити у киплячих гейзерах, кислотних озерах, де немає риби, льодах Антарктиди. Для цього бактерії навчились утворювати спори – особливі форми, які допомагають їм пережити несприятливі умови (низькі та високі температури, дезінфікуючі речовини, антибіотики та інші впливи). Бактерії дуже плодовиті: за сприятливих умов можуть розмножуватись кожні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двадцять хвилин.</a:t>
            </a:r>
          </a:p>
          <a:p>
            <a:pPr>
              <a:defRPr sz="1600" b="1"/>
            </a:pPr>
            <a:r>
              <a:rPr lang="uk-UA" noProof="0" dirty="0" smtClean="0"/>
              <a:t>Бактерії та люди нерозривно пов'язані</a:t>
            </a:r>
          </a:p>
          <a:p>
            <a:pPr>
              <a:defRPr sz="1600"/>
            </a:pPr>
            <a:r>
              <a:rPr lang="uk-UA" noProof="0" dirty="0" smtClean="0"/>
              <a:t>Бактерії постійно присутні</a:t>
            </a:r>
            <a:r>
              <a:rPr lang="uk-UA" baseline="0" noProof="0" dirty="0" smtClean="0"/>
              <a:t> у </a:t>
            </a:r>
            <a:r>
              <a:rPr lang="uk-UA" noProof="0" dirty="0" smtClean="0"/>
              <a:t>кишечнику, на поверхні шкіри і в ротовій порожнині. Образно кажучи, бактеріальна флора людини є додатковим органом у процесах травлення і захисту організму від інфекцій. Корисна мікрофлора кишечника (мікробіом) виконує багато потрібних</a:t>
            </a:r>
            <a:r>
              <a:rPr lang="uk-UA" baseline="0" noProof="0" dirty="0" smtClean="0"/>
              <a:t> для нас</a:t>
            </a:r>
            <a:r>
              <a:rPr lang="uk-UA" noProof="0" dirty="0" smtClean="0"/>
              <a:t> функцій: сприяє травленню та засвоєнню</a:t>
            </a:r>
            <a:r>
              <a:rPr lang="uk-UA" baseline="0" noProof="0" dirty="0" smtClean="0"/>
              <a:t> корисних речовин</a:t>
            </a:r>
            <a:r>
              <a:rPr lang="uk-UA" noProof="0" dirty="0" smtClean="0"/>
              <a:t>, захищає від мікробів і токсинів, забезпечує імунний захист, синтезує вітаміни, бере участь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в обміні речовин.</a:t>
            </a:r>
          </a:p>
          <a:p>
            <a:pPr>
              <a:defRPr sz="1600" b="1"/>
            </a:pPr>
            <a:r>
              <a:rPr lang="uk-UA" noProof="0" dirty="0" smtClean="0"/>
              <a:t>Патогенні бактерії</a:t>
            </a:r>
          </a:p>
          <a:p>
            <a:pPr>
              <a:defRPr sz="1600"/>
            </a:pPr>
            <a:r>
              <a:rPr lang="uk-UA" noProof="0" dirty="0" smtClean="0"/>
              <a:t>На їх долю припадає менше 1%. Патогенні бактерії проникають до організму повітряно-крапельним шляхом, крізь рани і слизові оболонки або травний тракт, викликаючи різні бактеріальні інфекції: ангіну, отит, харчові отруєння, туберкульоз. У боротьбі з мікробами людині допомагають природні і синтетичні лікарські засоби (антибіотики).</a:t>
            </a:r>
          </a:p>
          <a:p>
            <a:pPr>
              <a:defRPr sz="1600" b="1"/>
            </a:pPr>
            <a:r>
              <a:rPr lang="uk-UA" noProof="0" dirty="0" smtClean="0"/>
              <a:t>У чому проблема?</a:t>
            </a:r>
          </a:p>
          <a:p>
            <a:pPr>
              <a:defRPr sz="1600"/>
            </a:pPr>
            <a:r>
              <a:rPr lang="uk-UA" noProof="0" dirty="0" smtClean="0"/>
              <a:t>На</a:t>
            </a:r>
            <a:r>
              <a:rPr lang="uk-UA" baseline="0" noProof="0" dirty="0" smtClean="0"/>
              <a:t> сьо</a:t>
            </a:r>
            <a:r>
              <a:rPr lang="uk-UA" noProof="0" dirty="0" smtClean="0"/>
              <a:t>годні система охорони здоров'я зіткнулася із серйозною проблемою — стійкістю бактерій до антибіотиків, зокрема й до лікарських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препаратів останнього покоління. Їх бездумне застосування загрожує появою нових інфекцій, які не піддаватимуться лікуванню.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246736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4" name="Shape 5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noProof="0" dirty="0" smtClean="0"/>
              <a:t>У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складі </a:t>
            </a:r>
            <a:r>
              <a:rPr lang="uk-UA" noProof="0" dirty="0" err="1" smtClean="0"/>
              <a:t>Фітовірону</a:t>
            </a:r>
            <a:r>
              <a:rPr lang="uk-UA" baseline="0" noProof="0" dirty="0" smtClean="0"/>
              <a:t> е</a:t>
            </a:r>
            <a:r>
              <a:rPr lang="uk-UA" noProof="0" dirty="0" smtClean="0"/>
              <a:t>кстракти 21-ї рослини, зібраної з усього світу.</a:t>
            </a:r>
          </a:p>
          <a:p>
            <a:r>
              <a:rPr lang="uk-UA" noProof="0" dirty="0" smtClean="0"/>
              <a:t> </a:t>
            </a:r>
          </a:p>
          <a:p>
            <a:r>
              <a:rPr lang="uk-UA" noProof="0" dirty="0" smtClean="0"/>
              <a:t>Листя алое (</a:t>
            </a:r>
            <a:r>
              <a:rPr lang="uk-UA" noProof="0" dirty="0" err="1" smtClean="0"/>
              <a:t>Aloe</a:t>
            </a:r>
            <a:r>
              <a:rPr lang="uk-UA" noProof="0" dirty="0" smtClean="0"/>
              <a:t> </a:t>
            </a:r>
            <a:r>
              <a:rPr lang="uk-UA" noProof="0" dirty="0" err="1" smtClean="0"/>
              <a:t>arborescens</a:t>
            </a:r>
            <a:r>
              <a:rPr lang="uk-UA" noProof="0" dirty="0" smtClean="0"/>
              <a:t>)  </a:t>
            </a:r>
          </a:p>
          <a:p>
            <a:r>
              <a:rPr lang="uk-UA" noProof="0" dirty="0" smtClean="0"/>
              <a:t>Квіти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липи (</a:t>
            </a:r>
            <a:r>
              <a:rPr lang="uk-UA" noProof="0" dirty="0" err="1" smtClean="0"/>
              <a:t>Tilia</a:t>
            </a:r>
            <a:r>
              <a:rPr lang="uk-UA" noProof="0" dirty="0" smtClean="0"/>
              <a:t> </a:t>
            </a:r>
            <a:r>
              <a:rPr lang="uk-UA" noProof="0" dirty="0" err="1" smtClean="0"/>
              <a:t>cordata</a:t>
            </a:r>
            <a:r>
              <a:rPr lang="uk-UA" noProof="0" dirty="0" smtClean="0"/>
              <a:t> </a:t>
            </a:r>
            <a:r>
              <a:rPr lang="uk-UA" noProof="0" dirty="0" err="1" smtClean="0"/>
              <a:t>flower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Корінь родіоли рожевої (</a:t>
            </a:r>
            <a:r>
              <a:rPr lang="uk-UA" noProof="0" dirty="0" err="1" smtClean="0"/>
              <a:t>Rhodiola</a:t>
            </a:r>
            <a:r>
              <a:rPr lang="uk-UA" noProof="0" dirty="0" smtClean="0"/>
              <a:t> </a:t>
            </a:r>
            <a:r>
              <a:rPr lang="uk-UA" noProof="0" dirty="0" err="1" smtClean="0"/>
              <a:t>rosea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Квіти календули (</a:t>
            </a:r>
            <a:r>
              <a:rPr lang="uk-UA" noProof="0" dirty="0" err="1" smtClean="0"/>
              <a:t>Calendula</a:t>
            </a:r>
            <a:r>
              <a:rPr lang="uk-UA" noProof="0" dirty="0" smtClean="0"/>
              <a:t> </a:t>
            </a:r>
            <a:r>
              <a:rPr lang="uk-UA" noProof="0" dirty="0" err="1" smtClean="0"/>
              <a:t>officinalis</a:t>
            </a:r>
            <a:r>
              <a:rPr lang="uk-UA" noProof="0" dirty="0" smtClean="0"/>
              <a:t> </a:t>
            </a:r>
            <a:r>
              <a:rPr lang="uk-UA" noProof="0" dirty="0" err="1" smtClean="0"/>
              <a:t>flower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Трава тирличу (</a:t>
            </a:r>
            <a:r>
              <a:rPr lang="uk-UA" noProof="0" dirty="0" err="1" smtClean="0"/>
              <a:t>Eupatorium</a:t>
            </a:r>
            <a:r>
              <a:rPr lang="uk-UA" noProof="0" dirty="0" smtClean="0"/>
              <a:t> </a:t>
            </a:r>
            <a:r>
              <a:rPr lang="uk-UA" noProof="0" dirty="0" err="1" smtClean="0"/>
              <a:t>perfoliatum</a:t>
            </a:r>
            <a:r>
              <a:rPr lang="uk-UA" noProof="0" dirty="0" smtClean="0"/>
              <a:t> </a:t>
            </a:r>
            <a:r>
              <a:rPr lang="uk-UA" noProof="0" dirty="0" err="1" smtClean="0"/>
              <a:t>herb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Корінь солодки (</a:t>
            </a:r>
            <a:r>
              <a:rPr lang="uk-UA" noProof="0" dirty="0" err="1" smtClean="0"/>
              <a:t>Glycyrrhiza</a:t>
            </a:r>
            <a:r>
              <a:rPr lang="uk-UA" noProof="0" dirty="0" smtClean="0"/>
              <a:t> </a:t>
            </a:r>
            <a:r>
              <a:rPr lang="uk-UA" noProof="0" dirty="0" err="1" smtClean="0"/>
              <a:t>glabra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Гриб</a:t>
            </a:r>
            <a:r>
              <a:rPr lang="uk-UA" baseline="0" noProof="0" dirty="0" smtClean="0"/>
              <a:t> </a:t>
            </a:r>
            <a:r>
              <a:rPr lang="uk-UA" noProof="0" dirty="0" err="1" smtClean="0"/>
              <a:t>чага</a:t>
            </a:r>
            <a:r>
              <a:rPr lang="uk-UA" noProof="0" dirty="0" smtClean="0"/>
              <a:t> (</a:t>
            </a:r>
            <a:r>
              <a:rPr lang="uk-UA" noProof="0" dirty="0" err="1" smtClean="0"/>
              <a:t>Inonotus</a:t>
            </a:r>
            <a:r>
              <a:rPr lang="uk-UA" noProof="0" dirty="0" smtClean="0"/>
              <a:t> </a:t>
            </a:r>
            <a:r>
              <a:rPr lang="uk-UA" noProof="0" dirty="0" err="1" smtClean="0"/>
              <a:t>obliquus</a:t>
            </a:r>
            <a:r>
              <a:rPr lang="uk-UA" noProof="0" dirty="0" smtClean="0"/>
              <a:t> ) </a:t>
            </a:r>
          </a:p>
          <a:p>
            <a:r>
              <a:rPr lang="uk-UA" noProof="0" dirty="0" smtClean="0"/>
              <a:t>Плоди шипшини (</a:t>
            </a:r>
            <a:r>
              <a:rPr lang="uk-UA" noProof="0" dirty="0" err="1" smtClean="0"/>
              <a:t>Rosa</a:t>
            </a:r>
            <a:r>
              <a:rPr lang="uk-UA" noProof="0" dirty="0" smtClean="0"/>
              <a:t> </a:t>
            </a:r>
            <a:r>
              <a:rPr lang="uk-UA" noProof="0" dirty="0" err="1" smtClean="0"/>
              <a:t>canina</a:t>
            </a:r>
            <a:r>
              <a:rPr lang="uk-UA" noProof="0" dirty="0" smtClean="0"/>
              <a:t> </a:t>
            </a:r>
            <a:r>
              <a:rPr lang="uk-UA" noProof="0" dirty="0" err="1" smtClean="0"/>
              <a:t>fruit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Корінь елеутерококу (</a:t>
            </a:r>
            <a:r>
              <a:rPr lang="uk-UA" noProof="0" dirty="0" err="1" smtClean="0"/>
              <a:t>Eleutherococcus</a:t>
            </a:r>
            <a:r>
              <a:rPr lang="uk-UA" noProof="0" dirty="0" smtClean="0"/>
              <a:t> </a:t>
            </a:r>
            <a:r>
              <a:rPr lang="uk-UA" noProof="0" dirty="0" err="1" smtClean="0"/>
              <a:t>senticosus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Трава ехінацеї (</a:t>
            </a:r>
            <a:r>
              <a:rPr lang="uk-UA" noProof="0" dirty="0" err="1" smtClean="0"/>
              <a:t>Echinacea</a:t>
            </a:r>
            <a:r>
              <a:rPr lang="uk-UA" noProof="0" dirty="0" smtClean="0"/>
              <a:t> </a:t>
            </a:r>
            <a:r>
              <a:rPr lang="uk-UA" noProof="0" dirty="0" err="1" smtClean="0"/>
              <a:t>purpurea</a:t>
            </a:r>
            <a:r>
              <a:rPr lang="uk-UA" noProof="0" dirty="0" smtClean="0"/>
              <a:t> </a:t>
            </a:r>
            <a:r>
              <a:rPr lang="uk-UA" noProof="0" dirty="0" err="1" smtClean="0"/>
              <a:t>herb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Корінь шоломниці байкальської (</a:t>
            </a:r>
            <a:r>
              <a:rPr lang="uk-UA" noProof="0" dirty="0" err="1" smtClean="0"/>
              <a:t>Scutellaria</a:t>
            </a:r>
            <a:r>
              <a:rPr lang="uk-UA" noProof="0" dirty="0" smtClean="0"/>
              <a:t> </a:t>
            </a:r>
            <a:r>
              <a:rPr lang="uk-UA" noProof="0" dirty="0" err="1" smtClean="0"/>
              <a:t>baicalensis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Корінь дягелю (</a:t>
            </a:r>
            <a:r>
              <a:rPr lang="uk-UA" noProof="0" dirty="0" err="1" smtClean="0"/>
              <a:t>Angelica</a:t>
            </a:r>
            <a:r>
              <a:rPr lang="uk-UA" noProof="0" dirty="0" smtClean="0"/>
              <a:t> </a:t>
            </a:r>
            <a:r>
              <a:rPr lang="uk-UA" noProof="0" dirty="0" err="1" smtClean="0"/>
              <a:t>officinalis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Корінь астрагалу (</a:t>
            </a:r>
            <a:r>
              <a:rPr lang="uk-UA" noProof="0" dirty="0" err="1" smtClean="0"/>
              <a:t>Astragalus</a:t>
            </a:r>
            <a:r>
              <a:rPr lang="uk-UA" noProof="0" dirty="0" smtClean="0"/>
              <a:t> </a:t>
            </a:r>
            <a:r>
              <a:rPr lang="uk-UA" noProof="0" dirty="0" err="1" smtClean="0"/>
              <a:t>chinensis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Корінь шавлії (</a:t>
            </a:r>
            <a:r>
              <a:rPr lang="uk-UA" noProof="0" dirty="0" err="1" smtClean="0"/>
              <a:t>Salvia</a:t>
            </a:r>
            <a:r>
              <a:rPr lang="uk-UA" noProof="0" dirty="0" smtClean="0"/>
              <a:t> </a:t>
            </a:r>
            <a:r>
              <a:rPr lang="uk-UA" noProof="0" dirty="0" err="1" smtClean="0"/>
              <a:t>miltiorrhiza</a:t>
            </a:r>
            <a:r>
              <a:rPr lang="uk-UA" noProof="0" dirty="0" smtClean="0"/>
              <a:t> </a:t>
            </a:r>
            <a:r>
              <a:rPr lang="uk-UA" noProof="0" dirty="0" err="1" smtClean="0"/>
              <a:t>root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Листя берези (</a:t>
            </a:r>
            <a:r>
              <a:rPr lang="uk-UA" noProof="0" dirty="0" err="1" smtClean="0"/>
              <a:t>Betula</a:t>
            </a:r>
            <a:r>
              <a:rPr lang="uk-UA" noProof="0" dirty="0" smtClean="0"/>
              <a:t> </a:t>
            </a:r>
            <a:r>
              <a:rPr lang="uk-UA" noProof="0" dirty="0" err="1" smtClean="0"/>
              <a:t>alba</a:t>
            </a:r>
            <a:r>
              <a:rPr lang="uk-UA" noProof="0" dirty="0" smtClean="0"/>
              <a:t> </a:t>
            </a:r>
            <a:r>
              <a:rPr lang="uk-UA" noProof="0" dirty="0" err="1" smtClean="0"/>
              <a:t>leaf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Листя розмарину (</a:t>
            </a:r>
            <a:r>
              <a:rPr lang="uk-UA" noProof="0" dirty="0" err="1" smtClean="0"/>
              <a:t>Rosmarinus</a:t>
            </a:r>
            <a:r>
              <a:rPr lang="uk-UA" noProof="0" dirty="0" smtClean="0"/>
              <a:t> </a:t>
            </a:r>
            <a:r>
              <a:rPr lang="uk-UA" noProof="0" dirty="0" err="1" smtClean="0"/>
              <a:t>officinalis</a:t>
            </a:r>
            <a:r>
              <a:rPr lang="uk-UA" noProof="0" dirty="0" smtClean="0"/>
              <a:t> </a:t>
            </a:r>
            <a:r>
              <a:rPr lang="uk-UA" noProof="0" dirty="0" err="1" smtClean="0"/>
              <a:t>leaf</a:t>
            </a:r>
            <a:r>
              <a:rPr lang="uk-UA" noProof="0" dirty="0" smtClean="0"/>
              <a:t> ) </a:t>
            </a:r>
          </a:p>
          <a:p>
            <a:r>
              <a:rPr lang="uk-UA" noProof="0" dirty="0" smtClean="0"/>
              <a:t>Листя кропиви (</a:t>
            </a:r>
            <a:r>
              <a:rPr lang="uk-UA" noProof="0" dirty="0" err="1" smtClean="0"/>
              <a:t>Urtica</a:t>
            </a:r>
            <a:r>
              <a:rPr lang="uk-UA" noProof="0" dirty="0" smtClean="0"/>
              <a:t> </a:t>
            </a:r>
            <a:r>
              <a:rPr lang="uk-UA" noProof="0" dirty="0" err="1" smtClean="0"/>
              <a:t>diolica</a:t>
            </a:r>
            <a:r>
              <a:rPr lang="uk-UA" noProof="0" dirty="0" smtClean="0"/>
              <a:t> </a:t>
            </a:r>
            <a:r>
              <a:rPr lang="uk-UA" noProof="0" dirty="0" err="1" smtClean="0"/>
              <a:t>leaf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Трава золототисячника (</a:t>
            </a:r>
            <a:r>
              <a:rPr lang="uk-UA" noProof="0" dirty="0" err="1" smtClean="0"/>
              <a:t>Centaurium</a:t>
            </a:r>
            <a:r>
              <a:rPr lang="uk-UA" noProof="0" dirty="0" smtClean="0"/>
              <a:t> </a:t>
            </a:r>
            <a:r>
              <a:rPr lang="uk-UA" noProof="0" dirty="0" err="1" smtClean="0"/>
              <a:t>erythraea</a:t>
            </a:r>
            <a:r>
              <a:rPr lang="uk-UA" noProof="0" dirty="0" smtClean="0"/>
              <a:t> </a:t>
            </a:r>
            <a:r>
              <a:rPr lang="uk-UA" noProof="0" dirty="0" err="1" smtClean="0"/>
              <a:t>herb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Плоди</a:t>
            </a:r>
            <a:r>
              <a:rPr lang="uk-UA" baseline="0" noProof="0" dirty="0" smtClean="0"/>
              <a:t> ялівцю</a:t>
            </a:r>
            <a:r>
              <a:rPr lang="uk-UA" noProof="0" dirty="0" smtClean="0"/>
              <a:t> (</a:t>
            </a:r>
            <a:r>
              <a:rPr lang="uk-UA" noProof="0" dirty="0" err="1" smtClean="0"/>
              <a:t>Juniperus</a:t>
            </a:r>
            <a:r>
              <a:rPr lang="uk-UA" noProof="0" dirty="0" smtClean="0"/>
              <a:t> </a:t>
            </a:r>
            <a:r>
              <a:rPr lang="uk-UA" noProof="0" dirty="0" err="1" smtClean="0"/>
              <a:t>communis</a:t>
            </a:r>
            <a:r>
              <a:rPr lang="uk-UA" noProof="0" dirty="0" smtClean="0"/>
              <a:t> </a:t>
            </a:r>
            <a:r>
              <a:rPr lang="uk-UA" noProof="0" dirty="0" err="1" smtClean="0"/>
              <a:t>fruit</a:t>
            </a:r>
            <a:r>
              <a:rPr lang="uk-UA" noProof="0" dirty="0" smtClean="0"/>
              <a:t>)</a:t>
            </a:r>
          </a:p>
          <a:p>
            <a:r>
              <a:rPr lang="uk-UA" noProof="0" dirty="0" smtClean="0"/>
              <a:t>Ягоди обліпихи (</a:t>
            </a:r>
            <a:r>
              <a:rPr lang="uk-UA" noProof="0" dirty="0" err="1" smtClean="0"/>
              <a:t>Hippophaë</a:t>
            </a:r>
            <a:r>
              <a:rPr lang="uk-UA" noProof="0" dirty="0" smtClean="0"/>
              <a:t> </a:t>
            </a:r>
            <a:r>
              <a:rPr lang="uk-UA" noProof="0" dirty="0" err="1" smtClean="0"/>
              <a:t>rhamnoides</a:t>
            </a:r>
            <a:r>
              <a:rPr lang="uk-UA" noProof="0" dirty="0" smtClean="0"/>
              <a:t> </a:t>
            </a:r>
            <a:r>
              <a:rPr lang="uk-UA" noProof="0" dirty="0" err="1" smtClean="0"/>
              <a:t>fruit</a:t>
            </a:r>
            <a:r>
              <a:rPr lang="uk-UA" noProof="0" dirty="0" smtClean="0"/>
              <a:t>) </a:t>
            </a:r>
          </a:p>
          <a:p>
            <a:r>
              <a:rPr lang="uk-UA" noProof="0" dirty="0" smtClean="0"/>
              <a:t>Трава хвоща (</a:t>
            </a:r>
            <a:r>
              <a:rPr lang="uk-UA" noProof="0" dirty="0" err="1" smtClean="0"/>
              <a:t>Equisetum</a:t>
            </a:r>
            <a:r>
              <a:rPr lang="uk-UA" noProof="0" dirty="0" smtClean="0"/>
              <a:t> </a:t>
            </a:r>
            <a:r>
              <a:rPr lang="uk-UA" noProof="0" dirty="0" err="1" smtClean="0"/>
              <a:t>arvense</a:t>
            </a:r>
            <a:r>
              <a:rPr lang="uk-UA" noProof="0" dirty="0" smtClean="0"/>
              <a:t> </a:t>
            </a:r>
            <a:r>
              <a:rPr lang="uk-UA" noProof="0" dirty="0" err="1" smtClean="0"/>
              <a:t>herb</a:t>
            </a:r>
            <a:r>
              <a:rPr lang="uk-UA" noProof="0" dirty="0" smtClean="0"/>
              <a:t>)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056021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1" name="Shape 6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noProof="0" dirty="0" smtClean="0"/>
              <a:t>Згодом приготовані водно-спиртові екстракти за індивідуальною технологією для кожної рослини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660296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0" name="Shape 6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noProof="0" dirty="0" smtClean="0"/>
              <a:t>Усі</a:t>
            </a:r>
            <a:r>
              <a:rPr lang="uk-UA" baseline="0" noProof="0" dirty="0" smtClean="0"/>
              <a:t> е</a:t>
            </a:r>
            <a:r>
              <a:rPr lang="uk-UA" noProof="0" dirty="0" smtClean="0"/>
              <a:t>кстракти перевіряють на сумісність з тим, щоб уникнути їх</a:t>
            </a:r>
            <a:r>
              <a:rPr lang="uk-UA" baseline="0" noProof="0" dirty="0" smtClean="0"/>
              <a:t> функціонального </a:t>
            </a:r>
            <a:r>
              <a:rPr lang="uk-UA" noProof="0" dirty="0" smtClean="0"/>
              <a:t>антагонізму.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1538756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8" name="Shape 6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noProof="0" dirty="0" smtClean="0"/>
              <a:t>У формулі залишаються тільки ті компоненти, які посилюють дію один</a:t>
            </a:r>
            <a:r>
              <a:rPr lang="uk-UA" baseline="0" noProof="0" dirty="0" smtClean="0"/>
              <a:t> одного</a:t>
            </a:r>
            <a:r>
              <a:rPr lang="uk-UA" noProof="0" dirty="0" smtClean="0"/>
              <a:t>. Правильна інгредієнтна база і суворо вивірені пропорції цих інгредієнтів допомагають досягти загальної синергії, яка забезпечує високу ефективність фітоконцентрату.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291142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4" name="Shape 6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uk-UA" noProof="0" dirty="0" smtClean="0"/>
              <a:t>У результаті тривалої та кропіткої</a:t>
            </a:r>
            <a:r>
              <a:rPr lang="uk-UA" baseline="0" noProof="0" dirty="0" smtClean="0"/>
              <a:t> праці </a:t>
            </a:r>
            <a:r>
              <a:rPr lang="uk-UA" noProof="0" dirty="0" smtClean="0"/>
              <a:t>доктора Душека були відсіяні “зайві” компоненти. До складу</a:t>
            </a:r>
            <a:r>
              <a:rPr lang="uk-UA" baseline="0" noProof="0" dirty="0" smtClean="0"/>
              <a:t> </a:t>
            </a:r>
            <a:r>
              <a:rPr lang="uk-UA" noProof="0" dirty="0" err="1" smtClean="0"/>
              <a:t>Фітовірону</a:t>
            </a:r>
            <a:r>
              <a:rPr lang="uk-UA" noProof="0" dirty="0" smtClean="0"/>
              <a:t> увійшли</a:t>
            </a:r>
            <a:r>
              <a:rPr lang="uk-UA" baseline="0" noProof="0" dirty="0" smtClean="0"/>
              <a:t> е</a:t>
            </a:r>
            <a:r>
              <a:rPr lang="uk-UA" noProof="0" dirty="0" smtClean="0"/>
              <a:t>кстракти 21-ї рослини. Саме рослинні компоненти забезпечують ефективність, швидке</a:t>
            </a:r>
            <a:r>
              <a:rPr lang="uk-UA" baseline="0" noProof="0" dirty="0" smtClean="0"/>
              <a:t> за</a:t>
            </a:r>
            <a:r>
              <a:rPr lang="uk-UA" noProof="0" dirty="0" smtClean="0"/>
              <a:t>своєння і безпечність продукту.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216603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1" name="Shape 6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noProof="0" dirty="0" smtClean="0"/>
              <a:t>Ці екстракти</a:t>
            </a:r>
            <a:r>
              <a:rPr lang="uk-UA" baseline="0" noProof="0" dirty="0" smtClean="0"/>
              <a:t> – джерело багатьох ак</a:t>
            </a:r>
            <a:r>
              <a:rPr lang="uk-UA" noProof="0" dirty="0" smtClean="0"/>
              <a:t>тивних сполук, які борються з вірусами, бактеріями та грибами. 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3694942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Shape 6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2" name="Shape 6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lang="uk-UA" noProof="0" dirty="0" smtClean="0"/>
              <a:t>АЛОЕ ДЕРЕВОПОДІБНЕ характеризується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властивостями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біогенного стимулятора. </a:t>
            </a:r>
            <a:r>
              <a:rPr lang="uk-UA" baseline="0" noProof="0" dirty="0" smtClean="0"/>
              <a:t>Сп</a:t>
            </a:r>
            <a:r>
              <a:rPr lang="uk-UA" noProof="0" dirty="0" smtClean="0"/>
              <a:t>рияє виробленню власного інтерферону, посиленню фагоцитозу та відновним процесам у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тканинах.</a:t>
            </a:r>
          </a:p>
          <a:p>
            <a:pPr>
              <a:defRPr sz="1600"/>
            </a:pPr>
            <a:r>
              <a:rPr lang="uk-UA" noProof="0" dirty="0" smtClean="0"/>
              <a:t>ТРАВА ЗОЛОТОТИСЯЧНИКА містить вітамін С і у такий спосіб збільшує активність імунних сил організму; гіркоти стимулюють роботу травної системи, активні проти патогенних мікробів. При курсовому застосуванні чинить тонізуючу</a:t>
            </a:r>
            <a:r>
              <a:rPr lang="uk-UA" baseline="0" noProof="0" dirty="0" smtClean="0"/>
              <a:t> дію </a:t>
            </a:r>
            <a:r>
              <a:rPr lang="uk-UA" noProof="0" dirty="0" smtClean="0"/>
              <a:t>на організм.</a:t>
            </a:r>
          </a:p>
          <a:p>
            <a:pPr>
              <a:defRPr sz="1600"/>
            </a:pPr>
            <a:r>
              <a:rPr lang="uk-UA" noProof="0" dirty="0" smtClean="0"/>
              <a:t>КОРІНЬ СОЛОДКИ містить сапонін гліциризин, який посилює секреторну активність слизових оболонок верхніх дихальних шляхів і сприяє відходженню</a:t>
            </a:r>
            <a:r>
              <a:rPr lang="uk-UA" baseline="0" noProof="0" dirty="0" smtClean="0"/>
              <a:t> м</a:t>
            </a:r>
            <a:r>
              <a:rPr lang="uk-UA" noProof="0" dirty="0" smtClean="0"/>
              <a:t>окротиння при кашлю. Допомагає виводити токсичні речовини з організму. У поєднанні з іншими рослинами стимулює неспецифічний імунітет.  </a:t>
            </a:r>
          </a:p>
          <a:p>
            <a:pPr>
              <a:defRPr sz="1600"/>
            </a:pPr>
            <a:r>
              <a:rPr lang="uk-UA" noProof="0" dirty="0" smtClean="0"/>
              <a:t>ТРАВА ХВОЩА ПОЛЬОВОГО: у складі</a:t>
            </a:r>
            <a:r>
              <a:rPr lang="uk-UA" baseline="0" noProof="0" dirty="0" smtClean="0"/>
              <a:t> рослини </a:t>
            </a:r>
            <a:r>
              <a:rPr lang="uk-UA" noProof="0" dirty="0" smtClean="0"/>
              <a:t>5-глікозид-лютеолін, який виявляє активність проти мікробів і допомагає при запаленнях. </a:t>
            </a:r>
          </a:p>
          <a:p>
            <a:pPr>
              <a:defRPr sz="1600"/>
            </a:pPr>
            <a:r>
              <a:rPr lang="uk-UA" noProof="0" dirty="0" smtClean="0"/>
              <a:t>КОРІНЬ ШОЛОМНИЦІ БАЙКАЛЬСЬКОЇ містить флавоноїди, які</a:t>
            </a:r>
            <a:r>
              <a:rPr lang="uk-UA" baseline="0" noProof="0" dirty="0" smtClean="0"/>
              <a:t> визначають заспокійливу дію і</a:t>
            </a:r>
            <a:r>
              <a:rPr lang="uk-UA" noProof="0" dirty="0" smtClean="0"/>
              <a:t> регулюють цикли сну–неспання. Потужний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антиоксидант. </a:t>
            </a:r>
          </a:p>
          <a:p>
            <a:pPr>
              <a:defRPr sz="1600"/>
            </a:pPr>
            <a:r>
              <a:rPr lang="uk-UA" noProof="0" dirty="0" smtClean="0"/>
              <a:t>КОРІНЬ АСТРАГАЛУ містить різні органічні кислоти, включаючи аскорбінову, яка стимулює імунну систему людини, вітаміни групи В, полісахариди, флавоноїди. Активує вироблення власного інтерферону. Полісахариди сприяють швидкому одужанню, зменшують загальну</a:t>
            </a:r>
            <a:r>
              <a:rPr lang="uk-UA" baseline="0" noProof="0" dirty="0" smtClean="0"/>
              <a:t> слабкість</a:t>
            </a:r>
            <a:r>
              <a:rPr lang="uk-UA" noProof="0" dirty="0" smtClean="0"/>
              <a:t>.</a:t>
            </a:r>
          </a:p>
          <a:p>
            <a:pPr>
              <a:defRPr sz="1600"/>
            </a:pPr>
            <a:r>
              <a:rPr lang="uk-UA" noProof="0" dirty="0" smtClean="0"/>
              <a:t>КОРІНЬ ЧЕРВОНОЇ ШАВЛІЇ – покращує обмін речовин.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748182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Shape 6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2" name="Shape 6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lang="uk-UA" noProof="0" dirty="0" smtClean="0"/>
              <a:t>ЛИСТЯ БЕРЕЗИ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містить ефірну олію, флавоноїди, фітонциди, дубильні речовини, які протидіють розмноженню патогенних мікроорганізмів, допомагають при запаленнях;</a:t>
            </a:r>
            <a:r>
              <a:rPr lang="uk-UA" baseline="0" noProof="0" dirty="0" smtClean="0"/>
              <a:t> йому притаманні </a:t>
            </a:r>
            <a:r>
              <a:rPr lang="uk-UA" noProof="0" dirty="0" smtClean="0"/>
              <a:t>антиоксидантні властивості.</a:t>
            </a:r>
          </a:p>
          <a:p>
            <a:pPr>
              <a:defRPr sz="1600"/>
            </a:pPr>
            <a:r>
              <a:rPr lang="uk-UA" noProof="0" dirty="0" smtClean="0"/>
              <a:t>ЛИСТЯ РОЗМАРИНУ багате на ефірні олії, </a:t>
            </a:r>
            <a:r>
              <a:rPr lang="uk-UA" noProof="0" dirty="0" err="1" smtClean="0"/>
              <a:t>макро-</a:t>
            </a:r>
            <a:r>
              <a:rPr lang="uk-UA" noProof="0" dirty="0" smtClean="0"/>
              <a:t> та мікроелементи, фітонциди. Активує захисні сили організму, активне проти багатьох патогенних мікроорганізмів, допомагає при кашлю та болю у горлі.</a:t>
            </a:r>
          </a:p>
          <a:p>
            <a:pPr>
              <a:defRPr sz="1600"/>
            </a:pPr>
            <a:r>
              <a:rPr lang="uk-UA" noProof="0" dirty="0" smtClean="0"/>
              <a:t>ТРАВА ТИРЛИЧУ допомагає ослабленому організму в період і після застуд зміцнити імунний статус. Вміст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гірких </a:t>
            </a:r>
            <a:r>
              <a:rPr lang="uk-UA" noProof="0" dirty="0" err="1" smtClean="0"/>
              <a:t>глікозидів</a:t>
            </a:r>
            <a:r>
              <a:rPr lang="uk-UA" noProof="0" dirty="0" smtClean="0"/>
              <a:t> стимулює функцію ШКТ, покращує засвоєння поживних</a:t>
            </a:r>
            <a:r>
              <a:rPr lang="uk-UA" baseline="0" noProof="0" dirty="0" smtClean="0"/>
              <a:t> речовин і поліпшує а</a:t>
            </a:r>
            <a:r>
              <a:rPr lang="uk-UA" noProof="0" dirty="0" smtClean="0"/>
              <a:t>петит. </a:t>
            </a:r>
          </a:p>
          <a:p>
            <a:pPr>
              <a:defRPr sz="1600"/>
            </a:pPr>
            <a:r>
              <a:rPr lang="uk-UA" noProof="0" dirty="0" smtClean="0"/>
              <a:t>ПЛОДИ ЯЛІВЦЮ</a:t>
            </a:r>
            <a:r>
              <a:rPr lang="uk-UA" baseline="0" noProof="0" dirty="0" smtClean="0"/>
              <a:t> містять ефірні олії</a:t>
            </a:r>
            <a:r>
              <a:rPr lang="uk-UA" noProof="0" dirty="0" smtClean="0"/>
              <a:t>, що посилюють імунологічні реакції організму, стимулюють утворення ферменту лізоциму, якому властива активність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проти бактерій. </a:t>
            </a:r>
          </a:p>
          <a:p>
            <a:pPr>
              <a:defRPr sz="1600"/>
            </a:pPr>
            <a:r>
              <a:rPr lang="uk-UA" noProof="0" dirty="0" smtClean="0"/>
              <a:t>КОРІНЬ ДЯГЕЛЮ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містить ефірну олію, якій</a:t>
            </a:r>
            <a:r>
              <a:rPr lang="uk-UA" baseline="0" noProof="0" dirty="0" smtClean="0"/>
              <a:t> притаманні фіто</a:t>
            </a:r>
            <a:r>
              <a:rPr lang="uk-UA" noProof="0" dirty="0" smtClean="0"/>
              <a:t>нцидні властивості і яка чинить зміцнюючий ефект на імунну систему.  Дубильні речовини і кумарини виявляють активність проти бактерій. Гіркоти стимулюють апетит і посилюють секрецію залоз та моторику ШКТ, допомагають відходженню мокротиння.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2865554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Shape 6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7" name="Shape 6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lang="uk-UA" noProof="0" dirty="0" smtClean="0"/>
              <a:t>ГРИБ ЧАГА (Березовий гриб): основними діючими речовинами</a:t>
            </a:r>
            <a:r>
              <a:rPr lang="uk-UA" baseline="0" noProof="0" dirty="0" smtClean="0"/>
              <a:t> виступають </a:t>
            </a:r>
            <a:r>
              <a:rPr lang="uk-UA" noProof="0" dirty="0" smtClean="0"/>
              <a:t>пігменти, які утворюють хромогенний поліфенолкарбоновий комплекс у поєднанні з полісахаридами, агарициновою та гуміноподібною чаговими кислотами. Проявляє властивості біогенного стимулятора, підвищує опірність організму до застудних захворювань, покращує обмін речовин і кровотворення.</a:t>
            </a:r>
          </a:p>
          <a:p>
            <a:pPr>
              <a:defRPr sz="1600"/>
            </a:pPr>
            <a:r>
              <a:rPr lang="uk-UA" noProof="0" dirty="0" smtClean="0"/>
              <a:t>КОРІНЬ РОДІОЛИ РОЖЕВОЇ сприяє підвищенню активності імунних клітин Т-лімфоцитів, запобігає</a:t>
            </a:r>
            <a:r>
              <a:rPr lang="uk-UA" baseline="0" noProof="0" dirty="0" smtClean="0"/>
              <a:t> пригніченню </a:t>
            </a:r>
            <a:r>
              <a:rPr lang="uk-UA" noProof="0" dirty="0" smtClean="0"/>
              <a:t>активності В-лімфоцитів, яке відбувається</a:t>
            </a:r>
            <a:r>
              <a:rPr lang="uk-UA" baseline="0" noProof="0" dirty="0" smtClean="0"/>
              <a:t> під час </a:t>
            </a:r>
            <a:r>
              <a:rPr lang="uk-UA" noProof="0" dirty="0" smtClean="0"/>
              <a:t>стресу. Характеризується адаптогенними та стимулюючими властивостями, підвищує витривалість і працездатність.</a:t>
            </a:r>
          </a:p>
          <a:p>
            <a:pPr>
              <a:defRPr sz="1600"/>
            </a:pPr>
            <a:r>
              <a:rPr lang="uk-UA" noProof="0" dirty="0" smtClean="0"/>
              <a:t>ТРАВА ЕХІНАЦЕЇ ПУРПУРОВОЇ – одна з найбільш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популярних рослин,</a:t>
            </a:r>
            <a:r>
              <a:rPr lang="uk-UA" baseline="0" noProof="0" dirty="0" smtClean="0"/>
              <a:t> яка </a:t>
            </a:r>
            <a:r>
              <a:rPr lang="uk-UA" noProof="0" dirty="0" smtClean="0"/>
              <a:t>має багатовікову традицію застосування у народній медицині. Підвищує природні захисні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сили</a:t>
            </a:r>
            <a:r>
              <a:rPr lang="uk-UA" baseline="0" noProof="0" dirty="0" smtClean="0"/>
              <a:t> о</a:t>
            </a:r>
            <a:r>
              <a:rPr lang="uk-UA" noProof="0" dirty="0" smtClean="0"/>
              <a:t>рганізму, активуючи імунні клітини макрофаги. Вирізняється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активністю стосовно багатьох патогенних мікробів.</a:t>
            </a:r>
          </a:p>
          <a:p>
            <a:pPr>
              <a:defRPr sz="1600"/>
            </a:pPr>
            <a:r>
              <a:rPr lang="uk-UA" noProof="0" dirty="0" smtClean="0"/>
              <a:t>КОРІНЬ ЕЛЕУТЕРОКОКУ — особливі </a:t>
            </a:r>
            <a:r>
              <a:rPr lang="uk-UA" noProof="0" dirty="0" err="1" smtClean="0"/>
              <a:t>глікозиди-елеутерозиди</a:t>
            </a:r>
            <a:r>
              <a:rPr lang="uk-UA" noProof="0" dirty="0" smtClean="0"/>
              <a:t>, що містяться</a:t>
            </a:r>
            <a:r>
              <a:rPr lang="uk-UA" baseline="0" noProof="0" dirty="0" smtClean="0"/>
              <a:t> у коренях рослини, </a:t>
            </a:r>
            <a:r>
              <a:rPr lang="uk-UA" noProof="0" dirty="0" smtClean="0"/>
              <a:t> зумовлюють адаптогенні можливості</a:t>
            </a:r>
            <a:r>
              <a:rPr lang="uk-UA" baseline="0" noProof="0" dirty="0" smtClean="0"/>
              <a:t> рослини</a:t>
            </a:r>
            <a:r>
              <a:rPr lang="uk-UA" noProof="0" dirty="0" smtClean="0"/>
              <a:t>: підвищують стійкість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організму в сезон епідемій, при перепадах температур, переохолодженні, впливі шкідливих речовин навколишнього середовища. Допомагає</a:t>
            </a:r>
            <a:r>
              <a:rPr lang="uk-UA" baseline="0" noProof="0" dirty="0" smtClean="0"/>
              <a:t> відновленню </a:t>
            </a:r>
            <a:r>
              <a:rPr lang="uk-UA" noProof="0" dirty="0" smtClean="0"/>
              <a:t>після перенесених захворювань, при перевтомі.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6762700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Shape 7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5" name="Shape 7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lang="uk-UA" noProof="0" dirty="0" smtClean="0"/>
              <a:t>КВІТИ ЛИПИ – завдяки високому вмісту аскорбінової кислоти (</a:t>
            </a:r>
            <a:r>
              <a:rPr lang="uk-UA" noProof="0" dirty="0" err="1" smtClean="0"/>
              <a:t>бл</a:t>
            </a:r>
            <a:r>
              <a:rPr lang="uk-UA" noProof="0" dirty="0" smtClean="0"/>
              <a:t>. 30%) мають здатність посилювати захисні властивості організму. Флавоноїди допомагають зменшити запалення і посилюють потовиділення.</a:t>
            </a:r>
          </a:p>
          <a:p>
            <a:pPr>
              <a:defRPr sz="1600"/>
            </a:pPr>
            <a:r>
              <a:rPr lang="uk-UA" noProof="0" dirty="0" smtClean="0"/>
              <a:t>КВІТИ КАЛЕНДУЛИ</a:t>
            </a:r>
            <a:r>
              <a:rPr lang="uk-UA" baseline="0" noProof="0" dirty="0" smtClean="0"/>
              <a:t> – високий вміст </a:t>
            </a:r>
            <a:r>
              <a:rPr lang="uk-UA" noProof="0" dirty="0" smtClean="0"/>
              <a:t>каротиноїдів, ефірних олій, флавоноїдів, аскорбінової кислоти допомагає зменшити запальні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 процеси, зміцнює капіляри, сприяє відновленню слизових. </a:t>
            </a:r>
          </a:p>
          <a:p>
            <a:pPr>
              <a:defRPr sz="1600"/>
            </a:pPr>
            <a:r>
              <a:rPr lang="uk-UA" noProof="0" dirty="0" smtClean="0"/>
              <a:t>ЛИСТЯ КРОПИВИ</a:t>
            </a:r>
            <a:r>
              <a:rPr lang="uk-UA" baseline="0" noProof="0" dirty="0" smtClean="0"/>
              <a:t> – разом </a:t>
            </a:r>
            <a:r>
              <a:rPr lang="uk-UA" noProof="0" dirty="0" smtClean="0"/>
              <a:t>активні речовини стимулюють утворення еритроцитів, прискорюють регенерацію пошкоджених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тканин, перешкоджають розмноженню патогенів, а також сприяють активації природного (вродженого) імунітету. </a:t>
            </a:r>
          </a:p>
          <a:p>
            <a:pPr>
              <a:defRPr sz="1600"/>
            </a:pPr>
            <a:r>
              <a:rPr lang="uk-UA" noProof="0" dirty="0" smtClean="0"/>
              <a:t>ПЛОДИ ШИПШИНИ</a:t>
            </a:r>
            <a:r>
              <a:rPr lang="uk-UA" baseline="0" noProof="0" dirty="0" smtClean="0"/>
              <a:t> – біологічна </a:t>
            </a:r>
            <a:r>
              <a:rPr lang="uk-UA" noProof="0" dirty="0" smtClean="0"/>
              <a:t>активність плодів рослини визначається аскорбіновою кислотою, сприяє підвищенню неспецифічної резистентності організму, посиленню регенерації тканин і синтезу гормонів, зменшенню проникності судин.</a:t>
            </a:r>
          </a:p>
          <a:p>
            <a:pPr>
              <a:defRPr sz="1600"/>
            </a:pPr>
            <a:r>
              <a:rPr lang="uk-UA" noProof="0" dirty="0" smtClean="0"/>
              <a:t>ЯГОДИ ОБЛІПИХИ</a:t>
            </a:r>
            <a:r>
              <a:rPr lang="uk-UA" baseline="0" noProof="0" dirty="0" smtClean="0"/>
              <a:t> – джерело корисних речовин</a:t>
            </a:r>
            <a:r>
              <a:rPr lang="uk-UA" noProof="0" dirty="0" smtClean="0"/>
              <a:t>, які активно використовуються для зміцнення захисних сил організму (особливо у період застуд), для прискорення загоєння виразок, ран, ерозій;</a:t>
            </a:r>
            <a:r>
              <a:rPr lang="uk-UA" baseline="0" noProof="0" dirty="0" smtClean="0"/>
              <a:t> їм притаманні </a:t>
            </a:r>
            <a:r>
              <a:rPr lang="uk-UA" noProof="0" dirty="0" smtClean="0"/>
              <a:t>антиоксидантні і адаптогенні властивості, прискорюють виведення шкідливих</a:t>
            </a:r>
            <a:r>
              <a:rPr lang="uk-UA" baseline="0" noProof="0" dirty="0" smtClean="0"/>
              <a:t> речовин </a:t>
            </a:r>
            <a:r>
              <a:rPr lang="uk-UA" noProof="0" dirty="0" smtClean="0"/>
              <a:t>з організму.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92596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lang="uk-UA" noProof="0" dirty="0" smtClean="0"/>
              <a:t>Гриби мають більш складну будову і є одними з найстійкіших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мікроорганізмів у нашому світі – для росту і розвитку їм потрібна лише волога. За даними ВООЗ, 1/5 населення всієї Землі страждає на грибкові захворювання шкіри. </a:t>
            </a:r>
          </a:p>
          <a:p>
            <a:pPr>
              <a:defRPr sz="1600"/>
            </a:pPr>
            <a:r>
              <a:rPr lang="uk-UA" noProof="0" dirty="0" smtClean="0"/>
              <a:t>На сприйнятливість до грибів також впливає безконтрольне застосування антибіотиків, протимікробних препаратів. </a:t>
            </a:r>
          </a:p>
          <a:p>
            <a:pPr>
              <a:defRPr sz="1600"/>
            </a:pPr>
            <a:r>
              <a:rPr lang="uk-UA" noProof="0" dirty="0" smtClean="0"/>
              <a:t>Це може викликати адаптацію грибів і вироблення у них імунітету проти певних діючих речовин у препаратах, через що лікування стає малоефективним і ускладнюється.</a:t>
            </a:r>
          </a:p>
          <a:p>
            <a:pPr>
              <a:defRPr sz="1600"/>
            </a:pPr>
            <a:endParaRPr lang="uk-UA" noProof="0" dirty="0" smtClean="0"/>
          </a:p>
          <a:p>
            <a:pPr>
              <a:defRPr sz="1600"/>
            </a:pPr>
            <a:r>
              <a:rPr lang="uk-UA" noProof="0" dirty="0" smtClean="0"/>
              <a:t>Гриби вміють чудово адаптуватися – відомі випадки, коли вони починали харчуватись препаратами, які були створені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для боротьби з ними 15</a:t>
            </a:r>
            <a:r>
              <a:rPr lang="uk-UA" baseline="0" noProof="0" dirty="0" smtClean="0"/>
              <a:t>–</a:t>
            </a:r>
            <a:r>
              <a:rPr lang="uk-UA" noProof="0" dirty="0" smtClean="0"/>
              <a:t>20 років тому. Використання усіляких фунгіцидів як добрив на полях також підвищує резистентність грибів до лікування. Гриби мутують у більш досконалі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форми. Грибок завжди живиться</a:t>
            </a:r>
            <a:r>
              <a:rPr lang="uk-UA" baseline="0" noProof="0" dirty="0" smtClean="0"/>
              <a:t> тим</a:t>
            </a:r>
            <a:r>
              <a:rPr lang="uk-UA" noProof="0" dirty="0" smtClean="0"/>
              <a:t>, на що він приземлився, руйнує те, на чому паразитує – шкіру, нігті, волосся, внутрішні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органи. Чужорідні гриби створюють своє середовище</a:t>
            </a:r>
            <a:r>
              <a:rPr lang="uk-UA" baseline="0" noProof="0" dirty="0" smtClean="0"/>
              <a:t> існування</a:t>
            </a:r>
            <a:r>
              <a:rPr lang="uk-UA" noProof="0" dirty="0" smtClean="0"/>
              <a:t>, підлаштовуючи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організм людини під себе. При цьому здорова мікрофлора пригнічується, виділяються мікотоксини. Організм стає легкодоступним для чужорідних бактерій і вірусів, створюється сприятливе середовище для онкологічних захворювань. </a:t>
            </a:r>
          </a:p>
          <a:p>
            <a:pPr>
              <a:defRPr sz="16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8707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3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lang="uk-UA" b="1" noProof="0" dirty="0" smtClean="0"/>
              <a:t>Віруси</a:t>
            </a:r>
            <a:r>
              <a:rPr lang="uk-UA" noProof="0" dirty="0" smtClean="0"/>
              <a:t> — найдрібніші збудники інфекційних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хвороб.  Ця форма життя перебуває на межі між живим і неживим.</a:t>
            </a:r>
          </a:p>
          <a:p>
            <a:pPr>
              <a:defRPr sz="1600"/>
            </a:pPr>
            <a:r>
              <a:rPr lang="uk-UA" noProof="0" dirty="0" smtClean="0"/>
              <a:t>На живі організми вони схожі тим, що мають набір генів і еволюціонують шляхом природного відбору, а також здатністю</a:t>
            </a:r>
            <a:r>
              <a:rPr lang="uk-UA" baseline="0" noProof="0" dirty="0" smtClean="0"/>
              <a:t> до </a:t>
            </a:r>
            <a:r>
              <a:rPr lang="uk-UA" noProof="0" dirty="0" smtClean="0"/>
              <a:t>відтворення.</a:t>
            </a:r>
          </a:p>
          <a:p>
            <a:pPr>
              <a:defRPr sz="1600"/>
            </a:pPr>
            <a:r>
              <a:rPr lang="uk-UA" noProof="0" dirty="0" smtClean="0"/>
              <a:t>З іншого боку, віруси позбавлені ключових властивостей організму: вони не мають власного обміну</a:t>
            </a:r>
            <a:r>
              <a:rPr lang="uk-UA" baseline="0" noProof="0" dirty="0" smtClean="0"/>
              <a:t> речовин</a:t>
            </a:r>
            <a:r>
              <a:rPr lang="uk-UA" noProof="0" dirty="0" smtClean="0"/>
              <a:t>, нічого не споживають і  нічого не виділяють, вони не підтримують постійність свого внутрішнього середовища</a:t>
            </a:r>
            <a:r>
              <a:rPr lang="uk-UA" baseline="0" noProof="0" dirty="0" smtClean="0"/>
              <a:t> – </a:t>
            </a:r>
            <a:r>
              <a:rPr lang="uk-UA" noProof="0" dirty="0" smtClean="0"/>
              <a:t>тобто позбавлені клітинної будови, характерної для всіх організмів на планеті. </a:t>
            </a:r>
            <a:r>
              <a:rPr lang="uk-UA" b="1" noProof="0" dirty="0" smtClean="0"/>
              <a:t>Розмножуватись віруси можуть лише «вмонтувавшись» у живу клітину.</a:t>
            </a:r>
          </a:p>
          <a:p>
            <a:pPr>
              <a:defRPr sz="1600"/>
            </a:pPr>
            <a:endParaRPr lang="uk-UA" b="1" noProof="0" dirty="0" smtClean="0"/>
          </a:p>
          <a:p>
            <a:pPr>
              <a:defRPr sz="1600" b="1"/>
            </a:pPr>
            <a:r>
              <a:rPr lang="uk-UA" noProof="0" dirty="0" smtClean="0"/>
              <a:t>Відмінність</a:t>
            </a:r>
            <a:r>
              <a:rPr lang="uk-UA" baseline="0" noProof="0" dirty="0" smtClean="0"/>
              <a:t> від </a:t>
            </a:r>
            <a:r>
              <a:rPr lang="uk-UA" noProof="0" dirty="0" smtClean="0"/>
              <a:t>бактерій</a:t>
            </a:r>
          </a:p>
          <a:p>
            <a:pPr>
              <a:defRPr sz="1600"/>
            </a:pPr>
            <a:r>
              <a:rPr lang="uk-UA" noProof="0" dirty="0" smtClean="0"/>
              <a:t>На відміну від бактерій</a:t>
            </a:r>
            <a:r>
              <a:rPr lang="uk-UA" baseline="0" noProof="0" dirty="0" smtClean="0"/>
              <a:t>, </a:t>
            </a:r>
            <a:r>
              <a:rPr lang="uk-UA" noProof="0" dirty="0" smtClean="0"/>
              <a:t>віруси більш примхливі. Вони не розмножуються на штучних поживних середовищах: звичайний м</a:t>
            </a:r>
            <a:r>
              <a:rPr lang="en-US" noProof="0" dirty="0" smtClean="0"/>
              <a:t>’</a:t>
            </a:r>
            <a:r>
              <a:rPr lang="uk-UA" noProof="0" dirty="0" smtClean="0"/>
              <a:t>ясний бульйон, який влаштовує більшість бактерій, вірусам не підходить. Вони потребують виключно живих клітин, і не будь-яких, а лише певних. </a:t>
            </a:r>
          </a:p>
          <a:p>
            <a:pPr>
              <a:defRPr sz="1600"/>
            </a:pPr>
            <a:r>
              <a:rPr lang="uk-UA" noProof="0" dirty="0" smtClean="0"/>
              <a:t>Більшість вірусів є хвороботворними для людини, тварин</a:t>
            </a:r>
            <a:r>
              <a:rPr lang="uk-UA" baseline="0" noProof="0" dirty="0" smtClean="0"/>
              <a:t> і</a:t>
            </a:r>
            <a:r>
              <a:rPr lang="uk-UA" noProof="0" dirty="0" smtClean="0"/>
              <a:t> рослин та викликають такі інфекції, як ГРВІ, грип, кір, вітрянку, гепатити, поліомієліт, краснуху, герпетичні інфекції.</a:t>
            </a:r>
          </a:p>
          <a:p>
            <a:pPr>
              <a:defRPr sz="1600"/>
            </a:pPr>
            <a:r>
              <a:rPr lang="uk-UA" noProof="0" dirty="0" smtClean="0"/>
              <a:t>Проте</a:t>
            </a:r>
            <a:r>
              <a:rPr lang="uk-UA" baseline="0" noProof="0" dirty="0" smtClean="0"/>
              <a:t> не завжди </a:t>
            </a:r>
            <a:r>
              <a:rPr lang="uk-UA" noProof="0" dirty="0" smtClean="0"/>
              <a:t>роль вірусів негативна. Так, наприклад, віруси-бактеріофаги («</a:t>
            </a:r>
            <a:r>
              <a:rPr lang="uk-UA" noProof="0" dirty="0" err="1" smtClean="0"/>
              <a:t>поїдачі</a:t>
            </a:r>
            <a:r>
              <a:rPr lang="uk-UA" noProof="0" dirty="0" smtClean="0"/>
              <a:t> бактерій») вже давно використовуються у медицині при діагностиці та лікуванні хвороб, що викликаються бактеріями.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380879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noProof="0" dirty="0" smtClean="0"/>
              <a:t>За даними ВООЗ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244839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2" name="Shape 3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lnSpc>
                <a:spcPct val="100000"/>
              </a:lnSpc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lang="uk-UA" noProof="0" dirty="0" smtClean="0"/>
              <a:t>Імунна система бореться з усіма патогенами і захищає нас від вірусів, бактерій і грибів. </a:t>
            </a:r>
            <a:r>
              <a:rPr lang="uk-UA" b="1" noProof="0" dirty="0" smtClean="0"/>
              <a:t>Імунітет людини</a:t>
            </a:r>
            <a:r>
              <a:rPr lang="uk-UA" b="1" baseline="0" noProof="0" dirty="0" smtClean="0"/>
              <a:t> – це</a:t>
            </a:r>
            <a:r>
              <a:rPr lang="uk-UA" b="1" noProof="0" dirty="0" smtClean="0"/>
              <a:t> складна багаторівнева система. </a:t>
            </a:r>
            <a:endParaRPr lang="uk-UA" b="1" noProof="0" dirty="0"/>
          </a:p>
        </p:txBody>
      </p:sp>
    </p:spTree>
    <p:extLst>
      <p:ext uri="{BB962C8B-B14F-4D97-AF65-F5344CB8AC3E}">
        <p14:creationId xmlns:p14="http://schemas.microsoft.com/office/powerpoint/2010/main" val="1627594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uk-UA" noProof="0" dirty="0" smtClean="0"/>
              <a:t>Перший рівень. </a:t>
            </a:r>
          </a:p>
          <a:p>
            <a:r>
              <a:rPr lang="uk-UA" noProof="0" dirty="0" smtClean="0"/>
              <a:t>Це</a:t>
            </a:r>
            <a:r>
              <a:rPr lang="uk-UA" baseline="0" noProof="0" dirty="0" smtClean="0"/>
              <a:t> з</a:t>
            </a:r>
            <a:r>
              <a:rPr lang="uk-UA" noProof="0" dirty="0" smtClean="0"/>
              <a:t>ахисні бар'єри нашої шкіри та слизових. На губах присутня велика кількість антитіл, які борються з бактеріями та вірусами, що на них потрапляють. Аналогічний процес відбувається і</a:t>
            </a:r>
            <a:r>
              <a:rPr lang="uk-UA" baseline="0" noProof="0" dirty="0" smtClean="0"/>
              <a:t> на інших </a:t>
            </a:r>
            <a:r>
              <a:rPr lang="uk-UA" noProof="0" dirty="0" smtClean="0"/>
              <a:t>слизових оболонках, наприклад, у кишечнику. Це швидкий і механічний захист.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017637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1" name="Shape 3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lang="uk-UA" noProof="0" dirty="0" smtClean="0"/>
              <a:t>Якщо</a:t>
            </a:r>
            <a:r>
              <a:rPr lang="uk-UA" baseline="0" noProof="0" dirty="0" smtClean="0"/>
              <a:t> вірус потрапив усередину, вмикається </a:t>
            </a:r>
            <a:r>
              <a:rPr lang="uk-UA" b="1" noProof="0" dirty="0" smtClean="0"/>
              <a:t>другий рівень — клітинний імунітет.</a:t>
            </a:r>
          </a:p>
          <a:p>
            <a:pPr>
              <a:defRPr sz="1600"/>
            </a:pPr>
            <a:r>
              <a:rPr lang="uk-UA" noProof="0" dirty="0" smtClean="0"/>
              <a:t>Кожна клітина організму має</a:t>
            </a:r>
            <a:r>
              <a:rPr lang="uk-UA" baseline="0" noProof="0" dirty="0" smtClean="0"/>
              <a:t> власний і</a:t>
            </a:r>
            <a:r>
              <a:rPr lang="uk-UA" noProof="0" dirty="0" smtClean="0"/>
              <a:t>мунітет і здатна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боротися з вірусом локально. На допомогу приходять клітини імунної системи,</a:t>
            </a:r>
            <a:r>
              <a:rPr lang="uk-UA" baseline="0" noProof="0" dirty="0" smtClean="0"/>
              <a:t> які перешкоджають поширенню </a:t>
            </a:r>
            <a:r>
              <a:rPr lang="uk-UA" noProof="0" dirty="0" smtClean="0"/>
              <a:t>патогенів, виробляючи і</a:t>
            </a:r>
            <a:r>
              <a:rPr lang="uk-UA" baseline="0" noProof="0" dirty="0" smtClean="0"/>
              <a:t>нтерферон</a:t>
            </a:r>
            <a:r>
              <a:rPr lang="uk-UA" noProof="0" dirty="0" smtClean="0"/>
              <a:t>. </a:t>
            </a:r>
          </a:p>
          <a:p>
            <a:pPr>
              <a:defRPr sz="1600" b="1"/>
            </a:pPr>
            <a:r>
              <a:rPr lang="uk-UA" noProof="0" dirty="0" smtClean="0"/>
              <a:t>Що таке інтерферон?</a:t>
            </a:r>
          </a:p>
          <a:p>
            <a:pPr>
              <a:defRPr sz="1600"/>
            </a:pPr>
            <a:r>
              <a:rPr lang="uk-UA" noProof="0" dirty="0" smtClean="0"/>
              <a:t>Інтерферон виробляється організмом у відповідь на будь-який вплив, і неважливо, чи це вірус, чи мікроб,</a:t>
            </a:r>
            <a:r>
              <a:rPr lang="uk-UA" baseline="0" noProof="0" dirty="0" smtClean="0"/>
              <a:t> чи </a:t>
            </a:r>
            <a:r>
              <a:rPr lang="uk-UA" noProof="0" dirty="0" smtClean="0"/>
              <a:t>пошкодження клітини. Допомога</a:t>
            </a:r>
            <a:r>
              <a:rPr lang="uk-UA" baseline="0" noProof="0" dirty="0" smtClean="0"/>
              <a:t> і</a:t>
            </a:r>
            <a:r>
              <a:rPr lang="uk-UA" noProof="0" dirty="0" smtClean="0"/>
              <a:t>нтерферонів для організму вкрай необхідна, оскільки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синтез антитіл у відповідь на </a:t>
            </a:r>
            <a:r>
              <a:rPr lang="uk-UA" b="0" u="none" noProof="0" dirty="0" smtClean="0"/>
              <a:t>потрапляння</a:t>
            </a:r>
            <a:r>
              <a:rPr lang="uk-UA" b="0" u="none" baseline="0" noProof="0" dirty="0" smtClean="0"/>
              <a:t> </a:t>
            </a:r>
            <a:r>
              <a:rPr lang="uk-UA" noProof="0" dirty="0" smtClean="0"/>
              <a:t>інфекції сильно запізнюється. Антитіла починають активно вироблятись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за кілька діб. У</a:t>
            </a:r>
            <a:r>
              <a:rPr lang="uk-UA" baseline="0" noProof="0" dirty="0" smtClean="0"/>
              <a:t> цей час </a:t>
            </a:r>
            <a:r>
              <a:rPr lang="uk-UA" noProof="0" dirty="0" smtClean="0"/>
              <a:t>боротьбу з інфекцією ведуть інтерферони. Вони починають діяти</a:t>
            </a:r>
            <a:r>
              <a:rPr lang="uk-UA" baseline="0" noProof="0" dirty="0" smtClean="0"/>
              <a:t> з </a:t>
            </a:r>
            <a:r>
              <a:rPr lang="uk-UA" noProof="0" dirty="0" smtClean="0"/>
              <a:t>перших годин хвороби і їх концентрація прогресивно збільшується. </a:t>
            </a:r>
          </a:p>
          <a:p>
            <a:pPr>
              <a:defRPr sz="1600"/>
            </a:pPr>
            <a:r>
              <a:rPr lang="uk-UA" noProof="0" dirty="0" smtClean="0"/>
              <a:t>Сам інтерферон на віруси не діє, але він допомагає клітинам активно захищатися від зараження вірусними частинками. На кожну клітину цілком достатньо</a:t>
            </a:r>
            <a:r>
              <a:rPr lang="uk-UA" baseline="0" noProof="0" dirty="0" smtClean="0"/>
              <a:t> навіть однієї </a:t>
            </a:r>
            <a:r>
              <a:rPr lang="uk-UA" noProof="0" dirty="0" smtClean="0"/>
              <a:t>молекули інтерферону для захисту, тому що інтерферон має високу біологічну активність.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0886882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 b="1"/>
            </a:pPr>
            <a:r>
              <a:rPr lang="uk-UA" noProof="0" dirty="0" smtClean="0"/>
              <a:t>Третій рівень</a:t>
            </a:r>
            <a:r>
              <a:rPr lang="uk-UA" baseline="0" noProof="0" dirty="0" smtClean="0"/>
              <a:t> – вироблення </a:t>
            </a:r>
            <a:r>
              <a:rPr lang="uk-UA" noProof="0" dirty="0" smtClean="0"/>
              <a:t>антитіл</a:t>
            </a:r>
          </a:p>
          <a:p>
            <a:pPr>
              <a:defRPr sz="1600"/>
            </a:pPr>
            <a:endParaRPr lang="uk-UA" noProof="0" dirty="0" smtClean="0"/>
          </a:p>
          <a:p>
            <a:pPr>
              <a:defRPr sz="1600"/>
            </a:pPr>
            <a:r>
              <a:rPr lang="uk-UA" noProof="0" dirty="0" smtClean="0"/>
              <a:t>Якщо місцевий імунітет не може упоратися</a:t>
            </a:r>
            <a:r>
              <a:rPr lang="uk-UA" baseline="0" noProof="0" dirty="0" smtClean="0"/>
              <a:t> з</a:t>
            </a:r>
            <a:r>
              <a:rPr lang="uk-UA" noProof="0" dirty="0" smtClean="0"/>
              <a:t> інфекцією, у хід іде «важка артилерія» з B-лімфоцитів. Організм починає виробляти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 антитіла</a:t>
            </a:r>
            <a:r>
              <a:rPr lang="uk-UA" baseline="0" noProof="0" dirty="0" smtClean="0"/>
              <a:t> – і</a:t>
            </a:r>
            <a:r>
              <a:rPr lang="uk-UA" noProof="0" dirty="0" smtClean="0"/>
              <a:t>муноглобуліни, які зачищають рештки вірусу, а згодом формують імунну пам'ять. Цей процес називається імунною відповіддю і займає приблизно 2 тижні. Тобто якщо вірус «атакував»</a:t>
            </a:r>
            <a:r>
              <a:rPr lang="uk-UA" baseline="0" noProof="0" dirty="0" smtClean="0"/>
              <a:t> </a:t>
            </a:r>
            <a:r>
              <a:rPr lang="uk-UA" noProof="0" dirty="0" smtClean="0"/>
              <a:t>людину зараз, то імунна відповідь «приспіє» лише</a:t>
            </a:r>
            <a:r>
              <a:rPr lang="uk-UA" baseline="0" noProof="0" dirty="0" smtClean="0"/>
              <a:t> за</a:t>
            </a:r>
            <a:r>
              <a:rPr lang="uk-UA" noProof="0" dirty="0" smtClean="0"/>
              <a:t> два тижні. </a:t>
            </a:r>
            <a:endParaRPr lang="uk-UA" noProof="0" dirty="0"/>
          </a:p>
        </p:txBody>
      </p:sp>
    </p:spTree>
    <p:extLst>
      <p:ext uri="{BB962C8B-B14F-4D97-AF65-F5344CB8AC3E}">
        <p14:creationId xmlns:p14="http://schemas.microsoft.com/office/powerpoint/2010/main" val="121485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body" sz="quarter" idx="1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z="11600" b="1" spc="-232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sz="quarter" idx="13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/>
          <a:p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body" sz="half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lIns="50800" tIns="50800" rIns="50800" bIns="50800" anchor="b"/>
          <a:lstStyle/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3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body" sz="quarter" idx="1"/>
          </p:nvPr>
        </p:nvSpPr>
        <p:spPr>
          <a:xfrm>
            <a:off x="2430023" y="10675453"/>
            <a:ext cx="20200055" cy="6369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sz="half" idx="13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</p:spPr>
        <p:txBody>
          <a:bodyPr lIns="50800" tIns="50800" rIns="50800" bIns="50800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/>
          </p:cNvSpPr>
          <p:nvPr>
            <p:ph type="pic" sz="quarter" idx="13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pic" sz="half" idx="14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pic" idx="15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pic" idx="13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hape 1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831219" y="1985533"/>
            <a:ext cx="22721604" cy="5473603"/>
          </a:xfrm>
          <a:prstGeom prst="rect">
            <a:avLst/>
          </a:prstGeom>
        </p:spPr>
        <p:txBody>
          <a:bodyPr anchor="b"/>
          <a:lstStyle>
            <a:lvl1pPr algn="ctr">
              <a:defRPr sz="13800"/>
            </a:lvl1pPr>
          </a:lstStyle>
          <a:p>
            <a:r>
              <a:t>Title Text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sz="quarter" idx="1"/>
          </p:nvPr>
        </p:nvSpPr>
        <p:spPr>
          <a:xfrm>
            <a:off x="831198" y="7557665"/>
            <a:ext cx="22721604" cy="2113603"/>
          </a:xfrm>
          <a:prstGeom prst="rect">
            <a:avLst/>
          </a:prstGeom>
        </p:spPr>
        <p:txBody>
          <a:bodyPr/>
          <a:lstStyle>
            <a:lvl1pPr marL="685800" indent="-571500" algn="ctr">
              <a:lnSpc>
                <a:spcPct val="100000"/>
              </a:lnSpc>
              <a:buClrTx/>
              <a:buSzTx/>
              <a:buFontTx/>
              <a:buNone/>
              <a:defRPr sz="7400"/>
            </a:lvl1pPr>
            <a:lvl2pPr marL="685800" indent="-88900" algn="ctr">
              <a:lnSpc>
                <a:spcPct val="100000"/>
              </a:lnSpc>
              <a:buClrTx/>
              <a:buSzTx/>
              <a:buFontTx/>
              <a:buNone/>
              <a:defRPr sz="7400"/>
            </a:lvl2pPr>
            <a:lvl3pPr marL="685800" indent="114300" algn="ctr">
              <a:lnSpc>
                <a:spcPct val="100000"/>
              </a:lnSpc>
              <a:buClrTx/>
              <a:buSzTx/>
              <a:buFontTx/>
              <a:buNone/>
              <a:defRPr sz="7400"/>
            </a:lvl3pPr>
            <a:lvl4pPr marL="685800" indent="114300" algn="ctr">
              <a:lnSpc>
                <a:spcPct val="100000"/>
              </a:lnSpc>
              <a:buClrTx/>
              <a:buSzTx/>
              <a:buFontTx/>
              <a:buNone/>
              <a:defRPr sz="7400"/>
            </a:lvl4pPr>
            <a:lvl5pPr marL="685800" indent="114300" algn="ctr">
              <a:lnSpc>
                <a:spcPct val="100000"/>
              </a:lnSpc>
              <a:buClrTx/>
              <a:buSzTx/>
              <a:buFontTx/>
              <a:buNone/>
              <a:defRPr sz="7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Shape 1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4833937" y="2303858"/>
            <a:ext cx="14716127" cy="4643440"/>
          </a:xfrm>
          <a:prstGeom prst="rect">
            <a:avLst/>
          </a:prstGeom>
        </p:spPr>
        <p:txBody>
          <a:bodyPr lIns="71435" tIns="71435" rIns="71435" bIns="71435" anchor="b"/>
          <a:lstStyle>
            <a:lvl1pPr algn="ctr" defTabSz="821529">
              <a:defRPr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xfrm>
            <a:off x="4833937" y="7072310"/>
            <a:ext cx="14716127" cy="1589487"/>
          </a:xfrm>
          <a:prstGeom prst="rect">
            <a:avLst/>
          </a:prstGeom>
        </p:spPr>
        <p:txBody>
          <a:bodyPr lIns="71435" tIns="71435" rIns="71435" bIns="71435"/>
          <a:lstStyle>
            <a:lvl1pPr marL="0" indent="0" algn="ctr" defTabSz="821529">
              <a:lnSpc>
                <a:spcPct val="100000"/>
              </a:lnSpc>
              <a:buClrTx/>
              <a:buSzTx/>
              <a:buFont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1529">
              <a:lnSpc>
                <a:spcPct val="100000"/>
              </a:lnSpc>
              <a:buClrTx/>
              <a:buSzTx/>
              <a:buFont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1529">
              <a:lnSpc>
                <a:spcPct val="100000"/>
              </a:lnSpc>
              <a:buClrTx/>
              <a:buSzTx/>
              <a:buFont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1529">
              <a:lnSpc>
                <a:spcPct val="100000"/>
              </a:lnSpc>
              <a:buClrTx/>
              <a:buSzTx/>
              <a:buFont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1529">
              <a:lnSpc>
                <a:spcPct val="100000"/>
              </a:lnSpc>
              <a:buClrTx/>
              <a:buSzTx/>
              <a:buFontTx/>
              <a:buNone/>
              <a:defRPr sz="4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11935815" y="13010554"/>
            <a:ext cx="494511" cy="511173"/>
          </a:xfrm>
          <a:prstGeom prst="rect">
            <a:avLst/>
          </a:prstGeom>
        </p:spPr>
        <p:txBody>
          <a:bodyPr lIns="71435" tIns="71435" rIns="71435" bIns="71435" anchor="t"/>
          <a:lstStyle>
            <a:lvl1pPr algn="ctr" defTabSz="821529">
              <a:defRPr sz="24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pic" idx="13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z="11600" b="1" spc="-232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36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4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</p:spPr>
        <p:txBody>
          <a:bodyPr lIns="50800" tIns="50800" rIns="50800" bIns="50800"/>
          <a:lstStyle/>
          <a:p>
            <a:endParaRPr/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pic" idx="13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lIns="50800" tIns="50800" rIns="50800" bIns="50800"/>
          <a:lstStyle/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lIns="50800" tIns="50800" rIns="50800" bIns="50800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55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3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lIns="50800" tIns="50800" rIns="50800" bIns="50800"/>
          <a:lstStyle/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55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sz="half" idx="13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lIns="50800" tIns="50800" rIns="50800" bIns="50800"/>
          <a:lstStyle/>
          <a:p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pic" idx="14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 lIns="50800" tIns="50800" rIns="50800" bIns="50800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lIns="50800" tIns="50800" rIns="50800" bIns="50800" anchor="ctr"/>
          <a:lstStyle>
            <a:lvl1pPr defTabSz="2438337">
              <a:lnSpc>
                <a:spcPct val="80000"/>
              </a:lnSpc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 lIns="50800" tIns="50800" rIns="50800" bIns="50800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55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 lIns="50800" tIns="50800" rIns="50800" bIns="50800"/>
          <a:lstStyle>
            <a:lvl1pPr defTabSz="2438337">
              <a:lnSpc>
                <a:spcPct val="80000"/>
              </a:lnSpc>
              <a:defRPr sz="8500" b="1" spc="-17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Agenda Title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buClrTx/>
              <a:buSzTx/>
              <a:buFontTx/>
              <a:buNone/>
              <a:defRPr sz="5500" b="1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3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lIns="50800" tIns="50800" rIns="50800" bIns="50800"/>
          <a:lstStyle/>
          <a:p>
            <a:endParaRPr/>
          </a:p>
        </p:txBody>
      </p:sp>
      <p:sp>
        <p:nvSpPr>
          <p:cNvPr id="91" name="Shape 91"/>
          <p:cNvSpPr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1198" y="1186732"/>
            <a:ext cx="22721604" cy="1527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1198" y="3073266"/>
            <a:ext cx="22721604" cy="9110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23188843" y="12524798"/>
            <a:ext cx="867580" cy="870494"/>
          </a:xfrm>
          <a:prstGeom prst="rect">
            <a:avLst/>
          </a:prstGeom>
          <a:ln w="12700">
            <a:miter lim="400000"/>
          </a:ln>
        </p:spPr>
        <p:txBody>
          <a:bodyPr wrap="none" lIns="243798" tIns="243798" rIns="243798" bIns="243798" anchor="ctr">
            <a:spAutoFit/>
          </a:bodyPr>
          <a:lstStyle>
            <a:lvl1pPr algn="r" defTabSz="2438400">
              <a:lnSpc>
                <a:spcPct val="100000"/>
              </a:lnSpc>
              <a:spcBef>
                <a:spcPts val="0"/>
              </a:spcBef>
              <a:defRPr sz="2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028700" marR="0" indent="-9144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4800"/>
        <a:buFont typeface="Arial"/>
        <a:buChar char="●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1pPr>
      <a:lvl2pPr marL="1685469" marR="0" indent="-1088569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4800"/>
        <a:buFont typeface="Arial"/>
        <a:buChar char="○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2pPr>
      <a:lvl3pPr marL="2142669" marR="0" indent="-1088569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4800"/>
        <a:buFont typeface="Arial"/>
        <a:buChar char="■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3pPr>
      <a:lvl4pPr marL="2599869" marR="0" indent="-1088569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4800"/>
        <a:buFont typeface="Arial"/>
        <a:buChar char="●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4pPr>
      <a:lvl5pPr marL="3057069" marR="0" indent="-1088569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ts val="4800"/>
        <a:buFont typeface="Arial"/>
        <a:buChar char="○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5pPr>
      <a:lvl6pPr marL="3657600" marR="0" indent="-6096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ct val="123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6pPr>
      <a:lvl7pPr marL="4267200" marR="0" indent="-6096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ct val="123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7pPr>
      <a:lvl8pPr marL="4876800" marR="0" indent="-6096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ct val="123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8pPr>
      <a:lvl9pPr marL="5486400" marR="0" indent="-609600" algn="l" defTabSz="2438400" rtl="0" latinLnBrk="0">
        <a:lnSpc>
          <a:spcPct val="115000"/>
        </a:lnSpc>
        <a:spcBef>
          <a:spcPts val="0"/>
        </a:spcBef>
        <a:spcAft>
          <a:spcPts val="0"/>
        </a:spcAft>
        <a:buClr>
          <a:srgbClr val="595959"/>
        </a:buClr>
        <a:buSzPct val="123000"/>
        <a:buFont typeface="Arial"/>
        <a:buChar char="•"/>
        <a:tabLst/>
        <a:defRPr sz="4800" b="0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.jpeg" descr="back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831198" y="3417368"/>
            <a:ext cx="22721604" cy="2832198"/>
          </a:xfrm>
          <a:prstGeom prst="rect">
            <a:avLst/>
          </a:prstGeom>
        </p:spPr>
        <p:txBody>
          <a:bodyPr/>
          <a:lstStyle>
            <a:lvl1pPr algn="l">
              <a:defRPr sz="12500" b="1">
                <a:solidFill>
                  <a:srgbClr val="FFFFFF"/>
                </a:solidFill>
              </a:defRPr>
            </a:lvl1pPr>
          </a:lstStyle>
          <a:p>
            <a:r>
              <a:rPr dirty="0"/>
              <a:t>PHYTOVIRON</a:t>
            </a:r>
          </a:p>
        </p:txBody>
      </p:sp>
      <p:sp>
        <p:nvSpPr>
          <p:cNvPr id="180" name="Shape 180"/>
          <p:cNvSpPr/>
          <p:nvPr/>
        </p:nvSpPr>
        <p:spPr>
          <a:xfrm>
            <a:off x="1136063" y="6671367"/>
            <a:ext cx="7585410" cy="881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337">
              <a:lnSpc>
                <a:spcPct val="110000"/>
              </a:lnSpc>
              <a:spcBef>
                <a:spcPts val="0"/>
              </a:spcBef>
              <a:defRPr sz="4600" b="1" cap="all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новий рівень захисту</a:t>
            </a:r>
            <a:endParaRPr lang="uk-UA" dirty="0"/>
          </a:p>
        </p:txBody>
      </p:sp>
      <p:pic>
        <p:nvPicPr>
          <p:cNvPr id="181" name="image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58" y="12280652"/>
            <a:ext cx="3007138" cy="526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ctrTitle"/>
          </p:nvPr>
        </p:nvSpPr>
        <p:spPr>
          <a:xfrm>
            <a:off x="970900" y="687893"/>
            <a:ext cx="22134412" cy="3430063"/>
          </a:xfrm>
          <a:prstGeom prst="rect">
            <a:avLst/>
          </a:prstGeom>
        </p:spPr>
        <p:txBody>
          <a:bodyPr lIns="243798" tIns="243798" rIns="243798" bIns="243798" anchor="t"/>
          <a:lstStyle/>
          <a:p>
            <a:pPr defTabSz="2365248">
              <a:lnSpc>
                <a:spcPct val="90000"/>
              </a:lnSpc>
              <a:defRPr sz="8700" spc="0">
                <a:solidFill>
                  <a:srgbClr val="8AA99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Третій</a:t>
            </a:r>
            <a:r>
              <a:rPr lang="uk-UA" dirty="0" smtClean="0">
                <a:solidFill>
                  <a:srgbClr val="3D5751"/>
                </a:solidFill>
              </a:rPr>
              <a:t> рівень захисту </a:t>
            </a:r>
          </a:p>
          <a:p>
            <a:pPr defTabSz="2365248">
              <a:lnSpc>
                <a:spcPct val="90000"/>
              </a:lnSpc>
              <a:defRPr sz="8700" spc="0">
                <a:solidFill>
                  <a:srgbClr val="8AA99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>
                <a:solidFill>
                  <a:srgbClr val="3D5751"/>
                </a:solidFill>
              </a:rPr>
              <a:t>імунної системи</a:t>
            </a:r>
            <a:endParaRPr lang="uk-UA" dirty="0">
              <a:solidFill>
                <a:srgbClr val="3D5751"/>
              </a:solidFill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971176" y="5823898"/>
            <a:ext cx="8477624" cy="4771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defTabSz="2438400">
              <a:lnSpc>
                <a:spcPct val="115000"/>
              </a:lnSpc>
              <a:spcBef>
                <a:spcPts val="0"/>
              </a:spcBef>
              <a:defRPr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«Важка артилерія» з B-лімфоцитів. Організм починає виробляти антитіла – імуноглобуліни, що  нейтралізують патогени, з якими не впорався місцевий імунітет.</a:t>
            </a:r>
            <a:endParaRPr lang="uk-UA" dirty="0"/>
          </a:p>
        </p:txBody>
      </p:sp>
      <p:pic>
        <p:nvPicPr>
          <p:cNvPr id="335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8" cy="475078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>
            <a:off x="995810" y="4961277"/>
            <a:ext cx="7573369" cy="1017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/>
          </a:bodyPr>
          <a:lstStyle>
            <a:lvl1pPr defTabSz="2438400"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Вироблення антитіл</a:t>
            </a:r>
            <a:endParaRPr lang="uk-UA" dirty="0"/>
          </a:p>
        </p:txBody>
      </p:sp>
      <p:grpSp>
        <p:nvGrpSpPr>
          <p:cNvPr id="344" name="Group 344"/>
          <p:cNvGrpSpPr/>
          <p:nvPr/>
        </p:nvGrpSpPr>
        <p:grpSpPr>
          <a:xfrm>
            <a:off x="10848353" y="2313865"/>
            <a:ext cx="14346674" cy="11137084"/>
            <a:chOff x="-3304434" y="0"/>
            <a:chExt cx="14346673" cy="11137083"/>
          </a:xfrm>
        </p:grpSpPr>
        <p:pic>
          <p:nvPicPr>
            <p:cNvPr id="337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95486"/>
              <a:ext cx="11042239" cy="105415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51363" y="436259"/>
              <a:ext cx="1480558" cy="1480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46953" y="0"/>
              <a:ext cx="2353056" cy="23530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21362" y="9271642"/>
              <a:ext cx="1480558" cy="1480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1" name="Shape 341"/>
            <p:cNvSpPr/>
            <p:nvPr/>
          </p:nvSpPr>
          <p:spPr>
            <a:xfrm>
              <a:off x="1259414" y="6395313"/>
              <a:ext cx="5264455" cy="1189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normAutofit/>
            </a:bodyPr>
            <a:lstStyle>
              <a:lvl1pPr defTabSz="2438400">
                <a:lnSpc>
                  <a:spcPct val="115000"/>
                </a:lnSpc>
                <a:spcBef>
                  <a:spcPts val="0"/>
                </a:spcBef>
                <a:defRPr sz="3500" b="1">
                  <a:solidFill>
                    <a:srgbClr val="3E595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uk-UA" dirty="0" smtClean="0"/>
                <a:t>B-лімфоцити</a:t>
              </a:r>
              <a:endParaRPr lang="uk-UA" dirty="0"/>
            </a:p>
          </p:txBody>
        </p:sp>
        <p:sp>
          <p:nvSpPr>
            <p:cNvPr id="342" name="Shape 342"/>
            <p:cNvSpPr/>
            <p:nvPr/>
          </p:nvSpPr>
          <p:spPr>
            <a:xfrm>
              <a:off x="-2479176" y="2841393"/>
              <a:ext cx="5666478" cy="1099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normAutofit/>
            </a:bodyPr>
            <a:lstStyle>
              <a:lvl1pPr defTabSz="2438400">
                <a:lnSpc>
                  <a:spcPct val="115000"/>
                </a:lnSpc>
                <a:spcBef>
                  <a:spcPts val="0"/>
                </a:spcBef>
                <a:defRPr sz="3000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uk-UA" dirty="0" smtClean="0"/>
                <a:t>- імуноглобулін</a:t>
              </a:r>
              <a:endParaRPr lang="uk-UA" dirty="0"/>
            </a:p>
          </p:txBody>
        </p:sp>
        <p:pic>
          <p:nvPicPr>
            <p:cNvPr id="343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304435" y="2995693"/>
              <a:ext cx="809862" cy="791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176" y="6379062"/>
            <a:ext cx="805477" cy="805475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11804063" y="5945082"/>
            <a:ext cx="3614644" cy="1825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defTabSz="2438400">
              <a:spcBef>
                <a:spcPts val="0"/>
              </a:spcBef>
              <a:defRPr sz="3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бактерії</a:t>
            </a:r>
          </a:p>
          <a:p>
            <a:pPr defTabSz="2438400">
              <a:spcBef>
                <a:spcPts val="0"/>
              </a:spcBef>
              <a:defRPr sz="3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паразити</a:t>
            </a:r>
          </a:p>
          <a:p>
            <a:pPr defTabSz="2438400">
              <a:spcBef>
                <a:spcPts val="0"/>
              </a:spcBef>
              <a:defRPr sz="3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віруси</a:t>
            </a:r>
            <a:endParaRPr lang="uk-UA" dirty="0"/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43565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283D2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650954" y="4427523"/>
            <a:ext cx="23082092" cy="4970477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ts val="3200"/>
              </a:spcBef>
              <a:defRPr sz="10000" b="1">
                <a:solidFill>
                  <a:srgbClr val="FFFFFF"/>
                </a:solidFill>
              </a:defRPr>
            </a:pPr>
            <a:r>
              <a:rPr lang="uk-UA" dirty="0" smtClean="0"/>
              <a:t>Якщо імунітет ослаблений,</a:t>
            </a:r>
          </a:p>
          <a:p>
            <a:pPr algn="ctr">
              <a:defRPr sz="7200" b="1">
                <a:solidFill>
                  <a:srgbClr val="FFFFFF"/>
                </a:solidFill>
              </a:defRPr>
            </a:pPr>
            <a:r>
              <a:rPr lang="uk-UA" dirty="0" smtClean="0"/>
              <a:t>то організм не може упоратися </a:t>
            </a:r>
            <a:br>
              <a:rPr lang="uk-UA" dirty="0" smtClean="0"/>
            </a:br>
            <a:r>
              <a:rPr lang="uk-UA" dirty="0" smtClean="0"/>
              <a:t>з атакою патогенів, і ми захворюємо </a:t>
            </a:r>
            <a:endParaRPr lang="uk-UA" dirty="0"/>
          </a:p>
        </p:txBody>
      </p:sp>
      <p:pic>
        <p:nvPicPr>
          <p:cNvPr id="353" name="image17.png" descr="фон заболел-02.png"/>
          <p:cNvPicPr>
            <a:picLocks noChangeAspect="1"/>
          </p:cNvPicPr>
          <p:nvPr/>
        </p:nvPicPr>
        <p:blipFill>
          <a:blip r:embed="rId3">
            <a:alphaModFix amt="24835"/>
          </a:blip>
          <a:stretch>
            <a:fillRect/>
          </a:stretch>
        </p:blipFill>
        <p:spPr>
          <a:xfrm>
            <a:off x="-50800" y="-50800"/>
            <a:ext cx="24485602" cy="1381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age2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525" y="12452711"/>
            <a:ext cx="2242949" cy="392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/>
        </p:nvSpPr>
        <p:spPr>
          <a:xfrm>
            <a:off x="-207072" y="-50800"/>
            <a:ext cx="24616474" cy="1381760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6" name="Shape 356"/>
          <p:cNvSpPr/>
          <p:nvPr/>
        </p:nvSpPr>
        <p:spPr>
          <a:xfrm>
            <a:off x="12992100" y="8356600"/>
            <a:ext cx="3225800" cy="3225800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3238500" y="8382000"/>
            <a:ext cx="3225800" cy="3225800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8" name="Shape 358"/>
          <p:cNvSpPr/>
          <p:nvPr/>
        </p:nvSpPr>
        <p:spPr>
          <a:xfrm>
            <a:off x="8166100" y="8382000"/>
            <a:ext cx="3225800" cy="3225800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9" name="Shape 359"/>
          <p:cNvSpPr/>
          <p:nvPr/>
        </p:nvSpPr>
        <p:spPr>
          <a:xfrm>
            <a:off x="8191500" y="4038598"/>
            <a:ext cx="3225800" cy="3225803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0" name="Shape 360"/>
          <p:cNvSpPr/>
          <p:nvPr/>
        </p:nvSpPr>
        <p:spPr>
          <a:xfrm>
            <a:off x="12979400" y="4038598"/>
            <a:ext cx="3225800" cy="3225803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1" name="Shape 361"/>
          <p:cNvSpPr/>
          <p:nvPr/>
        </p:nvSpPr>
        <p:spPr>
          <a:xfrm>
            <a:off x="17957800" y="4051298"/>
            <a:ext cx="3225800" cy="3225803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2" name="Shape 362"/>
          <p:cNvSpPr/>
          <p:nvPr/>
        </p:nvSpPr>
        <p:spPr>
          <a:xfrm>
            <a:off x="17957800" y="8343900"/>
            <a:ext cx="3225800" cy="3225800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3277508" y="4087314"/>
            <a:ext cx="3225805" cy="3225805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3568700" y="43307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2463794" y="6972299"/>
            <a:ext cx="4851411" cy="1277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незбалансоване харчування</a:t>
            </a:r>
            <a:endParaRPr lang="uk-UA" dirty="0"/>
          </a:p>
        </p:txBody>
      </p:sp>
      <p:sp>
        <p:nvSpPr>
          <p:cNvPr id="366" name="Shape 366"/>
          <p:cNvSpPr/>
          <p:nvPr/>
        </p:nvSpPr>
        <p:spPr>
          <a:xfrm>
            <a:off x="8458200" y="43307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7581900" y="6972300"/>
            <a:ext cx="4394200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шкідливі звички</a:t>
            </a:r>
            <a:endParaRPr lang="uk-UA" dirty="0"/>
          </a:p>
        </p:txBody>
      </p:sp>
      <p:sp>
        <p:nvSpPr>
          <p:cNvPr id="368" name="Shape 368"/>
          <p:cNvSpPr/>
          <p:nvPr/>
        </p:nvSpPr>
        <p:spPr>
          <a:xfrm>
            <a:off x="13233400" y="43307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12293600" y="6972300"/>
            <a:ext cx="4394200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стрес</a:t>
            </a:r>
            <a:endParaRPr lang="uk-UA" dirty="0"/>
          </a:p>
        </p:txBody>
      </p:sp>
      <p:sp>
        <p:nvSpPr>
          <p:cNvPr id="370" name="Shape 370"/>
          <p:cNvSpPr/>
          <p:nvPr/>
        </p:nvSpPr>
        <p:spPr>
          <a:xfrm>
            <a:off x="18249900" y="43307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17373600" y="6972300"/>
            <a:ext cx="4394200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недосипи</a:t>
            </a:r>
            <a:endParaRPr lang="uk-UA" dirty="0"/>
          </a:p>
        </p:txBody>
      </p:sp>
      <p:sp>
        <p:nvSpPr>
          <p:cNvPr id="372" name="Shape 372"/>
          <p:cNvSpPr/>
          <p:nvPr/>
        </p:nvSpPr>
        <p:spPr>
          <a:xfrm>
            <a:off x="3568700" y="86614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2692400" y="11303000"/>
            <a:ext cx="4394200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вік</a:t>
            </a:r>
          </a:p>
        </p:txBody>
      </p:sp>
      <p:sp>
        <p:nvSpPr>
          <p:cNvPr id="374" name="Shape 374"/>
          <p:cNvSpPr/>
          <p:nvPr/>
        </p:nvSpPr>
        <p:spPr>
          <a:xfrm>
            <a:off x="8458200" y="86614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5" name="Shape 375"/>
          <p:cNvSpPr/>
          <p:nvPr/>
        </p:nvSpPr>
        <p:spPr>
          <a:xfrm>
            <a:off x="7581900" y="11302999"/>
            <a:ext cx="4330700" cy="1277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пошкодження </a:t>
            </a:r>
            <a:endParaRPr lang="uk-UA" spc="150" dirty="0" smtClean="0"/>
          </a:p>
          <a:p>
            <a: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і травми</a:t>
            </a:r>
            <a:endParaRPr lang="uk-UA" dirty="0"/>
          </a:p>
        </p:txBody>
      </p:sp>
      <p:sp>
        <p:nvSpPr>
          <p:cNvPr id="376" name="Shape 376"/>
          <p:cNvSpPr/>
          <p:nvPr/>
        </p:nvSpPr>
        <p:spPr>
          <a:xfrm>
            <a:off x="13233400" y="86614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12357100" y="11302999"/>
            <a:ext cx="4394200" cy="1277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хронічні захворювання</a:t>
            </a:r>
            <a:endParaRPr lang="uk-UA" dirty="0"/>
          </a:p>
        </p:txBody>
      </p:sp>
      <p:sp>
        <p:nvSpPr>
          <p:cNvPr id="378" name="Shape 378"/>
          <p:cNvSpPr/>
          <p:nvPr/>
        </p:nvSpPr>
        <p:spPr>
          <a:xfrm>
            <a:off x="18249900" y="8661400"/>
            <a:ext cx="2641600" cy="2641600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9" name="Shape 379"/>
          <p:cNvSpPr/>
          <p:nvPr/>
        </p:nvSpPr>
        <p:spPr>
          <a:xfrm>
            <a:off x="17373600" y="11303000"/>
            <a:ext cx="4394200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алергія</a:t>
            </a:r>
            <a:endParaRPr lang="uk-UA" dirty="0"/>
          </a:p>
        </p:txBody>
      </p:sp>
      <p:pic>
        <p:nvPicPr>
          <p:cNvPr id="380" name="image18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0312" y="4965700"/>
            <a:ext cx="1413167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19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7903" y="9284944"/>
            <a:ext cx="1430869" cy="1395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image20.png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9200" y="9296400"/>
            <a:ext cx="1371600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image21.png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2400" y="4991100"/>
            <a:ext cx="1484769" cy="104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image22.png" descr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100" y="9182100"/>
            <a:ext cx="1498600" cy="157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age23.png" descr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28700" y="4953000"/>
            <a:ext cx="1638300" cy="1413259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Shape 386"/>
          <p:cNvSpPr>
            <a:spLocks noGrp="1"/>
          </p:cNvSpPr>
          <p:nvPr>
            <p:ph type="ctrTitle"/>
          </p:nvPr>
        </p:nvSpPr>
        <p:spPr>
          <a:xfrm>
            <a:off x="961343" y="558752"/>
            <a:ext cx="19431002" cy="3695705"/>
          </a:xfrm>
          <a:prstGeom prst="rect">
            <a:avLst/>
          </a:prstGeom>
        </p:spPr>
        <p:txBody>
          <a:bodyPr lIns="243798" tIns="243798" rIns="243798" bIns="243798" anchor="t"/>
          <a:lstStyle/>
          <a:p>
            <a:pPr defTabSz="2438400">
              <a:lnSpc>
                <a:spcPct val="90000"/>
              </a:lnSpc>
              <a:defRPr sz="10000" spc="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Фактори, </a:t>
            </a:r>
          </a:p>
          <a:p>
            <a:pPr defTabSz="2438400">
              <a:lnSpc>
                <a:spcPct val="90000"/>
              </a:lnSpc>
              <a:defRPr sz="8000" spc="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/>
              <a:t>щ</a:t>
            </a:r>
            <a:r>
              <a:rPr lang="uk-UA" dirty="0" smtClean="0"/>
              <a:t>о ослаблюють імунітет</a:t>
            </a:r>
            <a:endParaRPr lang="uk-UA" dirty="0"/>
          </a:p>
        </p:txBody>
      </p:sp>
      <p:pic>
        <p:nvPicPr>
          <p:cNvPr id="387" name="image3.png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image24.png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6751" y="4934282"/>
            <a:ext cx="1490983" cy="1358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image25.png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00411" y="9290911"/>
            <a:ext cx="1407976" cy="1407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11369374" y="1125004"/>
            <a:ext cx="7748700" cy="3642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1000"/>
              </a:lnSpc>
              <a:spcBef>
                <a:spcPts val="0"/>
              </a:spcBef>
              <a:defRPr sz="22000">
                <a:solidFill>
                  <a:srgbClr val="3D575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33%</a:t>
            </a:r>
          </a:p>
        </p:txBody>
      </p:sp>
      <p:sp>
        <p:nvSpPr>
          <p:cNvPr id="395" name="Shape 395"/>
          <p:cNvSpPr/>
          <p:nvPr/>
        </p:nvSpPr>
        <p:spPr>
          <a:xfrm>
            <a:off x="18341688" y="1668079"/>
            <a:ext cx="4622803" cy="1799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>
            <a:lvl1pPr defTabSz="2414016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населення Землі мають надмірну вагу (за даними ВООЗ</a:t>
            </a:r>
            <a:r>
              <a:rPr dirty="0" smtClean="0"/>
              <a:t>)</a:t>
            </a:r>
            <a:endParaRPr dirty="0"/>
          </a:p>
        </p:txBody>
      </p:sp>
      <p:sp>
        <p:nvSpPr>
          <p:cNvPr id="396" name="Shape 396"/>
          <p:cNvSpPr/>
          <p:nvPr/>
        </p:nvSpPr>
        <p:spPr>
          <a:xfrm>
            <a:off x="11369375" y="4767796"/>
            <a:ext cx="8102601" cy="3860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spcBef>
                <a:spcPts val="0"/>
              </a:spcBef>
              <a:defRPr sz="22000">
                <a:solidFill>
                  <a:srgbClr val="3D575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86%</a:t>
            </a:r>
          </a:p>
        </p:txBody>
      </p:sp>
      <p:sp>
        <p:nvSpPr>
          <p:cNvPr id="397" name="Shape 397"/>
          <p:cNvSpPr/>
          <p:nvPr/>
        </p:nvSpPr>
        <p:spPr>
          <a:xfrm>
            <a:off x="18338800" y="5537976"/>
            <a:ext cx="4737100" cy="1799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14016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мають дефіцит поживних речовин</a:t>
            </a:r>
            <a:endParaRPr lang="uk-UA" dirty="0"/>
          </a:p>
        </p:txBody>
      </p:sp>
      <p:sp>
        <p:nvSpPr>
          <p:cNvPr id="398" name="Shape 398"/>
          <p:cNvSpPr/>
          <p:nvPr/>
        </p:nvSpPr>
        <p:spPr>
          <a:xfrm>
            <a:off x="11369375" y="8671840"/>
            <a:ext cx="8724901" cy="3919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spcBef>
                <a:spcPts val="0"/>
              </a:spcBef>
              <a:defRPr sz="22000">
                <a:solidFill>
                  <a:srgbClr val="3D575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80%</a:t>
            </a:r>
          </a:p>
        </p:txBody>
      </p:sp>
      <p:sp>
        <p:nvSpPr>
          <p:cNvPr id="399" name="Shape 399"/>
          <p:cNvSpPr/>
          <p:nvPr/>
        </p:nvSpPr>
        <p:spPr>
          <a:xfrm>
            <a:off x="18313400" y="9255517"/>
            <a:ext cx="5181600" cy="2246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людей регулярно зазнають стресу</a:t>
            </a:r>
            <a:endParaRPr lang="uk-UA" dirty="0"/>
          </a:p>
        </p:txBody>
      </p:sp>
      <p:sp>
        <p:nvSpPr>
          <p:cNvPr id="400" name="Shape 400"/>
          <p:cNvSpPr/>
          <p:nvPr/>
        </p:nvSpPr>
        <p:spPr>
          <a:xfrm>
            <a:off x="1202643" y="4153229"/>
            <a:ext cx="8144557" cy="5339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00000"/>
              </a:lnSpc>
              <a:spcBef>
                <a:spcPts val="1600"/>
              </a:spcBef>
              <a:defRPr sz="10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Більшість людей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6000" b="1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зазнають впливу  цих факторів</a:t>
            </a:r>
            <a:endParaRPr lang="uk-UA" dirty="0"/>
          </a:p>
        </p:txBody>
      </p:sp>
      <p:pic>
        <p:nvPicPr>
          <p:cNvPr id="401" name="image26.png" descr="shutterstock_788779933 [преобразованный]-02.png"/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4868590" y="9038814"/>
            <a:ext cx="5202510" cy="6671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age27.png" descr="shutterstock_788779933 [преобразованный]-11.png"/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rot="3882001" flipH="1">
            <a:off x="-453004" y="-2118830"/>
            <a:ext cx="6289588" cy="6195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28.png" descr="shutterstock_788779933 [преобразованный]-09.png"/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8775700" y="11582400"/>
            <a:ext cx="2743200" cy="570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3.png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-25400" y="20182"/>
            <a:ext cx="24434800" cy="13817602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-25400" y="-30619"/>
            <a:ext cx="11638172" cy="13817602"/>
          </a:xfrm>
          <a:prstGeom prst="rect">
            <a:avLst/>
          </a:prstGeom>
          <a:solidFill>
            <a:srgbClr val="89A7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8" name="Shape 408"/>
          <p:cNvSpPr>
            <a:spLocks noGrp="1"/>
          </p:cNvSpPr>
          <p:nvPr>
            <p:ph type="title"/>
          </p:nvPr>
        </p:nvSpPr>
        <p:spPr>
          <a:xfrm>
            <a:off x="894698" y="805732"/>
            <a:ext cx="10511347" cy="392396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  <a:defRPr sz="10000" b="1">
                <a:solidFill>
                  <a:srgbClr val="FFFFFF"/>
                </a:solidFill>
              </a:defRPr>
            </a:pPr>
            <a:r>
              <a:rPr lang="uk-UA" dirty="0" smtClean="0"/>
              <a:t>Ризик захворіти </a:t>
            </a:r>
          </a:p>
          <a:p>
            <a:pPr>
              <a:lnSpc>
                <a:spcPct val="90000"/>
              </a:lnSpc>
              <a:defRPr sz="10000" b="1">
                <a:solidFill>
                  <a:srgbClr val="FFFFFF"/>
                </a:solidFill>
              </a:defRPr>
            </a:pPr>
            <a:r>
              <a:rPr lang="uk-UA" dirty="0" smtClean="0"/>
              <a:t>збільшується</a:t>
            </a:r>
            <a:endParaRPr lang="uk-UA" dirty="0"/>
          </a:p>
        </p:txBody>
      </p:sp>
      <p:sp>
        <p:nvSpPr>
          <p:cNvPr id="409" name="Shape 409"/>
          <p:cNvSpPr/>
          <p:nvPr/>
        </p:nvSpPr>
        <p:spPr>
          <a:xfrm>
            <a:off x="15926899" y="1599276"/>
            <a:ext cx="5954823" cy="1259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поїздки у громадському транспорті</a:t>
            </a:r>
            <a:endParaRPr lang="uk-UA" dirty="0"/>
          </a:p>
        </p:txBody>
      </p:sp>
      <p:sp>
        <p:nvSpPr>
          <p:cNvPr id="410" name="Shape 410"/>
          <p:cNvSpPr/>
          <p:nvPr/>
        </p:nvSpPr>
        <p:spPr>
          <a:xfrm>
            <a:off x="16000950" y="4526231"/>
            <a:ext cx="7017456" cy="125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контакт із зараженою людиною або твариною</a:t>
            </a:r>
            <a:endParaRPr lang="uk-UA" dirty="0"/>
          </a:p>
        </p:txBody>
      </p:sp>
      <p:sp>
        <p:nvSpPr>
          <p:cNvPr id="411" name="Shape 411"/>
          <p:cNvSpPr/>
          <p:nvPr/>
        </p:nvSpPr>
        <p:spPr>
          <a:xfrm>
            <a:off x="15994566" y="7365175"/>
            <a:ext cx="5819489" cy="125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пошкодження шкіри </a:t>
            </a:r>
          </a:p>
          <a:p>
            <a: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та слизових</a:t>
            </a:r>
            <a:endParaRPr lang="uk-UA" dirty="0"/>
          </a:p>
        </p:txBody>
      </p:sp>
      <p:sp>
        <p:nvSpPr>
          <p:cNvPr id="412" name="Shape 412"/>
          <p:cNvSpPr/>
          <p:nvPr/>
        </p:nvSpPr>
        <p:spPr>
          <a:xfrm>
            <a:off x="16032071" y="10533995"/>
            <a:ext cx="4901713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>
            <a:lvl1pPr defTabSz="2438400">
              <a:lnSpc>
                <a:spcPct val="110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недотримання гігієни</a:t>
            </a:r>
            <a:endParaRPr lang="uk-UA" dirty="0"/>
          </a:p>
        </p:txBody>
      </p:sp>
      <p:grpSp>
        <p:nvGrpSpPr>
          <p:cNvPr id="421" name="Group 421"/>
          <p:cNvGrpSpPr/>
          <p:nvPr/>
        </p:nvGrpSpPr>
        <p:grpSpPr>
          <a:xfrm>
            <a:off x="13208451" y="1423465"/>
            <a:ext cx="2162772" cy="10746284"/>
            <a:chOff x="-1" y="0"/>
            <a:chExt cx="2162771" cy="10746283"/>
          </a:xfrm>
        </p:grpSpPr>
        <p:sp>
          <p:nvSpPr>
            <p:cNvPr id="413" name="Shape 413"/>
            <p:cNvSpPr/>
            <p:nvPr/>
          </p:nvSpPr>
          <p:spPr>
            <a:xfrm>
              <a:off x="-2" y="-1"/>
              <a:ext cx="2162772" cy="216276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4" name="Shape 414"/>
            <p:cNvSpPr/>
            <p:nvPr/>
          </p:nvSpPr>
          <p:spPr>
            <a:xfrm>
              <a:off x="-1" y="2861171"/>
              <a:ext cx="2162771" cy="216276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5" name="Shape 415"/>
            <p:cNvSpPr/>
            <p:nvPr/>
          </p:nvSpPr>
          <p:spPr>
            <a:xfrm>
              <a:off x="-1" y="5722343"/>
              <a:ext cx="2162771" cy="216276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16" name="Shape 416"/>
            <p:cNvSpPr/>
            <p:nvPr/>
          </p:nvSpPr>
          <p:spPr>
            <a:xfrm>
              <a:off x="-1" y="8583514"/>
              <a:ext cx="2162771" cy="216276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17" name="image29.png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404" y="8802410"/>
              <a:ext cx="1531448" cy="1630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8" name="image30.png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0757" y="6090710"/>
              <a:ext cx="1314741" cy="14021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9" name="image31.png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544" y="3226742"/>
              <a:ext cx="1760388" cy="14316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0" name="image32.png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256" y="295197"/>
              <a:ext cx="1270255" cy="15723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2" name="image33.png" descr="Image"/>
          <p:cNvPicPr>
            <a:picLocks noChangeAspect="1"/>
          </p:cNvPicPr>
          <p:nvPr/>
        </p:nvPicPr>
        <p:blipFill>
          <a:blip r:embed="rId6">
            <a:alphaModFix amt="70818"/>
          </a:blip>
          <a:stretch>
            <a:fillRect/>
          </a:stretch>
        </p:blipFill>
        <p:spPr>
          <a:xfrm>
            <a:off x="-45656" y="4582574"/>
            <a:ext cx="8801552" cy="7264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age2.png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858" y="12356407"/>
            <a:ext cx="2574769" cy="451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26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1008759" y="873340"/>
            <a:ext cx="22374402" cy="359971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rPr lang="uk-UA" dirty="0"/>
              <a:t>І</a:t>
            </a:r>
            <a:r>
              <a:rPr lang="uk-UA" dirty="0" smtClean="0"/>
              <a:t> особливо збільшується </a:t>
            </a:r>
          </a:p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rPr lang="uk-UA" dirty="0" smtClean="0"/>
              <a:t>у сезон застуд</a:t>
            </a:r>
            <a:endParaRPr lang="uk-UA" dirty="0"/>
          </a:p>
        </p:txBody>
      </p:sp>
      <p:sp>
        <p:nvSpPr>
          <p:cNvPr id="428" name="Shape 428"/>
          <p:cNvSpPr/>
          <p:nvPr/>
        </p:nvSpPr>
        <p:spPr>
          <a:xfrm>
            <a:off x="998339" y="9722346"/>
            <a:ext cx="8016524" cy="1649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сухе повітря сушить шкіру</a:t>
            </a:r>
          </a:p>
          <a:p>
            <a: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/>
              <a:t>і</a:t>
            </a:r>
            <a:r>
              <a:rPr lang="uk-UA" dirty="0" smtClean="0"/>
              <a:t> слизові, знижуючи</a:t>
            </a:r>
          </a:p>
          <a:p>
            <a: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/>
              <a:t>ї</a:t>
            </a:r>
            <a:r>
              <a:rPr lang="uk-UA" dirty="0" smtClean="0"/>
              <a:t>х бар'єрну функцію</a:t>
            </a:r>
            <a:endParaRPr lang="uk-UA" dirty="0"/>
          </a:p>
        </p:txBody>
      </p:sp>
      <p:sp>
        <p:nvSpPr>
          <p:cNvPr id="429" name="Shape 429"/>
          <p:cNvSpPr/>
          <p:nvPr/>
        </p:nvSpPr>
        <p:spPr>
          <a:xfrm>
            <a:off x="17298432" y="9737128"/>
            <a:ext cx="6328836" cy="1649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дефіцит вітаміну D через низьку сонячну активність також ослаблює імунітет</a:t>
            </a:r>
            <a:endParaRPr lang="uk-UA" dirty="0"/>
          </a:p>
        </p:txBody>
      </p:sp>
      <p:sp>
        <p:nvSpPr>
          <p:cNvPr id="430" name="Shape 430"/>
          <p:cNvSpPr/>
          <p:nvPr/>
        </p:nvSpPr>
        <p:spPr>
          <a:xfrm>
            <a:off x="8149273" y="9726621"/>
            <a:ext cx="9327865" cy="1649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при низькій вологості віруси</a:t>
            </a:r>
          </a:p>
          <a:p>
            <a: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не осідають, а лишаються у повітрі </a:t>
            </a:r>
          </a:p>
          <a:p>
            <a: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у підвішеному стані</a:t>
            </a:r>
            <a:endParaRPr lang="uk-UA" dirty="0"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xfrm>
            <a:off x="1000838" y="4192990"/>
            <a:ext cx="16473801" cy="27103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SzTx/>
              <a:buNone/>
              <a:defRPr sz="3800">
                <a:solidFill>
                  <a:srgbClr val="5E5E5E"/>
                </a:solidFill>
              </a:defRPr>
            </a:lvl1pPr>
          </a:lstStyle>
          <a:p>
            <a:r>
              <a:rPr lang="uk-UA" dirty="0" smtClean="0"/>
              <a:t>Взимку і у перехідні сезони віруси найбільш активні, тому імунітету потрібна додаткова підтримка.</a:t>
            </a:r>
            <a:endParaRPr lang="uk-UA" dirty="0"/>
          </a:p>
        </p:txBody>
      </p:sp>
      <p:grpSp>
        <p:nvGrpSpPr>
          <p:cNvPr id="434" name="Group 434"/>
          <p:cNvGrpSpPr/>
          <p:nvPr/>
        </p:nvGrpSpPr>
        <p:grpSpPr>
          <a:xfrm>
            <a:off x="3530482" y="6910216"/>
            <a:ext cx="2680877" cy="2680880"/>
            <a:chOff x="0" y="0"/>
            <a:chExt cx="2680876" cy="2680879"/>
          </a:xfrm>
        </p:grpSpPr>
        <p:sp>
          <p:nvSpPr>
            <p:cNvPr id="432" name="Shape 432"/>
            <p:cNvSpPr/>
            <p:nvPr/>
          </p:nvSpPr>
          <p:spPr>
            <a:xfrm>
              <a:off x="-1" y="-1"/>
              <a:ext cx="2680877" cy="268088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33" name="image34.png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536" y="529887"/>
              <a:ext cx="1680003" cy="1722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7" name="Group 437"/>
          <p:cNvGrpSpPr/>
          <p:nvPr/>
        </p:nvGrpSpPr>
        <p:grpSpPr>
          <a:xfrm>
            <a:off x="11503217" y="6915937"/>
            <a:ext cx="2680877" cy="2680881"/>
            <a:chOff x="0" y="0"/>
            <a:chExt cx="2680876" cy="2680879"/>
          </a:xfrm>
        </p:grpSpPr>
        <p:sp>
          <p:nvSpPr>
            <p:cNvPr id="435" name="Shape 435"/>
            <p:cNvSpPr/>
            <p:nvPr/>
          </p:nvSpPr>
          <p:spPr>
            <a:xfrm>
              <a:off x="-1" y="-1"/>
              <a:ext cx="2680877" cy="268088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36" name="image35.png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593" y="577305"/>
              <a:ext cx="1480892" cy="15770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40" name="Group 440"/>
          <p:cNvGrpSpPr/>
          <p:nvPr/>
        </p:nvGrpSpPr>
        <p:grpSpPr>
          <a:xfrm>
            <a:off x="19122411" y="6904496"/>
            <a:ext cx="2680881" cy="2680881"/>
            <a:chOff x="0" y="0"/>
            <a:chExt cx="2680879" cy="2680879"/>
          </a:xfrm>
        </p:grpSpPr>
        <p:sp>
          <p:nvSpPr>
            <p:cNvPr id="438" name="Shape 438"/>
            <p:cNvSpPr/>
            <p:nvPr/>
          </p:nvSpPr>
          <p:spPr>
            <a:xfrm>
              <a:off x="-1" y="-1"/>
              <a:ext cx="2680881" cy="268088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39" name="image36.png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056" y="407643"/>
              <a:ext cx="1870165" cy="18701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roup 446"/>
          <p:cNvGrpSpPr/>
          <p:nvPr/>
        </p:nvGrpSpPr>
        <p:grpSpPr>
          <a:xfrm>
            <a:off x="-1447800" y="-932508"/>
            <a:ext cx="26421184" cy="15225416"/>
            <a:chOff x="0" y="0"/>
            <a:chExt cx="26421183" cy="15225414"/>
          </a:xfrm>
        </p:grpSpPr>
        <p:sp>
          <p:nvSpPr>
            <p:cNvPr id="444" name="Shape 444"/>
            <p:cNvSpPr/>
            <p:nvPr/>
          </p:nvSpPr>
          <p:spPr>
            <a:xfrm>
              <a:off x="23688597" y="0"/>
              <a:ext cx="2732587" cy="15225415"/>
            </a:xfrm>
            <a:prstGeom prst="rect">
              <a:avLst/>
            </a:prstGeom>
            <a:solidFill>
              <a:srgbClr val="36555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445" name="image37.jpeg" descr="final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932507"/>
              <a:ext cx="24384000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10578445" y="6686098"/>
            <a:ext cx="12505564" cy="339770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defRPr sz="4000" b="1">
                <a:solidFill>
                  <a:srgbClr val="FFFFFF"/>
                </a:solidFill>
              </a:defRPr>
            </a:pPr>
            <a:r>
              <a:rPr lang="uk-UA" dirty="0" smtClean="0"/>
              <a:t>фітоконцентрат цінних рослинних</a:t>
            </a:r>
          </a:p>
          <a:p>
            <a:pPr>
              <a:lnSpc>
                <a:spcPct val="110000"/>
              </a:lnSpc>
              <a:defRPr sz="4000" b="1">
                <a:solidFill>
                  <a:srgbClr val="FFFFFF"/>
                </a:solidFill>
              </a:defRPr>
            </a:pPr>
            <a:r>
              <a:rPr lang="uk-UA" dirty="0" smtClean="0"/>
              <a:t>компонентів для зміцнення захисних </a:t>
            </a:r>
          </a:p>
          <a:p>
            <a:pPr>
              <a:lnSpc>
                <a:spcPct val="110000"/>
              </a:lnSpc>
              <a:defRPr sz="4000" b="1">
                <a:solidFill>
                  <a:srgbClr val="FFFFFF"/>
                </a:solidFill>
              </a:defRPr>
            </a:pPr>
            <a:r>
              <a:rPr lang="uk-UA" dirty="0" smtClean="0"/>
              <a:t>сил організму</a:t>
            </a:r>
            <a:endParaRPr lang="uk-UA" dirty="0"/>
          </a:p>
        </p:txBody>
      </p:sp>
      <p:sp>
        <p:nvSpPr>
          <p:cNvPr id="448" name="Shape 448"/>
          <p:cNvSpPr/>
          <p:nvPr/>
        </p:nvSpPr>
        <p:spPr>
          <a:xfrm>
            <a:off x="10578446" y="3875532"/>
            <a:ext cx="15668148" cy="2165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 anchor="b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11800" b="1" spc="185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PHYTOVIRON</a:t>
            </a:r>
          </a:p>
        </p:txBody>
      </p:sp>
      <p:pic>
        <p:nvPicPr>
          <p:cNvPr id="449" name="image2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1059" y="12452711"/>
            <a:ext cx="2242950" cy="3929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95947" y="1488"/>
            <a:ext cx="24523706" cy="13716002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54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ctrTitle"/>
          </p:nvPr>
        </p:nvSpPr>
        <p:spPr>
          <a:xfrm>
            <a:off x="872443" y="647652"/>
            <a:ext cx="19431002" cy="3695705"/>
          </a:xfrm>
          <a:prstGeom prst="rect">
            <a:avLst/>
          </a:prstGeom>
        </p:spPr>
        <p:txBody>
          <a:bodyPr lIns="243798" tIns="243798" rIns="243798" bIns="243798" anchor="t"/>
          <a:lstStyle/>
          <a:p>
            <a:pPr defTabSz="2438400">
              <a:lnSpc>
                <a:spcPct val="90000"/>
              </a:lnSpc>
              <a:defRPr sz="10000" spc="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Фітовірон активує</a:t>
            </a:r>
            <a:r>
              <a:rPr lang="uk-UA" sz="12000" dirty="0" smtClean="0"/>
              <a:t> </a:t>
            </a:r>
          </a:p>
          <a:p>
            <a:pPr defTabSz="2438400">
              <a:lnSpc>
                <a:spcPct val="90000"/>
              </a:lnSpc>
              <a:defRPr sz="8000" spc="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усі рівні імунного захисту</a:t>
            </a:r>
            <a:endParaRPr lang="uk-UA" dirty="0"/>
          </a:p>
        </p:txBody>
      </p:sp>
      <p:sp>
        <p:nvSpPr>
          <p:cNvPr id="456" name="Shape 456"/>
          <p:cNvSpPr/>
          <p:nvPr/>
        </p:nvSpPr>
        <p:spPr>
          <a:xfrm>
            <a:off x="1359713" y="4286228"/>
            <a:ext cx="5689605" cy="6850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0000">
                <a:solidFill>
                  <a:srgbClr val="EDDCCE">
                    <a:alpha val="50000"/>
                  </a:srgbClr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57" name="Shape 457"/>
          <p:cNvSpPr/>
          <p:nvPr/>
        </p:nvSpPr>
        <p:spPr>
          <a:xfrm>
            <a:off x="16721666" y="4264862"/>
            <a:ext cx="4343403" cy="6850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0000">
                <a:solidFill>
                  <a:srgbClr val="EDDCCE">
                    <a:alpha val="50000"/>
                  </a:srgbClr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8" name="Shape 458"/>
          <p:cNvSpPr/>
          <p:nvPr/>
        </p:nvSpPr>
        <p:spPr>
          <a:xfrm>
            <a:off x="2078656" y="9698359"/>
            <a:ext cx="6430344" cy="1649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>
            <a:lvl1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sz="2800" dirty="0" smtClean="0"/>
              <a:t>Прискорює регенерацію шкіри, підтримуючи її бар'єрну функцію </a:t>
            </a:r>
            <a:endParaRPr lang="uk-UA" sz="2800" dirty="0"/>
          </a:p>
        </p:txBody>
      </p:sp>
      <p:sp>
        <p:nvSpPr>
          <p:cNvPr id="459" name="Shape 459"/>
          <p:cNvSpPr/>
          <p:nvPr/>
        </p:nvSpPr>
        <p:spPr>
          <a:xfrm>
            <a:off x="18411798" y="9700440"/>
            <a:ext cx="4702202" cy="125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/>
          <a:p>
            <a: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2800" dirty="0" smtClean="0"/>
              <a:t>Активує синтез антитіл</a:t>
            </a:r>
            <a:endParaRPr lang="uk-UA" sz="2800" dirty="0"/>
          </a:p>
        </p:txBody>
      </p:sp>
      <p:pic>
        <p:nvPicPr>
          <p:cNvPr id="460" name="image38.png" descr="shutterstock_788779933 [преобразованный]-07.png"/>
          <p:cNvPicPr>
            <a:picLocks noChangeAspect="1"/>
          </p:cNvPicPr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-3891973" y="8831447"/>
            <a:ext cx="6223002" cy="8996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39.png" descr="shutterstock_788779933 [преобразованный]-10.png"/>
          <p:cNvPicPr>
            <a:picLocks noChangeAspect="1"/>
          </p:cNvPicPr>
          <p:nvPr/>
        </p:nvPicPr>
        <p:blipFill>
          <a:blip r:embed="rId5">
            <a:alphaModFix amt="30000"/>
          </a:blip>
          <a:stretch>
            <a:fillRect/>
          </a:stretch>
        </p:blipFill>
        <p:spPr>
          <a:xfrm rot="14256000">
            <a:off x="20751635" y="-2306617"/>
            <a:ext cx="6502402" cy="7722987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8837703" y="4201362"/>
            <a:ext cx="6362703" cy="6850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0000">
                <a:solidFill>
                  <a:srgbClr val="EDDCCE">
                    <a:alpha val="50000"/>
                  </a:srgbClr>
                </a:solidFill>
                <a:latin typeface="Gilroy Extrabold"/>
                <a:ea typeface="Gilroy Extrabold"/>
                <a:cs typeface="Gilroy Extrabold"/>
                <a:sym typeface="Gilroy Extrabold"/>
              </a:defRPr>
            </a:lvl1pPr>
          </a:lstStyle>
          <a:p>
            <a:r>
              <a:rPr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3" name="Shape 463"/>
          <p:cNvSpPr/>
          <p:nvPr/>
        </p:nvSpPr>
        <p:spPr>
          <a:xfrm>
            <a:off x="9330827" y="9639134"/>
            <a:ext cx="7416804" cy="1649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/>
          <a:p>
            <a: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2800" dirty="0" smtClean="0"/>
              <a:t>Перешкоджає проникненню  патогенів </a:t>
            </a:r>
          </a:p>
          <a:p>
            <a:pPr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2800" dirty="0" smtClean="0"/>
              <a:t>і сприяє виробленню інтерферону</a:t>
            </a:r>
            <a:endParaRPr lang="uk-UA" sz="2800" dirty="0"/>
          </a:p>
        </p:txBody>
      </p:sp>
      <p:pic>
        <p:nvPicPr>
          <p:cNvPr id="464" name="image40.png" descr="Image"/>
          <p:cNvPicPr>
            <a:picLocks noChangeAspect="1"/>
          </p:cNvPicPr>
          <p:nvPr/>
        </p:nvPicPr>
        <p:blipFill>
          <a:blip r:embed="rId6">
            <a:alphaModFix amt="42160"/>
          </a:blip>
          <a:stretch>
            <a:fillRect/>
          </a:stretch>
        </p:blipFill>
        <p:spPr>
          <a:xfrm>
            <a:off x="11711554" y="6072811"/>
            <a:ext cx="2799206" cy="3341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41.png" descr="Image"/>
          <p:cNvPicPr>
            <a:picLocks noChangeAspect="1"/>
          </p:cNvPicPr>
          <p:nvPr/>
        </p:nvPicPr>
        <p:blipFill>
          <a:blip r:embed="rId7">
            <a:alphaModFix amt="46177"/>
          </a:blip>
          <a:stretch>
            <a:fillRect/>
          </a:stretch>
        </p:blipFill>
        <p:spPr>
          <a:xfrm>
            <a:off x="3537734" y="6133530"/>
            <a:ext cx="3282373" cy="3220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42.png" descr="Image"/>
          <p:cNvPicPr>
            <a:picLocks noChangeAspect="1"/>
          </p:cNvPicPr>
          <p:nvPr/>
        </p:nvPicPr>
        <p:blipFill>
          <a:blip r:embed="rId8">
            <a:alphaModFix amt="44647"/>
          </a:blip>
          <a:stretch>
            <a:fillRect/>
          </a:stretch>
        </p:blipFill>
        <p:spPr>
          <a:xfrm>
            <a:off x="19723253" y="6743732"/>
            <a:ext cx="2799205" cy="2799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image43.jpeg" descr="back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hape 471"/>
          <p:cNvSpPr/>
          <p:nvPr/>
        </p:nvSpPr>
        <p:spPr>
          <a:xfrm>
            <a:off x="966664" y="957521"/>
            <a:ext cx="21102720" cy="1684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spcBef>
                <a:spcPts val="0"/>
              </a:spcBef>
              <a:defRPr sz="8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Фітовірон – імунобустер</a:t>
            </a:r>
            <a:endParaRPr lang="uk-UA" dirty="0"/>
          </a:p>
        </p:txBody>
      </p:sp>
      <p:pic>
        <p:nvPicPr>
          <p:cNvPr id="472" name="image2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858" y="12356407"/>
            <a:ext cx="2574769" cy="451113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Shape 473"/>
          <p:cNvSpPr/>
          <p:nvPr/>
        </p:nvSpPr>
        <p:spPr>
          <a:xfrm>
            <a:off x="812918" y="3680650"/>
            <a:ext cx="13622353" cy="6283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marL="774700" indent="-660400" defTabSz="2438400">
              <a:spcBef>
                <a:spcPts val="0"/>
              </a:spcBef>
              <a:buClr>
                <a:srgbClr val="FFFFFF"/>
              </a:buClr>
              <a:buSzPts val="3800"/>
              <a:buFont typeface="Arial"/>
              <a:buChar char="●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4000" dirty="0" smtClean="0"/>
              <a:t>Активує захисні сили організму</a:t>
            </a:r>
          </a:p>
          <a:p>
            <a:pPr marL="774700" indent="-660400" defTabSz="2438400">
              <a:spcBef>
                <a:spcPts val="2600"/>
              </a:spcBef>
              <a:buClr>
                <a:srgbClr val="FFFFFF"/>
              </a:buClr>
              <a:buSzPts val="3800"/>
              <a:buFont typeface="Arial"/>
              <a:buChar char="●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4000" dirty="0" smtClean="0"/>
              <a:t>Сприяє зміцненню неспецифічного (вродженого) та специфічного (набутого) імунітету</a:t>
            </a:r>
          </a:p>
          <a:p>
            <a:pPr marL="774700" indent="-660400" defTabSz="2438400">
              <a:spcBef>
                <a:spcPts val="2600"/>
              </a:spcBef>
              <a:buClr>
                <a:srgbClr val="FFFFFF"/>
              </a:buClr>
              <a:buSzPts val="3800"/>
              <a:buFont typeface="Arial"/>
              <a:buChar char="●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4000" dirty="0" smtClean="0"/>
              <a:t>Допомагає полегшенню симптомів, скороченню тривалості захворювання, зниженню ймовірності ускладнень</a:t>
            </a:r>
          </a:p>
          <a:p>
            <a:pPr marL="774700" indent="-660400" defTabSz="2438400">
              <a:spcBef>
                <a:spcPts val="2600"/>
              </a:spcBef>
              <a:buClr>
                <a:srgbClr val="FFFFFF"/>
              </a:buClr>
              <a:buSzPts val="3800"/>
              <a:buFont typeface="Arial"/>
              <a:buChar char="●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4000" dirty="0" smtClean="0"/>
              <a:t>Підвищує адаптивні можливості організму</a:t>
            </a:r>
          </a:p>
          <a:p>
            <a:pPr marL="774700" indent="-660400" defTabSz="2438400">
              <a:spcBef>
                <a:spcPts val="2600"/>
              </a:spcBef>
              <a:buClr>
                <a:srgbClr val="FFFFFF"/>
              </a:buClr>
              <a:buSzPts val="3800"/>
              <a:buFont typeface="Arial"/>
              <a:buChar char="●"/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4000" dirty="0" smtClean="0"/>
              <a:t>Прискорює відновні процеси</a:t>
            </a:r>
            <a:endParaRPr lang="uk-UA" sz="4000" dirty="0"/>
          </a:p>
        </p:txBody>
      </p: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8" name="Shape 478"/>
          <p:cNvSpPr/>
          <p:nvPr/>
        </p:nvSpPr>
        <p:spPr>
          <a:xfrm>
            <a:off x="-25400" y="-50800"/>
            <a:ext cx="12941962" cy="11184171"/>
          </a:xfrm>
          <a:prstGeom prst="rect">
            <a:avLst/>
          </a:prstGeom>
          <a:solidFill>
            <a:srgbClr val="EDDBC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89A79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xfrm>
            <a:off x="11135130" y="4017021"/>
            <a:ext cx="12941965" cy="3669013"/>
          </a:xfrm>
          <a:prstGeom prst="rect">
            <a:avLst/>
          </a:prstGeom>
        </p:spPr>
        <p:txBody>
          <a:bodyPr/>
          <a:lstStyle/>
          <a:p>
            <a:pPr>
              <a:defRPr sz="9000" b="1">
                <a:solidFill>
                  <a:srgbClr val="3D5751"/>
                </a:solidFill>
              </a:defRPr>
            </a:pPr>
            <a:r>
              <a:rPr lang="uk-UA" dirty="0" smtClean="0"/>
              <a:t>Продукт</a:t>
            </a:r>
          </a:p>
          <a:p>
            <a:pPr>
              <a:defRPr sz="9000" b="1">
                <a:solidFill>
                  <a:srgbClr val="3D5751"/>
                </a:solidFill>
              </a:defRPr>
            </a:pPr>
            <a:r>
              <a:rPr lang="uk-UA" dirty="0" smtClean="0"/>
              <a:t>від доктора Душека </a:t>
            </a:r>
            <a:endParaRPr lang="uk-UA" dirty="0"/>
          </a:p>
        </p:txBody>
      </p:sp>
      <p:pic>
        <p:nvPicPr>
          <p:cNvPr id="480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44.jpeg" descr="C0141.MP4.06_18_14_20.Still001.jpg"/>
          <p:cNvPicPr>
            <a:picLocks noChangeAspect="1"/>
          </p:cNvPicPr>
          <p:nvPr/>
        </p:nvPicPr>
        <p:blipFill>
          <a:blip r:embed="rId4"/>
          <a:srcRect l="32115" r="8845"/>
          <a:stretch>
            <a:fillRect/>
          </a:stretch>
        </p:blipFill>
        <p:spPr>
          <a:xfrm>
            <a:off x="1210381" y="2858192"/>
            <a:ext cx="9266918" cy="8829198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hape 483"/>
          <p:cNvSpPr>
            <a:spLocks noGrp="1"/>
          </p:cNvSpPr>
          <p:nvPr>
            <p:ph type="body" sz="quarter" idx="1"/>
          </p:nvPr>
        </p:nvSpPr>
        <p:spPr>
          <a:xfrm>
            <a:off x="11153486" y="7472633"/>
            <a:ext cx="12268204" cy="5162683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100"/>
              </a:spcBef>
              <a:buSzTx/>
              <a:buNone/>
              <a:defRPr sz="3000" b="1" spc="100"/>
            </a:pPr>
            <a:r>
              <a:rPr lang="uk-UA" dirty="0" smtClean="0"/>
              <a:t>Нільс Душек – автор легендарного комплексу </a:t>
            </a:r>
            <a:endParaRPr lang="uk-UA" spc="150" dirty="0" smtClean="0"/>
          </a:p>
          <a:p>
            <a:pPr marL="0" indent="0">
              <a:lnSpc>
                <a:spcPct val="110000"/>
              </a:lnSpc>
              <a:spcBef>
                <a:spcPts val="100"/>
              </a:spcBef>
              <a:buSzTx/>
              <a:buNone/>
              <a:defRPr sz="3000" b="1" spc="100"/>
            </a:pPr>
            <a:r>
              <a:rPr lang="uk-UA" dirty="0" smtClean="0"/>
              <a:t>для здоров'я </a:t>
            </a:r>
            <a:r>
              <a:rPr lang="uk-UA" dirty="0"/>
              <a:t>суглобів – </a:t>
            </a:r>
            <a:r>
              <a:rPr lang="uk-UA" dirty="0" smtClean="0"/>
              <a:t>Бі-Лурон.</a:t>
            </a:r>
            <a:endParaRPr lang="uk-UA" spc="150" dirty="0" smtClean="0"/>
          </a:p>
          <a:p>
            <a:pPr marL="0" indent="0">
              <a:lnSpc>
                <a:spcPct val="110000"/>
              </a:lnSpc>
              <a:spcBef>
                <a:spcPts val="100"/>
              </a:spcBef>
              <a:buSzTx/>
              <a:buNone/>
              <a:defRPr sz="3000" b="1" spc="150"/>
            </a:pPr>
            <a:endParaRPr lang="uk-UA" spc="150" dirty="0" smtClean="0"/>
          </a:p>
          <a:p>
            <a:pPr marL="0" indent="0">
              <a:lnSpc>
                <a:spcPct val="110000"/>
              </a:lnSpc>
              <a:spcBef>
                <a:spcPts val="100"/>
              </a:spcBef>
              <a:buSzTx/>
              <a:buNone/>
              <a:defRPr sz="3000" b="1" spc="100"/>
            </a:pPr>
            <a:r>
              <a:rPr lang="uk-UA" dirty="0" smtClean="0"/>
              <a:t>Йому знадобилося 15 років досліджень з тим, щоби створити ефективну формулу для зміцнення  імунітету. </a:t>
            </a:r>
            <a:endParaRPr lang="uk-UA" dirty="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/>
        </p:nvSpPr>
        <p:spPr>
          <a:xfrm>
            <a:off x="-69853" y="-1"/>
            <a:ext cx="24523706" cy="13716002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4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02204"/>
            <a:ext cx="2711569" cy="47507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xfrm>
            <a:off x="993487" y="4235494"/>
            <a:ext cx="11137903" cy="47894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rPr lang="uk-UA" dirty="0" smtClean="0"/>
              <a:t>Ми постійно стикаємося з </a:t>
            </a:r>
            <a:endParaRPr lang="uk-UA" sz="3600" dirty="0" smtClean="0"/>
          </a:p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rPr lang="uk-UA" dirty="0"/>
              <a:t>б</a:t>
            </a:r>
            <a:r>
              <a:rPr lang="uk-UA" dirty="0" smtClean="0"/>
              <a:t>агатьма різновидами  </a:t>
            </a:r>
            <a:endParaRPr lang="uk-UA" sz="3600" dirty="0" smtClean="0"/>
          </a:p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rPr lang="uk-UA" dirty="0" smtClean="0"/>
              <a:t>мікроорганізмів. Вони скрізь: </a:t>
            </a:r>
            <a:endParaRPr lang="uk-UA" sz="3600" dirty="0" smtClean="0"/>
          </a:p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rPr lang="uk-UA" dirty="0" smtClean="0"/>
              <a:t>у повітрі, у ґрунті, у воді, </a:t>
            </a:r>
            <a:endParaRPr lang="uk-UA" sz="3600" dirty="0" smtClean="0"/>
          </a:p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rPr lang="uk-UA" dirty="0" smtClean="0"/>
              <a:t>в організмі людини і тварин, </a:t>
            </a:r>
            <a:endParaRPr lang="uk-UA" sz="3600" dirty="0" smtClean="0"/>
          </a:p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rPr lang="uk-UA" dirty="0" smtClean="0"/>
              <a:t>на всіх поверхнях та предметах, </a:t>
            </a:r>
            <a:endParaRPr lang="uk-UA" sz="3600" dirty="0" smtClean="0"/>
          </a:p>
          <a:p>
            <a:pPr marL="0" indent="0" defTabSz="2316477">
              <a:lnSpc>
                <a:spcPct val="100000"/>
              </a:lnSpc>
              <a:buSzTx/>
              <a:buNone/>
              <a:defRPr sz="3800"/>
            </a:pPr>
            <a:r>
              <a:rPr lang="uk-UA" dirty="0"/>
              <a:t>щ</a:t>
            </a:r>
            <a:r>
              <a:rPr lang="uk-UA" dirty="0" smtClean="0"/>
              <a:t>о нас оточують. </a:t>
            </a:r>
            <a:endParaRPr lang="uk-UA" dirty="0"/>
          </a:p>
        </p:txBody>
      </p:sp>
      <p:sp>
        <p:nvSpPr>
          <p:cNvPr id="186" name="Shape 186"/>
          <p:cNvSpPr/>
          <p:nvPr/>
        </p:nvSpPr>
        <p:spPr>
          <a:xfrm>
            <a:off x="920098" y="839599"/>
            <a:ext cx="14050073" cy="2813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defTabSz="2438400">
              <a:lnSpc>
                <a:spcPct val="81000"/>
              </a:lnSpc>
              <a:spcBef>
                <a:spcPts val="0"/>
              </a:spcBef>
              <a:defRPr sz="10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Невидимий світ </a:t>
            </a:r>
          </a:p>
          <a:p>
            <a:pPr defTabSz="2438400">
              <a:lnSpc>
                <a:spcPct val="81000"/>
              </a:lnSpc>
              <a:spcBef>
                <a:spcPts val="0"/>
              </a:spcBef>
              <a:defRPr sz="8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навколо нас</a:t>
            </a:r>
            <a:endParaRPr lang="uk-UA" dirty="0"/>
          </a:p>
        </p:txBody>
      </p:sp>
      <p:sp>
        <p:nvSpPr>
          <p:cNvPr id="187" name="Shape 187"/>
          <p:cNvSpPr/>
          <p:nvPr/>
        </p:nvSpPr>
        <p:spPr>
          <a:xfrm>
            <a:off x="12025494" y="8112547"/>
            <a:ext cx="3530604" cy="981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defTabSz="2438400">
              <a:lnSpc>
                <a:spcPct val="103500"/>
              </a:lnSpc>
              <a:spcBef>
                <a:spcPts val="0"/>
              </a:spcBef>
              <a:defRPr sz="3500" b="1" spc="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бактерії</a:t>
            </a:r>
            <a:endParaRPr lang="uk-UA" dirty="0"/>
          </a:p>
        </p:txBody>
      </p:sp>
      <p:pic>
        <p:nvPicPr>
          <p:cNvPr id="188" name="image4.png" descr="2 sld-09.png"/>
          <p:cNvPicPr>
            <a:picLocks noChangeAspect="1"/>
          </p:cNvPicPr>
          <p:nvPr/>
        </p:nvPicPr>
        <p:blipFill rotWithShape="1">
          <a:blip r:embed="rId4"/>
          <a:srcRect l="17406" t="13596" r="2129" b="23419"/>
          <a:stretch/>
        </p:blipFill>
        <p:spPr>
          <a:xfrm>
            <a:off x="11125200" y="6350000"/>
            <a:ext cx="3333438" cy="19558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12081231" y="11301269"/>
            <a:ext cx="3340103" cy="981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defTabSz="2438400">
              <a:lnSpc>
                <a:spcPct val="103500"/>
              </a:lnSpc>
              <a:spcBef>
                <a:spcPts val="0"/>
              </a:spcBef>
              <a:defRPr sz="3500" b="1" spc="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гриби</a:t>
            </a:r>
            <a:endParaRPr lang="uk-UA" dirty="0"/>
          </a:p>
        </p:txBody>
      </p:sp>
      <p:pic>
        <p:nvPicPr>
          <p:cNvPr id="190" name="image5.png" descr="2 sld-10.png"/>
          <p:cNvPicPr>
            <a:picLocks noChangeAspect="1"/>
          </p:cNvPicPr>
          <p:nvPr/>
        </p:nvPicPr>
        <p:blipFill rotWithShape="1">
          <a:blip r:embed="rId5"/>
          <a:srcRect r="5865" b="37963"/>
          <a:stretch/>
        </p:blipFill>
        <p:spPr>
          <a:xfrm>
            <a:off x="11775930" y="9536401"/>
            <a:ext cx="2525382" cy="202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6.png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57161" y="990600"/>
            <a:ext cx="4465282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7.png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85370" y="1223566"/>
            <a:ext cx="7811660" cy="1119571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11304109" y="4234638"/>
            <a:ext cx="2997203" cy="981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algn="ctr" defTabSz="2438400">
              <a:lnSpc>
                <a:spcPct val="103500"/>
              </a:lnSpc>
              <a:spcBef>
                <a:spcPts val="0"/>
              </a:spcBef>
              <a:defRPr sz="3500" b="1" spc="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smtClean="0"/>
              <a:t>віруси</a:t>
            </a:r>
            <a:endParaRPr lang="uk-UA"/>
          </a:p>
        </p:txBody>
      </p:sp>
      <p:pic>
        <p:nvPicPr>
          <p:cNvPr id="194" name="image8.png" descr="2 sld-08.png"/>
          <p:cNvPicPr>
            <a:picLocks noChangeAspect="1"/>
          </p:cNvPicPr>
          <p:nvPr/>
        </p:nvPicPr>
        <p:blipFill rotWithShape="1">
          <a:blip r:embed="rId8"/>
          <a:srcRect b="20343"/>
          <a:stretch/>
        </p:blipFill>
        <p:spPr>
          <a:xfrm>
            <a:off x="10658671" y="2552053"/>
            <a:ext cx="4051303" cy="1943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image46.jpeg" descr="back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image2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4124" y="12452711"/>
            <a:ext cx="2242950" cy="392978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hape 489"/>
          <p:cNvSpPr/>
          <p:nvPr/>
        </p:nvSpPr>
        <p:spPr>
          <a:xfrm>
            <a:off x="900999" y="867464"/>
            <a:ext cx="16078202" cy="2941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spcBef>
                <a:spcPts val="0"/>
              </a:spcBef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Створений природою – </a:t>
            </a:r>
          </a:p>
          <a:p>
            <a:pPr defTabSz="2438400">
              <a:spcBef>
                <a:spcPts val="0"/>
              </a:spcBef>
              <a:defRPr sz="10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8000" dirty="0" smtClean="0"/>
              <a:t>втілений технологіями</a:t>
            </a:r>
            <a:endParaRPr lang="uk-UA" sz="8000" dirty="0"/>
          </a:p>
        </p:txBody>
      </p:sp>
      <p:sp>
        <p:nvSpPr>
          <p:cNvPr id="490" name="Shape 490"/>
          <p:cNvSpPr/>
          <p:nvPr/>
        </p:nvSpPr>
        <p:spPr>
          <a:xfrm>
            <a:off x="7314621" y="4547399"/>
            <a:ext cx="7226302" cy="1799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/>
          <a:p>
            <a:pPr defTabSz="2438400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3000" dirty="0" smtClean="0"/>
              <a:t>Усі екстракти виготовляються  безпосередньо на виробництві  </a:t>
            </a:r>
          </a:p>
          <a:p>
            <a:pPr defTabSz="2438400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3000" dirty="0" smtClean="0"/>
              <a:t>у Німеччині</a:t>
            </a:r>
            <a:endParaRPr lang="uk-UA" sz="3000" dirty="0"/>
          </a:p>
        </p:txBody>
      </p:sp>
      <p:sp>
        <p:nvSpPr>
          <p:cNvPr id="491" name="Shape 491"/>
          <p:cNvSpPr/>
          <p:nvPr/>
        </p:nvSpPr>
        <p:spPr>
          <a:xfrm>
            <a:off x="7324432" y="10159999"/>
            <a:ext cx="7454903" cy="1277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/>
          <a:p>
            <a:pPr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3000" dirty="0" smtClean="0"/>
              <a:t>Кожний екстракт виготовляють  </a:t>
            </a:r>
          </a:p>
          <a:p>
            <a:pPr defTabSz="2438400">
              <a:lnSpc>
                <a:spcPct val="103500"/>
              </a:lnSpc>
              <a:spcBef>
                <a:spcPts val="0"/>
              </a:spcBef>
              <a:defRPr sz="2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3000" dirty="0" smtClean="0"/>
              <a:t>за особливою технологією</a:t>
            </a:r>
            <a:endParaRPr lang="uk-UA" sz="3000" dirty="0"/>
          </a:p>
        </p:txBody>
      </p:sp>
      <p:sp>
        <p:nvSpPr>
          <p:cNvPr id="492" name="Shape 492"/>
          <p:cNvSpPr/>
          <p:nvPr/>
        </p:nvSpPr>
        <p:spPr>
          <a:xfrm>
            <a:off x="7324432" y="7238999"/>
            <a:ext cx="8686803" cy="1799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/>
          <a:p>
            <a:pPr defTabSz="2438400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3000" dirty="0" smtClean="0"/>
              <a:t>Вивірене поєднання інгредієнтів </a:t>
            </a:r>
          </a:p>
          <a:p>
            <a:pPr defTabSz="2438400">
              <a:lnSpc>
                <a:spcPct val="103500"/>
              </a:lnSpc>
              <a:spcBef>
                <a:spcPts val="0"/>
              </a:spcBef>
              <a:defRPr sz="3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3000" dirty="0" smtClean="0"/>
              <a:t>та їх пропорції забезпечують високу ефективність фітоконцентрату.</a:t>
            </a:r>
            <a:endParaRPr lang="uk-UA" sz="3000" dirty="0"/>
          </a:p>
        </p:txBody>
      </p:sp>
      <p:sp>
        <p:nvSpPr>
          <p:cNvPr id="493" name="Shape 493"/>
          <p:cNvSpPr/>
          <p:nvPr/>
        </p:nvSpPr>
        <p:spPr>
          <a:xfrm>
            <a:off x="2413000" y="4375191"/>
            <a:ext cx="5575300" cy="2073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defTabSz="2438400">
              <a:lnSpc>
                <a:spcPct val="81000"/>
              </a:lnSpc>
              <a:spcBef>
                <a:spcPts val="0"/>
              </a:spcBef>
              <a:defRPr sz="4200" spc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власне </a:t>
            </a:r>
            <a:endParaRPr lang="uk-UA" spc="209" dirty="0" smtClean="0"/>
          </a:p>
          <a:p>
            <a:pPr defTabSz="2438400">
              <a:lnSpc>
                <a:spcPct val="81000"/>
              </a:lnSpc>
              <a:spcBef>
                <a:spcPts val="0"/>
              </a:spcBef>
              <a:defRPr sz="4200" spc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виробництво екстрактів</a:t>
            </a:r>
            <a:endParaRPr lang="uk-UA" dirty="0"/>
          </a:p>
        </p:txBody>
      </p:sp>
      <p:sp>
        <p:nvSpPr>
          <p:cNvPr id="494" name="Shape 494"/>
          <p:cNvSpPr/>
          <p:nvPr/>
        </p:nvSpPr>
        <p:spPr>
          <a:xfrm>
            <a:off x="2430812" y="10006370"/>
            <a:ext cx="5168902" cy="157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1000"/>
              </a:lnSpc>
              <a:spcBef>
                <a:spcPts val="0"/>
              </a:spcBef>
              <a:defRPr sz="4200" spc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унікальна технологія </a:t>
            </a:r>
            <a:endParaRPr lang="uk-UA" dirty="0"/>
          </a:p>
        </p:txBody>
      </p:sp>
      <p:sp>
        <p:nvSpPr>
          <p:cNvPr id="495" name="Shape 495"/>
          <p:cNvSpPr/>
          <p:nvPr/>
        </p:nvSpPr>
        <p:spPr>
          <a:xfrm>
            <a:off x="2413000" y="7404099"/>
            <a:ext cx="4838700" cy="1576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1000"/>
              </a:lnSpc>
              <a:spcBef>
                <a:spcPts val="0"/>
              </a:spcBef>
              <a:defRPr sz="4200" spc="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синергія компонентів</a:t>
            </a:r>
            <a:endParaRPr lang="uk-UA" dirty="0"/>
          </a:p>
        </p:txBody>
      </p:sp>
      <p:sp>
        <p:nvSpPr>
          <p:cNvPr id="496" name="Shape 496"/>
          <p:cNvSpPr/>
          <p:nvPr/>
        </p:nvSpPr>
        <p:spPr>
          <a:xfrm>
            <a:off x="1219200" y="5143500"/>
            <a:ext cx="800100" cy="800100"/>
          </a:xfrm>
          <a:prstGeom prst="ellipse">
            <a:avLst/>
          </a:prstGeom>
          <a:ln w="139700">
            <a:solidFill>
              <a:srgbClr val="FFFFFF">
                <a:alpha val="6081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7" name="Shape 497"/>
          <p:cNvSpPr/>
          <p:nvPr/>
        </p:nvSpPr>
        <p:spPr>
          <a:xfrm>
            <a:off x="1219200" y="7937500"/>
            <a:ext cx="800100" cy="800100"/>
          </a:xfrm>
          <a:prstGeom prst="ellipse">
            <a:avLst/>
          </a:prstGeom>
          <a:ln w="139700">
            <a:solidFill>
              <a:srgbClr val="FFFFFF">
                <a:alpha val="6081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8" name="Shape 498"/>
          <p:cNvSpPr/>
          <p:nvPr/>
        </p:nvSpPr>
        <p:spPr>
          <a:xfrm>
            <a:off x="1219200" y="10477500"/>
            <a:ext cx="800100" cy="800100"/>
          </a:xfrm>
          <a:prstGeom prst="ellipse">
            <a:avLst/>
          </a:prstGeom>
          <a:ln w="139700">
            <a:solidFill>
              <a:srgbClr val="FFFFFF">
                <a:alpha val="6081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/>
          <p:nvPr/>
        </p:nvSpPr>
        <p:spPr>
          <a:xfrm>
            <a:off x="-2287768" y="4822837"/>
            <a:ext cx="13943722" cy="7922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5000">
                <a:solidFill>
                  <a:srgbClr val="EDDCCE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01</a:t>
            </a:r>
          </a:p>
        </p:txBody>
      </p:sp>
      <p:sp>
        <p:nvSpPr>
          <p:cNvPr id="503" name="Shape 503"/>
          <p:cNvSpPr>
            <a:spLocks noGrp="1"/>
          </p:cNvSpPr>
          <p:nvPr>
            <p:ph type="title"/>
          </p:nvPr>
        </p:nvSpPr>
        <p:spPr>
          <a:xfrm>
            <a:off x="894698" y="839599"/>
            <a:ext cx="15183502" cy="39832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rPr lang="uk-UA" dirty="0" smtClean="0"/>
              <a:t>Метод пошуку </a:t>
            </a:r>
          </a:p>
          <a:p>
            <a:pPr>
              <a:lnSpc>
                <a:spcPct val="90000"/>
              </a:lnSpc>
              <a:defRPr sz="8000" b="1">
                <a:solidFill>
                  <a:srgbClr val="3D5751"/>
                </a:solidFill>
              </a:defRPr>
            </a:pPr>
            <a:r>
              <a:rPr lang="uk-UA" dirty="0" smtClean="0"/>
              <a:t>ідеальної формули</a:t>
            </a:r>
            <a:endParaRPr lang="uk-UA" dirty="0"/>
          </a:p>
        </p:txBody>
      </p:sp>
      <p:sp>
        <p:nvSpPr>
          <p:cNvPr id="504" name="Shape 504"/>
          <p:cNvSpPr>
            <a:spLocks noGrp="1"/>
          </p:cNvSpPr>
          <p:nvPr>
            <p:ph type="body" sz="quarter" idx="1"/>
          </p:nvPr>
        </p:nvSpPr>
        <p:spPr>
          <a:xfrm>
            <a:off x="6313366" y="5203000"/>
            <a:ext cx="8326682" cy="475403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0"/>
              </a:spcBef>
              <a:buSzTx/>
              <a:buNone/>
              <a:defRPr sz="3800"/>
            </a:pPr>
            <a:r>
              <a:rPr lang="uk-UA" dirty="0" smtClean="0"/>
              <a:t>Крок 1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rPr lang="uk-UA" dirty="0"/>
              <a:t>О</a:t>
            </a:r>
            <a:r>
              <a:rPr lang="uk-UA" dirty="0" smtClean="0"/>
              <a:t>брати правильні 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rPr lang="uk-UA" dirty="0" smtClean="0"/>
              <a:t>компоненти 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rPr lang="uk-UA" dirty="0" smtClean="0"/>
              <a:t>з розмаїття 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rPr lang="uk-UA" dirty="0" smtClean="0"/>
              <a:t>рослин з усього світу </a:t>
            </a:r>
            <a:endParaRPr lang="uk-UA" dirty="0"/>
          </a:p>
        </p:txBody>
      </p:sp>
      <p:pic>
        <p:nvPicPr>
          <p:cNvPr id="505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image47.jpeg" descr="C0201.00_25_45_01.Still004.jpg"/>
          <p:cNvPicPr>
            <a:picLocks noChangeAspect="1"/>
          </p:cNvPicPr>
          <p:nvPr/>
        </p:nvPicPr>
        <p:blipFill>
          <a:blip r:embed="rId4"/>
          <a:srcRect l="28533" t="1725" r="32450" b="1967"/>
          <a:stretch>
            <a:fillRect/>
          </a:stretch>
        </p:blipFill>
        <p:spPr>
          <a:xfrm rot="21480000">
            <a:off x="14506343" y="-164074"/>
            <a:ext cx="10114758" cy="14044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2" y="0"/>
                </a:moveTo>
                <a:lnTo>
                  <a:pt x="0" y="21082"/>
                </a:lnTo>
                <a:lnTo>
                  <a:pt x="20578" y="21600"/>
                </a:lnTo>
                <a:lnTo>
                  <a:pt x="21600" y="518"/>
                </a:lnTo>
                <a:lnTo>
                  <a:pt x="1022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image48.png" descr="Image"/>
          <p:cNvPicPr>
            <a:picLocks noChangeAspect="1"/>
          </p:cNvPicPr>
          <p:nvPr/>
        </p:nvPicPr>
        <p:blipFill>
          <a:blip r:embed="rId3"/>
          <a:srcRect t="21381"/>
          <a:stretch>
            <a:fillRect/>
          </a:stretch>
        </p:blipFill>
        <p:spPr>
          <a:xfrm>
            <a:off x="-33604169" y="-170446"/>
            <a:ext cx="83823802" cy="28229883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Shape 511"/>
          <p:cNvSpPr/>
          <p:nvPr/>
        </p:nvSpPr>
        <p:spPr>
          <a:xfrm>
            <a:off x="11111458" y="8205503"/>
            <a:ext cx="149597" cy="149599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2" name="Shape 512"/>
          <p:cNvSpPr/>
          <p:nvPr/>
        </p:nvSpPr>
        <p:spPr>
          <a:xfrm>
            <a:off x="12008318" y="11865684"/>
            <a:ext cx="145155" cy="145155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3" name="Shape 513"/>
          <p:cNvSpPr/>
          <p:nvPr/>
        </p:nvSpPr>
        <p:spPr>
          <a:xfrm>
            <a:off x="10396328" y="11912144"/>
            <a:ext cx="187699" cy="187699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4" name="Shape 514"/>
          <p:cNvSpPr/>
          <p:nvPr/>
        </p:nvSpPr>
        <p:spPr>
          <a:xfrm>
            <a:off x="11694489" y="10974751"/>
            <a:ext cx="145155" cy="145155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5" name="Shape 515"/>
          <p:cNvSpPr/>
          <p:nvPr/>
        </p:nvSpPr>
        <p:spPr>
          <a:xfrm>
            <a:off x="7173386" y="10637356"/>
            <a:ext cx="136897" cy="136897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6" name="Shape 516"/>
          <p:cNvSpPr/>
          <p:nvPr/>
        </p:nvSpPr>
        <p:spPr>
          <a:xfrm>
            <a:off x="9775762" y="10249254"/>
            <a:ext cx="173517" cy="173517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17" name="Shape 517"/>
          <p:cNvSpPr/>
          <p:nvPr/>
        </p:nvSpPr>
        <p:spPr>
          <a:xfrm>
            <a:off x="17938061" y="8899497"/>
            <a:ext cx="152405" cy="152405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18" name="image3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99" y="12672100"/>
            <a:ext cx="2410241" cy="422286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Shape 519"/>
          <p:cNvSpPr/>
          <p:nvPr/>
        </p:nvSpPr>
        <p:spPr>
          <a:xfrm>
            <a:off x="13597554" y="10657147"/>
            <a:ext cx="148117" cy="148117"/>
          </a:xfrm>
          <a:prstGeom prst="ellipse">
            <a:avLst/>
          </a:prstGeom>
          <a:solidFill>
            <a:srgbClr val="157C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22" name="Group 522"/>
          <p:cNvGrpSpPr/>
          <p:nvPr/>
        </p:nvGrpSpPr>
        <p:grpSpPr>
          <a:xfrm>
            <a:off x="4476943" y="9682118"/>
            <a:ext cx="2769527" cy="956369"/>
            <a:chOff x="0" y="0"/>
            <a:chExt cx="2769525" cy="956367"/>
          </a:xfrm>
        </p:grpSpPr>
        <p:sp>
          <p:nvSpPr>
            <p:cNvPr id="520" name="Shape 520"/>
            <p:cNvSpPr/>
            <p:nvPr/>
          </p:nvSpPr>
          <p:spPr>
            <a:xfrm flipV="1">
              <a:off x="2769523" y="-1"/>
              <a:ext cx="3" cy="956369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21" name="Shape 521"/>
            <p:cNvSpPr/>
            <p:nvPr/>
          </p:nvSpPr>
          <p:spPr>
            <a:xfrm>
              <a:off x="-1" y="46600"/>
              <a:ext cx="2695085" cy="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25" name="Group 525"/>
          <p:cNvGrpSpPr/>
          <p:nvPr/>
        </p:nvGrpSpPr>
        <p:grpSpPr>
          <a:xfrm>
            <a:off x="2866222" y="7924248"/>
            <a:ext cx="6996301" cy="2263966"/>
            <a:chOff x="-1" y="0"/>
            <a:chExt cx="6996299" cy="2263964"/>
          </a:xfrm>
        </p:grpSpPr>
        <p:sp>
          <p:nvSpPr>
            <p:cNvPr id="523" name="Shape 523"/>
            <p:cNvSpPr/>
            <p:nvPr/>
          </p:nvSpPr>
          <p:spPr>
            <a:xfrm flipV="1">
              <a:off x="6996296" y="-1"/>
              <a:ext cx="3" cy="2263965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24" name="Shape 524"/>
            <p:cNvSpPr/>
            <p:nvPr/>
          </p:nvSpPr>
          <p:spPr>
            <a:xfrm>
              <a:off x="-2" y="90329"/>
              <a:ext cx="6883931" cy="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28" name="Group 528"/>
          <p:cNvGrpSpPr/>
          <p:nvPr/>
        </p:nvGrpSpPr>
        <p:grpSpPr>
          <a:xfrm>
            <a:off x="6585621" y="5128919"/>
            <a:ext cx="4594286" cy="3011823"/>
            <a:chOff x="0" y="0"/>
            <a:chExt cx="4594284" cy="3011821"/>
          </a:xfrm>
        </p:grpSpPr>
        <p:sp>
          <p:nvSpPr>
            <p:cNvPr id="526" name="Shape 526"/>
            <p:cNvSpPr/>
            <p:nvPr/>
          </p:nvSpPr>
          <p:spPr>
            <a:xfrm>
              <a:off x="-1" y="31418"/>
              <a:ext cx="4542247" cy="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 flipV="1">
              <a:off x="4594282" y="-1"/>
              <a:ext cx="3" cy="301182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31" name="Group 531"/>
          <p:cNvGrpSpPr/>
          <p:nvPr/>
        </p:nvGrpSpPr>
        <p:grpSpPr>
          <a:xfrm>
            <a:off x="6611872" y="6667498"/>
            <a:ext cx="3937187" cy="5222980"/>
            <a:chOff x="0" y="-1"/>
            <a:chExt cx="3937186" cy="5222979"/>
          </a:xfrm>
        </p:grpSpPr>
        <p:sp>
          <p:nvSpPr>
            <p:cNvPr id="529" name="Shape 529"/>
            <p:cNvSpPr/>
            <p:nvPr/>
          </p:nvSpPr>
          <p:spPr>
            <a:xfrm flipV="1">
              <a:off x="3878302" y="25285"/>
              <a:ext cx="3" cy="5197694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-1" y="-2"/>
              <a:ext cx="3937187" cy="2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34" name="Group 534"/>
          <p:cNvGrpSpPr/>
          <p:nvPr/>
        </p:nvGrpSpPr>
        <p:grpSpPr>
          <a:xfrm>
            <a:off x="13671609" y="9628905"/>
            <a:ext cx="991888" cy="1004274"/>
            <a:chOff x="0" y="-1"/>
            <a:chExt cx="991886" cy="1004273"/>
          </a:xfrm>
        </p:grpSpPr>
        <p:sp>
          <p:nvSpPr>
            <p:cNvPr id="532" name="Shape 532"/>
            <p:cNvSpPr/>
            <p:nvPr/>
          </p:nvSpPr>
          <p:spPr>
            <a:xfrm flipV="1">
              <a:off x="-1" y="-2"/>
              <a:ext cx="3" cy="1004275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0" y="99816"/>
              <a:ext cx="991886" cy="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37" name="Group 537"/>
          <p:cNvGrpSpPr/>
          <p:nvPr/>
        </p:nvGrpSpPr>
        <p:grpSpPr>
          <a:xfrm>
            <a:off x="12076478" y="6980004"/>
            <a:ext cx="1064403" cy="4916661"/>
            <a:chOff x="0" y="0"/>
            <a:chExt cx="1064401" cy="4916659"/>
          </a:xfrm>
        </p:grpSpPr>
        <p:sp>
          <p:nvSpPr>
            <p:cNvPr id="535" name="Shape 535"/>
            <p:cNvSpPr/>
            <p:nvPr/>
          </p:nvSpPr>
          <p:spPr>
            <a:xfrm flipV="1">
              <a:off x="4415" y="7888"/>
              <a:ext cx="3" cy="4908772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36" name="Shape 536"/>
            <p:cNvSpPr/>
            <p:nvPr/>
          </p:nvSpPr>
          <p:spPr>
            <a:xfrm>
              <a:off x="0" y="-1"/>
              <a:ext cx="1064403" cy="2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40" name="Group 540"/>
          <p:cNvGrpSpPr/>
          <p:nvPr/>
        </p:nvGrpSpPr>
        <p:grpSpPr>
          <a:xfrm>
            <a:off x="11767061" y="5096502"/>
            <a:ext cx="815483" cy="5886962"/>
            <a:chOff x="0" y="0"/>
            <a:chExt cx="815482" cy="5886961"/>
          </a:xfrm>
        </p:grpSpPr>
        <p:sp>
          <p:nvSpPr>
            <p:cNvPr id="538" name="Shape 538"/>
            <p:cNvSpPr/>
            <p:nvPr/>
          </p:nvSpPr>
          <p:spPr>
            <a:xfrm flipV="1">
              <a:off x="-1" y="0"/>
              <a:ext cx="4" cy="5886962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39" name="Shape 539"/>
            <p:cNvSpPr/>
            <p:nvPr/>
          </p:nvSpPr>
          <p:spPr>
            <a:xfrm>
              <a:off x="2344" y="52569"/>
              <a:ext cx="813138" cy="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543" name="Group 543"/>
          <p:cNvGrpSpPr/>
          <p:nvPr/>
        </p:nvGrpSpPr>
        <p:grpSpPr>
          <a:xfrm>
            <a:off x="17897310" y="5238719"/>
            <a:ext cx="559676" cy="3655110"/>
            <a:chOff x="0" y="0"/>
            <a:chExt cx="559674" cy="3655109"/>
          </a:xfrm>
        </p:grpSpPr>
        <p:sp>
          <p:nvSpPr>
            <p:cNvPr id="541" name="Shape 541"/>
            <p:cNvSpPr/>
            <p:nvPr/>
          </p:nvSpPr>
          <p:spPr>
            <a:xfrm flipV="1">
              <a:off x="106550" y="73761"/>
              <a:ext cx="3" cy="3581349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542" name="Shape 542"/>
            <p:cNvSpPr/>
            <p:nvPr/>
          </p:nvSpPr>
          <p:spPr>
            <a:xfrm>
              <a:off x="0" y="0"/>
              <a:ext cx="559675" cy="2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44" name="Shape 544"/>
          <p:cNvSpPr>
            <a:spLocks noGrp="1"/>
          </p:cNvSpPr>
          <p:nvPr>
            <p:ph type="title"/>
          </p:nvPr>
        </p:nvSpPr>
        <p:spPr>
          <a:xfrm>
            <a:off x="732999" y="843219"/>
            <a:ext cx="23219201" cy="3469232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90000"/>
              </a:lnSpc>
              <a:defRPr sz="8000" b="1">
                <a:solidFill>
                  <a:srgbClr val="3D5751"/>
                </a:solidFill>
              </a:defRPr>
            </a:pPr>
            <a:r>
              <a:rPr lang="uk-UA" sz="8000" dirty="0" smtClean="0"/>
              <a:t>21 високоактивний екстракт: </a:t>
            </a:r>
          </a:p>
          <a:p>
            <a:pPr>
              <a:lnSpc>
                <a:spcPct val="90000"/>
              </a:lnSpc>
              <a:defRPr sz="8000" b="1">
                <a:solidFill>
                  <a:srgbClr val="3D5751"/>
                </a:solidFill>
              </a:defRPr>
            </a:pPr>
            <a:r>
              <a:rPr lang="uk-UA" sz="7800" dirty="0" smtClean="0"/>
              <a:t>могутність природи для боротьби за імунітет </a:t>
            </a:r>
            <a:endParaRPr lang="uk-UA" sz="7800" dirty="0"/>
          </a:p>
        </p:txBody>
      </p:sp>
      <p:sp>
        <p:nvSpPr>
          <p:cNvPr id="545" name="Shape 545"/>
          <p:cNvSpPr/>
          <p:nvPr/>
        </p:nvSpPr>
        <p:spPr>
          <a:xfrm>
            <a:off x="4208567" y="6176050"/>
            <a:ext cx="5964941" cy="1661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Македонія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Трава хвоща польового</a:t>
            </a:r>
            <a:r>
              <a:rPr lang="uk-UA" b="0" dirty="0" smtClean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i="1" dirty="0" smtClean="0"/>
              <a:t>(</a:t>
            </a:r>
            <a:r>
              <a:rPr b="0" i="1" dirty="0"/>
              <a:t>Equisetum </a:t>
            </a:r>
            <a:r>
              <a:rPr b="0" i="1" dirty="0" err="1"/>
              <a:t>arvense</a:t>
            </a:r>
            <a:r>
              <a:rPr b="0" i="1" dirty="0"/>
              <a:t> herb)</a:t>
            </a:r>
          </a:p>
        </p:txBody>
      </p:sp>
      <p:sp>
        <p:nvSpPr>
          <p:cNvPr id="546" name="Shape 546"/>
          <p:cNvSpPr/>
          <p:nvPr/>
        </p:nvSpPr>
        <p:spPr>
          <a:xfrm>
            <a:off x="1135117" y="9239539"/>
            <a:ext cx="5847088" cy="2169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/>
          </a:p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Німеччина/Росія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шоломниці байкальської</a:t>
            </a:r>
            <a:r>
              <a:rPr lang="uk-UA" b="0" dirty="0" smtClean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(</a:t>
            </a:r>
            <a:r>
              <a:rPr dirty="0" err="1"/>
              <a:t>Scutellaria</a:t>
            </a:r>
            <a:r>
              <a:rPr dirty="0"/>
              <a:t> </a:t>
            </a:r>
            <a:r>
              <a:rPr dirty="0" err="1"/>
              <a:t>baicalensis</a:t>
            </a:r>
            <a:r>
              <a:rPr dirty="0"/>
              <a:t> root)</a:t>
            </a:r>
            <a:r>
              <a:rPr i="0" dirty="0"/>
              <a:t> </a:t>
            </a:r>
          </a:p>
        </p:txBody>
      </p:sp>
      <p:sp>
        <p:nvSpPr>
          <p:cNvPr id="547" name="Shape 547"/>
          <p:cNvSpPr/>
          <p:nvPr/>
        </p:nvSpPr>
        <p:spPr>
          <a:xfrm>
            <a:off x="12527774" y="4646314"/>
            <a:ext cx="4596127" cy="1738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Румунія  </a:t>
            </a:r>
          </a:p>
          <a:p>
            <a:pPr defTabSz="2438400">
              <a:lnSpc>
                <a:spcPct val="100000"/>
              </a:lnSpc>
              <a:spcBef>
                <a:spcPts val="60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Ягоди обліпихи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(</a:t>
            </a:r>
            <a:r>
              <a:rPr dirty="0" err="1"/>
              <a:t>Hippophaë</a:t>
            </a:r>
            <a:r>
              <a:rPr dirty="0"/>
              <a:t> </a:t>
            </a:r>
            <a:r>
              <a:rPr dirty="0" err="1"/>
              <a:t>rhamnoides</a:t>
            </a:r>
            <a:r>
              <a:rPr dirty="0"/>
              <a:t> fruit) </a:t>
            </a:r>
          </a:p>
        </p:txBody>
      </p:sp>
      <p:sp>
        <p:nvSpPr>
          <p:cNvPr id="549" name="Shape 549"/>
          <p:cNvSpPr/>
          <p:nvPr/>
        </p:nvSpPr>
        <p:spPr>
          <a:xfrm>
            <a:off x="928564" y="7509536"/>
            <a:ext cx="7891920" cy="247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Польща</a:t>
            </a:r>
          </a:p>
          <a:p>
            <a:pPr defTabSz="2438400">
              <a:lnSpc>
                <a:spcPct val="100000"/>
              </a:lnSpc>
              <a:spcBef>
                <a:spcPts val="60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Трава ехінацеї пурпурової</a:t>
            </a:r>
            <a:r>
              <a:rPr lang="uk-UA" b="0" dirty="0" smtClean="0"/>
              <a:t> </a:t>
            </a:r>
            <a:r>
              <a:rPr b="0" i="1" dirty="0" smtClean="0"/>
              <a:t>(</a:t>
            </a:r>
            <a:r>
              <a:rPr b="0" i="1" dirty="0"/>
              <a:t>Echinacea </a:t>
            </a:r>
            <a:r>
              <a:rPr b="0" i="1" dirty="0" err="1"/>
              <a:t>purpurea</a:t>
            </a:r>
            <a:r>
              <a:rPr b="0" i="1" dirty="0"/>
              <a:t> herb)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дягелю</a:t>
            </a:r>
            <a:r>
              <a:rPr lang="uk-UA" b="0" dirty="0" smtClean="0"/>
              <a:t> </a:t>
            </a:r>
            <a:r>
              <a:rPr lang="uk-UA" b="1" dirty="0" smtClean="0"/>
              <a:t>лікарського </a:t>
            </a:r>
            <a:r>
              <a:rPr lang="ru-RU" b="0" i="1" dirty="0" smtClean="0"/>
              <a:t> </a:t>
            </a:r>
            <a:r>
              <a:rPr b="0" i="1" dirty="0"/>
              <a:t>(Angelica </a:t>
            </a:r>
            <a:endParaRPr lang="ru-RU" b="0" i="1"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i="1" dirty="0"/>
              <a:t>officinalis root)</a:t>
            </a:r>
          </a:p>
        </p:txBody>
      </p:sp>
      <p:sp>
        <p:nvSpPr>
          <p:cNvPr id="550" name="Shape 550"/>
          <p:cNvSpPr/>
          <p:nvPr/>
        </p:nvSpPr>
        <p:spPr>
          <a:xfrm>
            <a:off x="18235153" y="4733283"/>
            <a:ext cx="6186076" cy="339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2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Росія </a:t>
            </a:r>
          </a:p>
          <a:p>
            <a:pPr defTabSz="2438400">
              <a:lnSpc>
                <a:spcPct val="100000"/>
              </a:lnSpc>
              <a:spcBef>
                <a:spcPts val="100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Гриб </a:t>
            </a:r>
            <a:r>
              <a:rPr lang="uk-UA" dirty="0" err="1" smtClean="0"/>
              <a:t>чага</a:t>
            </a:r>
            <a:r>
              <a:rPr lang="uk-UA" b="0" dirty="0" smtClean="0"/>
              <a:t> </a:t>
            </a:r>
            <a:r>
              <a:rPr b="0" i="1" dirty="0" smtClean="0"/>
              <a:t>(</a:t>
            </a:r>
            <a:r>
              <a:rPr b="0" i="1" dirty="0" err="1"/>
              <a:t>Inonotus</a:t>
            </a:r>
            <a:r>
              <a:rPr b="0" i="1" dirty="0"/>
              <a:t> obliquus)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елеутерококу</a:t>
            </a:r>
            <a:r>
              <a:rPr b="0" dirty="0" smtClean="0"/>
              <a:t> </a:t>
            </a:r>
            <a:endParaRPr b="0" dirty="0"/>
          </a:p>
          <a:p>
            <a:pPr defTabSz="2438400">
              <a:lnSpc>
                <a:spcPct val="100000"/>
              </a:lnSpc>
              <a:spcBef>
                <a:spcPts val="100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dirty="0" err="1"/>
              <a:t>Eleutherococcus</a:t>
            </a:r>
            <a:r>
              <a:rPr dirty="0"/>
              <a:t> </a:t>
            </a:r>
            <a:r>
              <a:rPr dirty="0" err="1"/>
              <a:t>senticosus</a:t>
            </a:r>
            <a:r>
              <a:rPr dirty="0"/>
              <a:t> root)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шоломниці байкальської</a:t>
            </a:r>
            <a:r>
              <a:rPr lang="uk-UA" b="0" dirty="0" smtClean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(</a:t>
            </a:r>
            <a:r>
              <a:rPr dirty="0" err="1"/>
              <a:t>Scutellaria</a:t>
            </a:r>
            <a:r>
              <a:rPr dirty="0"/>
              <a:t> </a:t>
            </a:r>
            <a:r>
              <a:rPr dirty="0" err="1"/>
              <a:t>baicalensis</a:t>
            </a:r>
            <a:r>
              <a:rPr dirty="0"/>
              <a:t> root)</a:t>
            </a:r>
            <a:r>
              <a:rPr i="0" dirty="0"/>
              <a:t> </a:t>
            </a:r>
          </a:p>
        </p:txBody>
      </p:sp>
      <p:sp>
        <p:nvSpPr>
          <p:cNvPr id="551" name="Shape 551"/>
          <p:cNvSpPr/>
          <p:nvPr/>
        </p:nvSpPr>
        <p:spPr>
          <a:xfrm>
            <a:off x="4172672" y="4661553"/>
            <a:ext cx="5171133" cy="1661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Фінляндія</a:t>
            </a:r>
            <a:r>
              <a:rPr lang="uk-UA" sz="2400" b="0" dirty="0" smtClean="0">
                <a:solidFill>
                  <a:srgbClr val="5B5A58"/>
                </a:solidFill>
              </a:rPr>
              <a:t> </a:t>
            </a:r>
            <a:endParaRPr lang="uk-UA" sz="2400" dirty="0" smtClean="0">
              <a:solidFill>
                <a:srgbClr val="5B5A58"/>
              </a:solidFill>
            </a:endParaRP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Листя берези білої</a:t>
            </a:r>
            <a:r>
              <a:rPr lang="uk-UA" b="0" dirty="0" smtClean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i="1" dirty="0" smtClean="0"/>
              <a:t>(</a:t>
            </a:r>
            <a:r>
              <a:rPr b="0" i="1" dirty="0" err="1"/>
              <a:t>Betula</a:t>
            </a:r>
            <a:r>
              <a:rPr b="0" i="1" dirty="0"/>
              <a:t> alba leaf)</a:t>
            </a:r>
          </a:p>
        </p:txBody>
      </p:sp>
      <p:sp>
        <p:nvSpPr>
          <p:cNvPr id="552" name="Shape 552"/>
          <p:cNvSpPr/>
          <p:nvPr/>
        </p:nvSpPr>
        <p:spPr>
          <a:xfrm>
            <a:off x="14517574" y="9239539"/>
            <a:ext cx="3240981" cy="203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Україна</a:t>
            </a:r>
            <a:r>
              <a:rPr lang="uk-UA" sz="2400" b="0" dirty="0" smtClean="0">
                <a:solidFill>
                  <a:srgbClr val="5B5A58"/>
                </a:solidFill>
              </a:rPr>
              <a:t> </a:t>
            </a:r>
            <a:endParaRPr lang="uk-UA" sz="2400" dirty="0" smtClean="0">
              <a:solidFill>
                <a:srgbClr val="5B5A58"/>
              </a:solidFill>
            </a:endParaRP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Квіти липи </a:t>
            </a:r>
            <a:r>
              <a:rPr lang="uk-UA" b="0" dirty="0" smtClean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(</a:t>
            </a:r>
            <a:r>
              <a:rPr dirty="0" err="1"/>
              <a:t>Tilia</a:t>
            </a:r>
            <a:r>
              <a:rPr dirty="0"/>
              <a:t> </a:t>
            </a:r>
            <a:r>
              <a:rPr dirty="0" err="1"/>
              <a:t>cordata</a:t>
            </a:r>
            <a:r>
              <a:rPr dirty="0"/>
              <a:t> flower)</a:t>
            </a:r>
            <a:r>
              <a:rPr i="0" dirty="0"/>
              <a:t> </a:t>
            </a:r>
          </a:p>
        </p:txBody>
      </p:sp>
      <p:sp>
        <p:nvSpPr>
          <p:cNvPr id="45" name="Shape 550"/>
          <p:cNvSpPr/>
          <p:nvPr/>
        </p:nvSpPr>
        <p:spPr>
          <a:xfrm>
            <a:off x="13045026" y="6464333"/>
            <a:ext cx="5132122" cy="326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2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Болгарія </a:t>
            </a:r>
          </a:p>
          <a:p>
            <a:pPr defTabSz="2438400">
              <a:lnSpc>
                <a:spcPct val="100000"/>
              </a:lnSpc>
              <a:spcBef>
                <a:spcPts val="100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Листя кропиви дводомної </a:t>
            </a:r>
            <a:br>
              <a:rPr lang="uk-UA" dirty="0" smtClean="0"/>
            </a:br>
            <a:r>
              <a:rPr b="0" dirty="0" smtClean="0"/>
              <a:t> </a:t>
            </a:r>
            <a:r>
              <a:rPr b="0" i="1" dirty="0" smtClean="0"/>
              <a:t>(</a:t>
            </a:r>
            <a:r>
              <a:rPr lang="en-US" b="0" i="1" dirty="0" err="1" smtClean="0"/>
              <a:t>Urtica</a:t>
            </a:r>
            <a:r>
              <a:rPr lang="en-US" b="0" i="1" dirty="0" smtClean="0"/>
              <a:t> </a:t>
            </a:r>
            <a:r>
              <a:rPr lang="en-US" b="0" i="1" dirty="0" err="1" smtClean="0"/>
              <a:t>dioica</a:t>
            </a:r>
            <a:r>
              <a:rPr lang="en-US" b="0" i="1" dirty="0" smtClean="0"/>
              <a:t> leaf</a:t>
            </a:r>
            <a:r>
              <a:rPr b="0" i="1" dirty="0" smtClean="0"/>
              <a:t>)</a:t>
            </a:r>
            <a:endParaRPr b="0" i="1"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/>
              <a:t>Я</a:t>
            </a:r>
            <a:r>
              <a:rPr lang="uk-UA" dirty="0" smtClean="0"/>
              <a:t>годи ялівцю</a:t>
            </a:r>
            <a:r>
              <a:rPr b="0" dirty="0" smtClean="0"/>
              <a:t> </a:t>
            </a:r>
            <a:r>
              <a:rPr lang="uk-UA" i="1" dirty="0" smtClean="0"/>
              <a:t> </a:t>
            </a:r>
            <a:endParaRPr lang="uk-UA" i="1"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/>
              <a:t>(</a:t>
            </a:r>
            <a:r>
              <a:rPr lang="en-US" dirty="0" err="1"/>
              <a:t>Juniperus</a:t>
            </a:r>
            <a:r>
              <a:rPr lang="en-US" dirty="0"/>
              <a:t> </a:t>
            </a:r>
            <a:r>
              <a:rPr lang="en-US" dirty="0" err="1"/>
              <a:t>communis</a:t>
            </a:r>
            <a:r>
              <a:rPr lang="en-US" dirty="0"/>
              <a:t> fruit)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endParaRPr i="0" dirty="0"/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roup 584"/>
          <p:cNvGrpSpPr/>
          <p:nvPr/>
        </p:nvGrpSpPr>
        <p:grpSpPr>
          <a:xfrm>
            <a:off x="-4008813" y="0"/>
            <a:ext cx="33601345" cy="15981726"/>
            <a:chOff x="0" y="-1"/>
            <a:chExt cx="33601344" cy="15981725"/>
          </a:xfrm>
        </p:grpSpPr>
        <p:pic>
          <p:nvPicPr>
            <p:cNvPr id="556" name="image49.png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2"/>
              <a:ext cx="33601345" cy="159817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7" name="Shape 557"/>
            <p:cNvSpPr/>
            <p:nvPr/>
          </p:nvSpPr>
          <p:spPr>
            <a:xfrm>
              <a:off x="24311631" y="7918284"/>
              <a:ext cx="145155" cy="145153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8" name="Shape 558"/>
            <p:cNvSpPr/>
            <p:nvPr/>
          </p:nvSpPr>
          <p:spPr>
            <a:xfrm>
              <a:off x="18318200" y="9704025"/>
              <a:ext cx="187697" cy="187697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15217081" y="9249231"/>
              <a:ext cx="145155" cy="145154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9744325" y="12788367"/>
              <a:ext cx="136899" cy="136897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6211034" y="8920353"/>
              <a:ext cx="173517" cy="173517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62" name="Shape 562"/>
            <p:cNvSpPr/>
            <p:nvPr/>
          </p:nvSpPr>
          <p:spPr>
            <a:xfrm>
              <a:off x="25665200" y="9153664"/>
              <a:ext cx="152405" cy="152405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563" name="image3.png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36401" y="12622981"/>
              <a:ext cx="2410243" cy="4222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4" name="Shape 564"/>
            <p:cNvSpPr/>
            <p:nvPr/>
          </p:nvSpPr>
          <p:spPr>
            <a:xfrm>
              <a:off x="17938024" y="12361128"/>
              <a:ext cx="148117" cy="148117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567" name="Group 567"/>
            <p:cNvGrpSpPr/>
            <p:nvPr/>
          </p:nvGrpSpPr>
          <p:grpSpPr>
            <a:xfrm>
              <a:off x="6302811" y="7118097"/>
              <a:ext cx="535320" cy="1776900"/>
              <a:chOff x="-1" y="0"/>
              <a:chExt cx="535318" cy="1776899"/>
            </a:xfrm>
          </p:grpSpPr>
          <p:sp>
            <p:nvSpPr>
              <p:cNvPr id="565" name="Shape 565"/>
              <p:cNvSpPr/>
              <p:nvPr/>
            </p:nvSpPr>
            <p:spPr>
              <a:xfrm flipH="1" flipV="1">
                <a:off x="-2" y="-1"/>
                <a:ext cx="4" cy="1776900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66" name="Shape 566"/>
              <p:cNvSpPr/>
              <p:nvPr/>
            </p:nvSpPr>
            <p:spPr>
              <a:xfrm flipH="1">
                <a:off x="65977" y="62797"/>
                <a:ext cx="469341" cy="3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0" name="Group 570"/>
            <p:cNvGrpSpPr/>
            <p:nvPr/>
          </p:nvGrpSpPr>
          <p:grpSpPr>
            <a:xfrm>
              <a:off x="8448730" y="10843453"/>
              <a:ext cx="1372613" cy="1937242"/>
              <a:chOff x="0" y="0"/>
              <a:chExt cx="1372612" cy="1937241"/>
            </a:xfrm>
          </p:grpSpPr>
          <p:sp>
            <p:nvSpPr>
              <p:cNvPr id="568" name="Shape 568"/>
              <p:cNvSpPr/>
              <p:nvPr/>
            </p:nvSpPr>
            <p:spPr>
              <a:xfrm flipV="1">
                <a:off x="1372609" y="-1"/>
                <a:ext cx="3" cy="1937242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69" name="Shape 569"/>
              <p:cNvSpPr/>
              <p:nvPr/>
            </p:nvSpPr>
            <p:spPr>
              <a:xfrm>
                <a:off x="-1" y="17604"/>
                <a:ext cx="1344910" cy="3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3" name="Group 573"/>
            <p:cNvGrpSpPr/>
            <p:nvPr/>
          </p:nvGrpSpPr>
          <p:grpSpPr>
            <a:xfrm>
              <a:off x="15995937" y="5195661"/>
              <a:ext cx="2420042" cy="4478391"/>
              <a:chOff x="0" y="0"/>
              <a:chExt cx="2420040" cy="4478389"/>
            </a:xfrm>
          </p:grpSpPr>
          <p:sp>
            <p:nvSpPr>
              <p:cNvPr id="571" name="Shape 571"/>
              <p:cNvSpPr/>
              <p:nvPr/>
            </p:nvSpPr>
            <p:spPr>
              <a:xfrm>
                <a:off x="0" y="7847"/>
                <a:ext cx="2342603" cy="3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72" name="Shape 572"/>
              <p:cNvSpPr/>
              <p:nvPr/>
            </p:nvSpPr>
            <p:spPr>
              <a:xfrm flipV="1">
                <a:off x="2420039" y="-1"/>
                <a:ext cx="3" cy="4478390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6" name="Group 576"/>
            <p:cNvGrpSpPr/>
            <p:nvPr/>
          </p:nvGrpSpPr>
          <p:grpSpPr>
            <a:xfrm>
              <a:off x="13282097" y="7142871"/>
              <a:ext cx="1999710" cy="2088194"/>
              <a:chOff x="0" y="0"/>
              <a:chExt cx="1999708" cy="2088193"/>
            </a:xfrm>
          </p:grpSpPr>
          <p:sp>
            <p:nvSpPr>
              <p:cNvPr id="574" name="Shape 574"/>
              <p:cNvSpPr/>
              <p:nvPr/>
            </p:nvSpPr>
            <p:spPr>
              <a:xfrm flipV="1">
                <a:off x="1999705" y="-1"/>
                <a:ext cx="3" cy="2088194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75" name="Shape 575"/>
              <p:cNvSpPr/>
              <p:nvPr/>
            </p:nvSpPr>
            <p:spPr>
              <a:xfrm>
                <a:off x="-1" y="36178"/>
                <a:ext cx="1909955" cy="3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79" name="Group 579"/>
            <p:cNvGrpSpPr/>
            <p:nvPr/>
          </p:nvGrpSpPr>
          <p:grpSpPr>
            <a:xfrm>
              <a:off x="15935524" y="10717439"/>
              <a:ext cx="2075987" cy="1625408"/>
              <a:chOff x="0" y="0"/>
              <a:chExt cx="2075986" cy="1625406"/>
            </a:xfrm>
          </p:grpSpPr>
          <p:sp>
            <p:nvSpPr>
              <p:cNvPr id="577" name="Shape 577"/>
              <p:cNvSpPr/>
              <p:nvPr/>
            </p:nvSpPr>
            <p:spPr>
              <a:xfrm flipH="1" flipV="1">
                <a:off x="2075984" y="0"/>
                <a:ext cx="3" cy="1625408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78" name="Shape 578"/>
              <p:cNvSpPr/>
              <p:nvPr/>
            </p:nvSpPr>
            <p:spPr>
              <a:xfrm flipH="1">
                <a:off x="0" y="40377"/>
                <a:ext cx="2051510" cy="3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582" name="Group 582"/>
            <p:cNvGrpSpPr/>
            <p:nvPr/>
          </p:nvGrpSpPr>
          <p:grpSpPr>
            <a:xfrm>
              <a:off x="22825179" y="5132133"/>
              <a:ext cx="1543247" cy="2781240"/>
              <a:chOff x="0" y="0"/>
              <a:chExt cx="1543246" cy="2781238"/>
            </a:xfrm>
          </p:grpSpPr>
          <p:sp>
            <p:nvSpPr>
              <p:cNvPr id="580" name="Shape 580"/>
              <p:cNvSpPr/>
              <p:nvPr/>
            </p:nvSpPr>
            <p:spPr>
              <a:xfrm flipH="1" flipV="1">
                <a:off x="1543243" y="0"/>
                <a:ext cx="4" cy="2781240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581" name="Shape 581"/>
              <p:cNvSpPr/>
              <p:nvPr/>
            </p:nvSpPr>
            <p:spPr>
              <a:xfrm flipH="1">
                <a:off x="-1" y="40529"/>
                <a:ext cx="1496938" cy="3"/>
              </a:xfrm>
              <a:prstGeom prst="line">
                <a:avLst/>
              </a:prstGeom>
              <a:noFill/>
              <a:ln w="38100" cap="rnd">
                <a:solidFill>
                  <a:srgbClr val="3D5751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583" name="Shape 583"/>
            <p:cNvSpPr/>
            <p:nvPr/>
          </p:nvSpPr>
          <p:spPr>
            <a:xfrm>
              <a:off x="22892272" y="9229864"/>
              <a:ext cx="2707692" cy="3"/>
            </a:xfrm>
            <a:prstGeom prst="line">
              <a:avLst/>
            </a:prstGeom>
            <a:noFill/>
            <a:ln w="38100" cap="rnd">
              <a:solidFill>
                <a:srgbClr val="3D5751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585" name="Shape 585"/>
          <p:cNvSpPr/>
          <p:nvPr/>
        </p:nvSpPr>
        <p:spPr>
          <a:xfrm>
            <a:off x="16556552" y="4756811"/>
            <a:ext cx="3937186" cy="203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Монголія</a:t>
            </a:r>
            <a:r>
              <a:rPr lang="uk-UA" sz="2400" b="0" dirty="0" smtClean="0">
                <a:solidFill>
                  <a:srgbClr val="5B5A58"/>
                </a:solidFill>
              </a:rPr>
              <a:t> </a:t>
            </a:r>
            <a:endParaRPr lang="uk-UA" sz="2400" dirty="0" smtClean="0">
              <a:solidFill>
                <a:srgbClr val="5B5A58"/>
              </a:solidFill>
            </a:endParaRP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астрагала</a:t>
            </a:r>
            <a:r>
              <a:rPr lang="uk-UA" b="0" dirty="0" smtClean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(</a:t>
            </a:r>
            <a:r>
              <a:rPr dirty="0" err="1"/>
              <a:t>Astragalus</a:t>
            </a:r>
            <a:r>
              <a:rPr dirty="0"/>
              <a:t> </a:t>
            </a:r>
            <a:r>
              <a:rPr dirty="0" err="1"/>
              <a:t>chinensis</a:t>
            </a:r>
            <a:r>
              <a:rPr dirty="0"/>
              <a:t> root)</a:t>
            </a:r>
          </a:p>
        </p:txBody>
      </p:sp>
      <p:sp>
        <p:nvSpPr>
          <p:cNvPr id="586" name="Shape 586"/>
          <p:cNvSpPr/>
          <p:nvPr/>
        </p:nvSpPr>
        <p:spPr>
          <a:xfrm>
            <a:off x="16651800" y="8264599"/>
            <a:ext cx="4938731" cy="3395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10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Китай</a:t>
            </a:r>
            <a:r>
              <a:rPr lang="uk-UA" sz="2400" b="0" dirty="0" smtClean="0">
                <a:solidFill>
                  <a:srgbClr val="5B5A58"/>
                </a:solidFill>
              </a:rPr>
              <a:t> </a:t>
            </a:r>
            <a:endParaRPr lang="uk-UA" sz="2400" dirty="0" smtClean="0">
              <a:solidFill>
                <a:srgbClr val="5B5A58"/>
              </a:solidFill>
            </a:endParaRP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солодки</a:t>
            </a:r>
            <a:r>
              <a:rPr lang="uk-UA" b="0" dirty="0" smtClean="0"/>
              <a:t> </a:t>
            </a:r>
          </a:p>
          <a:p>
            <a:pPr defTabSz="2438400">
              <a:lnSpc>
                <a:spcPct val="100000"/>
              </a:lnSpc>
              <a:spcBef>
                <a:spcPts val="100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(</a:t>
            </a:r>
            <a:r>
              <a:rPr dirty="0" err="1"/>
              <a:t>Glycyrrhiza</a:t>
            </a:r>
            <a:r>
              <a:rPr dirty="0"/>
              <a:t> </a:t>
            </a:r>
            <a:r>
              <a:rPr dirty="0" err="1"/>
              <a:t>glabra</a:t>
            </a:r>
            <a:r>
              <a:rPr dirty="0"/>
              <a:t> root)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родіоли рожевої </a:t>
            </a:r>
          </a:p>
          <a:p>
            <a:pPr defTabSz="2438400">
              <a:lnSpc>
                <a:spcPct val="100000"/>
              </a:lnSpc>
              <a:spcBef>
                <a:spcPts val="100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(</a:t>
            </a:r>
            <a:r>
              <a:rPr lang="uk-UA" dirty="0" err="1" smtClean="0"/>
              <a:t>Rhodiola</a:t>
            </a:r>
            <a:r>
              <a:rPr lang="uk-UA" dirty="0" smtClean="0"/>
              <a:t> </a:t>
            </a:r>
            <a:r>
              <a:rPr lang="uk-UA" dirty="0" err="1" smtClean="0"/>
              <a:t>rosea</a:t>
            </a:r>
            <a:r>
              <a:rPr lang="uk-UA" dirty="0" smtClean="0"/>
              <a:t> </a:t>
            </a:r>
            <a:r>
              <a:rPr lang="uk-UA" dirty="0" err="1" smtClean="0"/>
              <a:t>root</a:t>
            </a:r>
            <a:r>
              <a:rPr lang="uk-UA" dirty="0" smtClean="0"/>
              <a:t>)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шавлії</a:t>
            </a:r>
            <a:r>
              <a:rPr lang="uk-UA" b="0" i="1" dirty="0" smtClean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(</a:t>
            </a:r>
            <a:r>
              <a:rPr dirty="0"/>
              <a:t>Salvia </a:t>
            </a:r>
            <a:r>
              <a:rPr dirty="0" err="1"/>
              <a:t>miltiorrhiza</a:t>
            </a:r>
            <a:r>
              <a:rPr dirty="0"/>
              <a:t> root)</a:t>
            </a:r>
          </a:p>
        </p:txBody>
      </p:sp>
      <p:sp>
        <p:nvSpPr>
          <p:cNvPr id="587" name="Shape 587"/>
          <p:cNvSpPr/>
          <p:nvPr/>
        </p:nvSpPr>
        <p:spPr>
          <a:xfrm>
            <a:off x="8462491" y="10339203"/>
            <a:ext cx="4586040" cy="1661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Південна Африка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Листя алое</a:t>
            </a:r>
            <a:r>
              <a:rPr lang="uk-UA" b="0" dirty="0" smtClean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b="0" i="1" dirty="0" smtClean="0"/>
              <a:t>(</a:t>
            </a:r>
            <a:r>
              <a:rPr b="0" i="1" dirty="0"/>
              <a:t>Aloe </a:t>
            </a:r>
            <a:r>
              <a:rPr b="0" i="1" dirty="0" err="1"/>
              <a:t>arborescens</a:t>
            </a:r>
            <a:r>
              <a:rPr b="0" i="1" dirty="0"/>
              <a:t>)</a:t>
            </a:r>
            <a:r>
              <a:rPr b="0" dirty="0"/>
              <a:t> </a:t>
            </a:r>
          </a:p>
        </p:txBody>
      </p:sp>
      <p:sp>
        <p:nvSpPr>
          <p:cNvPr id="588" name="Shape 588"/>
          <p:cNvSpPr/>
          <p:nvPr/>
        </p:nvSpPr>
        <p:spPr>
          <a:xfrm>
            <a:off x="2926891" y="6751289"/>
            <a:ext cx="4185261" cy="203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США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Листя тирличу</a:t>
            </a:r>
            <a:r>
              <a:rPr lang="uk-UA" b="0" i="1" dirty="0" smtClean="0"/>
              <a:t>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(</a:t>
            </a:r>
            <a:r>
              <a:rPr dirty="0"/>
              <a:t>Eupatorium </a:t>
            </a:r>
            <a:r>
              <a:rPr dirty="0" err="1"/>
              <a:t>perfoliatum</a:t>
            </a:r>
            <a:r>
              <a:rPr dirty="0"/>
              <a:t> herb) </a:t>
            </a:r>
          </a:p>
        </p:txBody>
      </p:sp>
      <p:sp>
        <p:nvSpPr>
          <p:cNvPr id="589" name="Shape 589"/>
          <p:cNvSpPr/>
          <p:nvPr/>
        </p:nvSpPr>
        <p:spPr>
          <a:xfrm>
            <a:off x="7246759" y="6774568"/>
            <a:ext cx="4106664" cy="3267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Марокко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Листя розмарину</a:t>
            </a:r>
            <a:r>
              <a:rPr lang="uk-UA" b="0" dirty="0" smtClean="0"/>
              <a:t> </a:t>
            </a:r>
          </a:p>
          <a:p>
            <a:pPr defTabSz="2438400">
              <a:lnSpc>
                <a:spcPct val="100000"/>
              </a:lnSpc>
              <a:spcBef>
                <a:spcPts val="100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(</a:t>
            </a:r>
            <a:r>
              <a:rPr dirty="0"/>
              <a:t>Rosmarinus officinalis leaf)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Трава золототисячник</a:t>
            </a:r>
            <a:r>
              <a:rPr lang="ru-RU" dirty="0" smtClean="0"/>
              <a:t>а</a:t>
            </a:r>
            <a:r>
              <a:rPr b="0" i="1" dirty="0" smtClean="0"/>
              <a:t> </a:t>
            </a:r>
            <a:endParaRPr b="0" i="1"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</a:t>
            </a:r>
            <a:r>
              <a:rPr dirty="0" err="1"/>
              <a:t>Centaurium</a:t>
            </a:r>
            <a:r>
              <a:rPr dirty="0"/>
              <a:t> </a:t>
            </a:r>
            <a:r>
              <a:rPr dirty="0" err="1"/>
              <a:t>erythraea</a:t>
            </a:r>
            <a:r>
              <a:rPr dirty="0"/>
              <a:t> herb) </a:t>
            </a:r>
          </a:p>
        </p:txBody>
      </p:sp>
      <p:sp>
        <p:nvSpPr>
          <p:cNvPr id="590" name="Shape 590"/>
          <p:cNvSpPr/>
          <p:nvPr/>
        </p:nvSpPr>
        <p:spPr>
          <a:xfrm>
            <a:off x="10350131" y="4756810"/>
            <a:ext cx="3522384" cy="2031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/>
              <a:t>Є</a:t>
            </a:r>
            <a:r>
              <a:rPr lang="uk-UA" dirty="0" smtClean="0"/>
              <a:t>гипет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Квіти календули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(</a:t>
            </a:r>
            <a:r>
              <a:rPr dirty="0"/>
              <a:t>Calendula </a:t>
            </a:r>
            <a:r>
              <a:rPr dirty="0" err="1"/>
              <a:t>officinalis</a:t>
            </a:r>
            <a:r>
              <a:rPr dirty="0"/>
              <a:t> flower) </a:t>
            </a:r>
          </a:p>
        </p:txBody>
      </p:sp>
      <p:sp>
        <p:nvSpPr>
          <p:cNvPr id="591" name="Shape 591"/>
          <p:cNvSpPr/>
          <p:nvPr/>
        </p:nvSpPr>
        <p:spPr>
          <a:xfrm>
            <a:off x="2105520" y="10411325"/>
            <a:ext cx="3812533" cy="1661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600"/>
              </a:spcBef>
              <a:defRPr sz="2800" b="1">
                <a:solidFill>
                  <a:srgbClr val="157C7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Аргентина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Плоди шипшини</a:t>
            </a:r>
            <a:r>
              <a:rPr b="0" dirty="0" smtClean="0"/>
              <a:t> </a:t>
            </a:r>
            <a:endParaRPr b="0" dirty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2400" i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(Rosa </a:t>
            </a:r>
            <a:r>
              <a:rPr dirty="0" err="1"/>
              <a:t>canina</a:t>
            </a:r>
            <a:r>
              <a:rPr dirty="0"/>
              <a:t> fruit)</a:t>
            </a:r>
          </a:p>
        </p:txBody>
      </p:sp>
      <p:sp>
        <p:nvSpPr>
          <p:cNvPr id="592" name="Shape 592"/>
          <p:cNvSpPr/>
          <p:nvPr/>
        </p:nvSpPr>
        <p:spPr>
          <a:xfrm>
            <a:off x="928564" y="843219"/>
            <a:ext cx="22672624" cy="3816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spcBef>
                <a:spcPts val="0"/>
              </a:spcBef>
              <a:defRPr sz="8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21 високоактивний екстракт: </a:t>
            </a:r>
          </a:p>
          <a:p>
            <a:pPr defTabSz="2438400">
              <a:spcBef>
                <a:spcPts val="0"/>
              </a:spcBef>
              <a:defRPr sz="8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/>
              <a:t>м</a:t>
            </a:r>
            <a:r>
              <a:rPr lang="uk-UA" dirty="0" smtClean="0"/>
              <a:t>огутність природи для боротьби із вірусами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08521092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image50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Shape 597"/>
          <p:cNvSpPr/>
          <p:nvPr/>
        </p:nvSpPr>
        <p:spPr>
          <a:xfrm>
            <a:off x="8485450" y="1302327"/>
            <a:ext cx="13943721" cy="7402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5000">
                <a:solidFill>
                  <a:srgbClr val="EDDCCE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02</a:t>
            </a:r>
          </a:p>
        </p:txBody>
      </p:sp>
      <p:sp>
        <p:nvSpPr>
          <p:cNvPr id="598" name="Shape 598"/>
          <p:cNvSpPr>
            <a:spLocks noGrp="1"/>
          </p:cNvSpPr>
          <p:nvPr>
            <p:ph type="body" sz="quarter" idx="1"/>
          </p:nvPr>
        </p:nvSpPr>
        <p:spPr>
          <a:xfrm>
            <a:off x="16324803" y="2001102"/>
            <a:ext cx="7322597" cy="548458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0"/>
              </a:spcBef>
              <a:buSzTx/>
              <a:buNone/>
              <a:defRPr sz="3800" b="1">
                <a:solidFill>
                  <a:srgbClr val="FFFFFF"/>
                </a:solidFill>
              </a:defRPr>
            </a:pPr>
            <a:r>
              <a:rPr lang="uk-UA" dirty="0" smtClean="0"/>
              <a:t>Крок</a:t>
            </a:r>
            <a:r>
              <a:rPr dirty="0" smtClean="0"/>
              <a:t> </a:t>
            </a:r>
            <a:r>
              <a:rPr dirty="0"/>
              <a:t>2</a:t>
            </a:r>
          </a:p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FFFFFF"/>
                </a:solidFill>
              </a:defRPr>
            </a:pPr>
            <a:r>
              <a:rPr lang="uk-UA" dirty="0" smtClean="0"/>
              <a:t>За власною </a:t>
            </a:r>
          </a:p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FFFFFF"/>
                </a:solidFill>
              </a:defRPr>
            </a:pPr>
            <a:r>
              <a:rPr lang="uk-UA" dirty="0" smtClean="0"/>
              <a:t>технологією приготувати  </a:t>
            </a:r>
          </a:p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FFFFFF"/>
                </a:solidFill>
              </a:defRPr>
            </a:pPr>
            <a:r>
              <a:rPr lang="uk-UA" dirty="0" smtClean="0"/>
              <a:t>водно-спиртові </a:t>
            </a:r>
          </a:p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FFFFFF"/>
                </a:solidFill>
              </a:defRPr>
            </a:pPr>
            <a:r>
              <a:rPr lang="uk-UA" dirty="0" smtClean="0"/>
              <a:t>екстракти для кожного </a:t>
            </a:r>
          </a:p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FFFFFF"/>
                </a:solidFill>
              </a:defRPr>
            </a:pPr>
            <a:r>
              <a:rPr lang="uk-UA" dirty="0" smtClean="0"/>
              <a:t>компонента</a:t>
            </a:r>
            <a:endParaRPr lang="uk-UA" dirty="0"/>
          </a:p>
        </p:txBody>
      </p:sp>
      <p:pic>
        <p:nvPicPr>
          <p:cNvPr id="599" name="image3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image51.jpeg" descr="dfdf.jpg"/>
          <p:cNvPicPr>
            <a:picLocks noChangeAspect="1"/>
          </p:cNvPicPr>
          <p:nvPr/>
        </p:nvPicPr>
        <p:blipFill>
          <a:blip r:embed="rId3"/>
          <a:srcRect l="685" t="6053" r="685" b="6053"/>
          <a:stretch>
            <a:fillRect/>
          </a:stretch>
        </p:blipFill>
        <p:spPr>
          <a:xfrm>
            <a:off x="14742748" y="0"/>
            <a:ext cx="9642080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Shape 604"/>
          <p:cNvSpPr/>
          <p:nvPr/>
        </p:nvSpPr>
        <p:spPr>
          <a:xfrm>
            <a:off x="-2371813" y="4184073"/>
            <a:ext cx="13943721" cy="7942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5000">
                <a:solidFill>
                  <a:srgbClr val="EDDCCE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03</a:t>
            </a:r>
          </a:p>
        </p:txBody>
      </p:sp>
      <p:sp>
        <p:nvSpPr>
          <p:cNvPr id="605" name="Shape 605"/>
          <p:cNvSpPr>
            <a:spLocks noGrp="1"/>
          </p:cNvSpPr>
          <p:nvPr>
            <p:ph type="title"/>
          </p:nvPr>
        </p:nvSpPr>
        <p:spPr>
          <a:xfrm>
            <a:off x="894698" y="839599"/>
            <a:ext cx="22721604" cy="39832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rPr lang="uk-UA" dirty="0" smtClean="0"/>
              <a:t>Метод пошуку </a:t>
            </a:r>
          </a:p>
          <a:p>
            <a:pPr>
              <a:lnSpc>
                <a:spcPct val="90000"/>
              </a:lnSpc>
              <a:defRPr sz="8000" b="1">
                <a:solidFill>
                  <a:srgbClr val="3D5751"/>
                </a:solidFill>
              </a:defRPr>
            </a:pPr>
            <a:r>
              <a:rPr lang="uk-UA" dirty="0" smtClean="0"/>
              <a:t>ідеальної формули</a:t>
            </a:r>
            <a:endParaRPr lang="uk-UA" dirty="0"/>
          </a:p>
        </p:txBody>
      </p:sp>
      <p:sp>
        <p:nvSpPr>
          <p:cNvPr id="606" name="Shape 606"/>
          <p:cNvSpPr>
            <a:spLocks noGrp="1"/>
          </p:cNvSpPr>
          <p:nvPr>
            <p:ph type="body" sz="quarter" idx="1"/>
          </p:nvPr>
        </p:nvSpPr>
        <p:spPr>
          <a:xfrm>
            <a:off x="6313366" y="5190300"/>
            <a:ext cx="7555034" cy="475403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0"/>
              </a:spcBef>
              <a:buSzTx/>
              <a:buNone/>
              <a:defRPr sz="3800"/>
            </a:pPr>
            <a:r>
              <a:rPr lang="uk-UA" dirty="0" smtClean="0"/>
              <a:t>Крок 3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rPr lang="uk-UA" dirty="0" smtClean="0"/>
              <a:t>Перевірити сумісність компонентів і уникнути антагоністичної дії</a:t>
            </a:r>
            <a:endParaRPr lang="uk-UA" dirty="0"/>
          </a:p>
        </p:txBody>
      </p:sp>
      <p:pic>
        <p:nvPicPr>
          <p:cNvPr id="607" name="image3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sp>
        <p:nvSpPr>
          <p:cNvPr id="608" name="Shape 608"/>
          <p:cNvSpPr/>
          <p:nvPr/>
        </p:nvSpPr>
        <p:spPr>
          <a:xfrm>
            <a:off x="14429575" y="6857999"/>
            <a:ext cx="13322553" cy="2077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image52.png" descr="4 (2).png"/>
          <p:cNvPicPr>
            <a:picLocks noChangeAspect="1"/>
          </p:cNvPicPr>
          <p:nvPr/>
        </p:nvPicPr>
        <p:blipFill>
          <a:blip r:embed="rId3"/>
          <a:srcRect l="28588" t="17997" r="26447" b="17997"/>
          <a:stretch>
            <a:fillRect/>
          </a:stretch>
        </p:blipFill>
        <p:spPr>
          <a:xfrm>
            <a:off x="14743244" y="-2"/>
            <a:ext cx="9635136" cy="13716003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Shape 613"/>
          <p:cNvSpPr/>
          <p:nvPr/>
        </p:nvSpPr>
        <p:spPr>
          <a:xfrm>
            <a:off x="-2455857" y="4378036"/>
            <a:ext cx="13943721" cy="7954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80000"/>
              </a:lnSpc>
              <a:spcBef>
                <a:spcPts val="0"/>
              </a:spcBef>
              <a:defRPr sz="55000">
                <a:solidFill>
                  <a:srgbClr val="EDDCCE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04</a:t>
            </a:r>
          </a:p>
        </p:txBody>
      </p:sp>
      <p:sp>
        <p:nvSpPr>
          <p:cNvPr id="614" name="Shape 614"/>
          <p:cNvSpPr>
            <a:spLocks noGrp="1"/>
          </p:cNvSpPr>
          <p:nvPr>
            <p:ph type="title"/>
          </p:nvPr>
        </p:nvSpPr>
        <p:spPr>
          <a:xfrm>
            <a:off x="894698" y="839599"/>
            <a:ext cx="22721604" cy="39832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rPr lang="uk-UA" dirty="0" smtClean="0"/>
              <a:t>Метод пошуку </a:t>
            </a:r>
          </a:p>
          <a:p>
            <a:pPr>
              <a:lnSpc>
                <a:spcPct val="90000"/>
              </a:lnSpc>
              <a:defRPr sz="8000" b="1">
                <a:solidFill>
                  <a:srgbClr val="3D5751"/>
                </a:solidFill>
              </a:defRPr>
            </a:pPr>
            <a:r>
              <a:rPr lang="uk-UA" dirty="0" smtClean="0"/>
              <a:t>ідеальної формули</a:t>
            </a:r>
            <a:endParaRPr lang="uk-UA" dirty="0"/>
          </a:p>
        </p:txBody>
      </p:sp>
      <p:sp>
        <p:nvSpPr>
          <p:cNvPr id="615" name="Shape 615"/>
          <p:cNvSpPr>
            <a:spLocks noGrp="1"/>
          </p:cNvSpPr>
          <p:nvPr>
            <p:ph type="body" sz="quarter" idx="1"/>
          </p:nvPr>
        </p:nvSpPr>
        <p:spPr>
          <a:xfrm>
            <a:off x="6314370" y="5177598"/>
            <a:ext cx="8326681" cy="651169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3000"/>
              </a:spcBef>
              <a:buSzTx/>
              <a:buNone/>
              <a:defRPr sz="3800"/>
            </a:pPr>
            <a:r>
              <a:rPr lang="uk-UA" dirty="0"/>
              <a:t>К</a:t>
            </a:r>
            <a:r>
              <a:rPr lang="uk-UA" dirty="0" smtClean="0"/>
              <a:t>рок 4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rPr lang="uk-UA" dirty="0" smtClean="0"/>
              <a:t>Знайти правильні поєднання  </a:t>
            </a:r>
            <a:r>
              <a:rPr lang="uk-UA" dirty="0"/>
              <a:t>і</a:t>
            </a:r>
            <a:r>
              <a:rPr lang="uk-UA" dirty="0" smtClean="0"/>
              <a:t>нгредієнтів і підібрати пропорції для досягнення  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rPr lang="uk-UA" dirty="0" smtClean="0"/>
              <a:t>загальної синергії та високої ефективності </a:t>
            </a:r>
          </a:p>
          <a:p>
            <a:pPr marL="0" indent="0">
              <a:lnSpc>
                <a:spcPct val="100000"/>
              </a:lnSpc>
              <a:buSzTx/>
              <a:buNone/>
              <a:defRPr sz="3800"/>
            </a:pPr>
            <a:r>
              <a:rPr lang="uk-UA" dirty="0" smtClean="0"/>
              <a:t>фітоконцентрату</a:t>
            </a:r>
            <a:endParaRPr lang="uk-UA" dirty="0"/>
          </a:p>
        </p:txBody>
      </p:sp>
      <p:pic>
        <p:nvPicPr>
          <p:cNvPr id="616" name="image3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image53.jpeg" descr="back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Shape 621"/>
          <p:cNvSpPr/>
          <p:nvPr/>
        </p:nvSpPr>
        <p:spPr>
          <a:xfrm>
            <a:off x="12601932" y="4388810"/>
            <a:ext cx="11782069" cy="436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/>
          </a:bodyPr>
          <a:lstStyle/>
          <a:p>
            <a:pPr defTabSz="2438400">
              <a:spcBef>
                <a:spcPts val="0"/>
              </a:spcBef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21 аргумент </a:t>
            </a:r>
            <a:endParaRPr lang="uk-UA" sz="8200" dirty="0" smtClean="0"/>
          </a:p>
          <a:p>
            <a:pPr defTabSz="2438400">
              <a:spcBef>
                <a:spcPts val="0"/>
              </a:spcBef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на користь вашого </a:t>
            </a:r>
            <a:endParaRPr lang="uk-UA" sz="8200" dirty="0" smtClean="0"/>
          </a:p>
          <a:p>
            <a:pPr defTabSz="2438400">
              <a:spcBef>
                <a:spcPts val="0"/>
              </a:spcBef>
              <a:defRPr sz="9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імунітету</a:t>
            </a:r>
            <a:endParaRPr lang="uk-UA" dirty="0"/>
          </a:p>
        </p:txBody>
      </p:sp>
      <p:pic>
        <p:nvPicPr>
          <p:cNvPr id="622" name="image2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459" y="12356407"/>
            <a:ext cx="2574767" cy="451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image54.jpeg" descr="back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Shape 627"/>
          <p:cNvSpPr/>
          <p:nvPr/>
        </p:nvSpPr>
        <p:spPr>
          <a:xfrm>
            <a:off x="1005330" y="5615358"/>
            <a:ext cx="12360197" cy="7667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marL="457200" indent="-457200" defTabSz="2438400">
              <a:lnSpc>
                <a:spcPct val="130000"/>
              </a:lnSpc>
              <a:spcBef>
                <a:spcPts val="260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Вітаміни </a:t>
            </a:r>
          </a:p>
          <a:p>
            <a:pPr marL="457200" indent="-457200" defTabSz="2438400">
              <a:lnSpc>
                <a:spcPct val="130000"/>
              </a:lnSpc>
              <a:spcBef>
                <a:spcPts val="260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err="1" smtClean="0"/>
              <a:t>Макро-</a:t>
            </a:r>
            <a:r>
              <a:rPr lang="uk-UA" dirty="0" smtClean="0"/>
              <a:t> та мікроелементи</a:t>
            </a:r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/>
              <a:t>Е</a:t>
            </a:r>
            <a:r>
              <a:rPr lang="uk-UA" dirty="0" smtClean="0"/>
              <a:t>фірні олії (фітонциди)</a:t>
            </a:r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Флавоноїди</a:t>
            </a:r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Органічні кислоти</a:t>
            </a:r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Сапоніни</a:t>
            </a:r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Стерини</a:t>
            </a:r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Дубильні речовини</a:t>
            </a:r>
          </a:p>
          <a:p>
            <a:pPr marL="457200" indent="-457200" defTabSz="2438400">
              <a:lnSpc>
                <a:spcPct val="130000"/>
              </a:lnSpc>
              <a:spcBef>
                <a:spcPts val="0"/>
              </a:spcBef>
              <a:buSzPct val="123000"/>
              <a:buChar char="•"/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Гіркоти</a:t>
            </a:r>
            <a:endParaRPr lang="uk-UA" dirty="0"/>
          </a:p>
        </p:txBody>
      </p:sp>
      <p:sp>
        <p:nvSpPr>
          <p:cNvPr id="628" name="Shape 628"/>
          <p:cNvSpPr>
            <a:spLocks noGrp="1"/>
          </p:cNvSpPr>
          <p:nvPr>
            <p:ph type="title"/>
          </p:nvPr>
        </p:nvSpPr>
        <p:spPr>
          <a:xfrm>
            <a:off x="893597" y="1186863"/>
            <a:ext cx="15235403" cy="3588338"/>
          </a:xfrm>
          <a:prstGeom prst="rect">
            <a:avLst/>
          </a:prstGeom>
        </p:spPr>
        <p:txBody>
          <a:bodyPr>
            <a:normAutofit/>
          </a:bodyPr>
          <a:lstStyle>
            <a:lvl1pPr defTabSz="1999488">
              <a:defRPr sz="6560" b="1">
                <a:solidFill>
                  <a:srgbClr val="FFFFFF"/>
                </a:solidFill>
              </a:defRPr>
            </a:lvl1pPr>
          </a:lstStyle>
          <a:p>
            <a:r>
              <a:rPr sz="5900" dirty="0"/>
              <a:t>PHYTOVIRON — </a:t>
            </a:r>
            <a:r>
              <a:rPr lang="uk-UA" sz="5900" dirty="0" smtClean="0"/>
              <a:t>джерело сполук, яким властива активність проти вірусів, бактерій і грибів</a:t>
            </a:r>
            <a:endParaRPr lang="uk-UA" sz="5900" dirty="0"/>
          </a:p>
        </p:txBody>
      </p:sp>
      <p:pic>
        <p:nvPicPr>
          <p:cNvPr id="629" name="image2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459" y="12356407"/>
            <a:ext cx="2574767" cy="451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/>
          <p:nvPr/>
        </p:nvSpPr>
        <p:spPr>
          <a:xfrm>
            <a:off x="0" y="43850"/>
            <a:ext cx="24434806" cy="13817600"/>
          </a:xfrm>
          <a:prstGeom prst="rect">
            <a:avLst/>
          </a:prstGeom>
          <a:solidFill>
            <a:srgbClr val="EEED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34" name="Shape 634"/>
          <p:cNvSpPr/>
          <p:nvPr/>
        </p:nvSpPr>
        <p:spPr>
          <a:xfrm>
            <a:off x="13840623" y="5206424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солодки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/>
              <a:t>Glycyrrhiza</a:t>
            </a:r>
            <a:r>
              <a:rPr dirty="0" smtClean="0"/>
              <a:t> </a:t>
            </a:r>
            <a:r>
              <a:rPr dirty="0" err="1"/>
              <a:t>glabra</a:t>
            </a:r>
            <a:r>
              <a:rPr dirty="0"/>
              <a:t> root </a:t>
            </a:r>
          </a:p>
        </p:txBody>
      </p:sp>
      <p:sp>
        <p:nvSpPr>
          <p:cNvPr id="635" name="Shape 635"/>
          <p:cNvSpPr/>
          <p:nvPr/>
        </p:nvSpPr>
        <p:spPr>
          <a:xfrm>
            <a:off x="18738344" y="5206424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астрагалу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/>
              <a:t>Astragalus</a:t>
            </a:r>
            <a:r>
              <a:rPr dirty="0" smtClean="0"/>
              <a:t> </a:t>
            </a:r>
            <a:r>
              <a:rPr dirty="0" err="1"/>
              <a:t>chinensis</a:t>
            </a:r>
            <a:r>
              <a:rPr dirty="0"/>
              <a:t> root</a:t>
            </a:r>
          </a:p>
        </p:txBody>
      </p:sp>
      <p:sp>
        <p:nvSpPr>
          <p:cNvPr id="636" name="Shape 636"/>
          <p:cNvSpPr/>
          <p:nvPr/>
        </p:nvSpPr>
        <p:spPr>
          <a:xfrm>
            <a:off x="18738344" y="11248896"/>
            <a:ext cx="5061456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трава хвоща польового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Equisetum </a:t>
            </a:r>
            <a:r>
              <a:rPr dirty="0" err="1"/>
              <a:t>arvense</a:t>
            </a:r>
            <a:r>
              <a:rPr dirty="0"/>
              <a:t> herb</a:t>
            </a:r>
          </a:p>
        </p:txBody>
      </p:sp>
      <p:sp>
        <p:nvSpPr>
          <p:cNvPr id="637" name="Shape 637"/>
          <p:cNvSpPr/>
          <p:nvPr/>
        </p:nvSpPr>
        <p:spPr>
          <a:xfrm>
            <a:off x="8852678" y="11245787"/>
            <a:ext cx="4686054" cy="157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316477">
              <a:lnSpc>
                <a:spcPct val="99000"/>
              </a:lnSpc>
              <a:spcBef>
                <a:spcPts val="0"/>
              </a:spcBef>
              <a:defRPr sz="28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червоної шавлії</a:t>
            </a:r>
            <a:endParaRPr lang="uk-UA" spc="142" dirty="0" smtClean="0"/>
          </a:p>
          <a:p>
            <a:pPr algn="ctr" defTabSz="2316477">
              <a:lnSpc>
                <a:spcPct val="99000"/>
              </a:lnSpc>
              <a:spcBef>
                <a:spcPts val="0"/>
              </a:spcBef>
              <a:defRPr sz="2000" i="1"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Salvia </a:t>
            </a:r>
            <a:r>
              <a:rPr dirty="0" err="1"/>
              <a:t>miltiorrhiza</a:t>
            </a:r>
            <a:r>
              <a:rPr dirty="0"/>
              <a:t> root</a:t>
            </a:r>
          </a:p>
        </p:txBody>
      </p:sp>
      <p:sp>
        <p:nvSpPr>
          <p:cNvPr id="638" name="Shape 638"/>
          <p:cNvSpPr/>
          <p:nvPr/>
        </p:nvSpPr>
        <p:spPr>
          <a:xfrm>
            <a:off x="13030139" y="11248896"/>
            <a:ext cx="6160440" cy="157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316477">
              <a:lnSpc>
                <a:spcPct val="99000"/>
              </a:lnSpc>
              <a:spcBef>
                <a:spcPts val="0"/>
              </a:spcBef>
              <a:defRPr sz="28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шоломниці байкальської</a:t>
            </a:r>
            <a:endParaRPr lang="uk-UA" spc="142" dirty="0" smtClean="0"/>
          </a:p>
          <a:p>
            <a:pPr algn="ctr" defTabSz="2316477">
              <a:lnSpc>
                <a:spcPct val="99000"/>
              </a:lnSpc>
              <a:spcBef>
                <a:spcPts val="0"/>
              </a:spcBef>
              <a:defRPr sz="20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/>
              <a:t>Scutellaria</a:t>
            </a:r>
            <a:r>
              <a:rPr dirty="0" smtClean="0"/>
              <a:t> </a:t>
            </a:r>
            <a:r>
              <a:rPr dirty="0" err="1"/>
              <a:t>baicalensis</a:t>
            </a:r>
            <a:r>
              <a:rPr dirty="0"/>
              <a:t> root</a:t>
            </a:r>
          </a:p>
        </p:txBody>
      </p:sp>
      <p:sp>
        <p:nvSpPr>
          <p:cNvPr id="639" name="Shape 639"/>
          <p:cNvSpPr/>
          <p:nvPr/>
        </p:nvSpPr>
        <p:spPr>
          <a:xfrm>
            <a:off x="8925969" y="5206424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алое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Aloe</a:t>
            </a:r>
            <a:endParaRPr dirty="0"/>
          </a:p>
        </p:txBody>
      </p:sp>
      <p:pic>
        <p:nvPicPr>
          <p:cNvPr id="640" name="image55.png" descr="алоэ.png"/>
          <p:cNvPicPr>
            <a:picLocks noChangeAspect="1"/>
          </p:cNvPicPr>
          <p:nvPr/>
        </p:nvPicPr>
        <p:blipFill>
          <a:blip r:embed="rId3"/>
          <a:srcRect l="1550" t="2608" r="1745" b="677"/>
          <a:stretch>
            <a:fillRect/>
          </a:stretch>
        </p:blipFill>
        <p:spPr>
          <a:xfrm rot="801984">
            <a:off x="9430435" y="1725766"/>
            <a:ext cx="3530062" cy="3530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0" y="0"/>
                </a:moveTo>
                <a:cubicBezTo>
                  <a:pt x="7322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41" name="image56.png" descr="хвощ.png"/>
          <p:cNvPicPr>
            <a:picLocks noChangeAspect="1"/>
          </p:cNvPicPr>
          <p:nvPr/>
        </p:nvPicPr>
        <p:blipFill>
          <a:blip r:embed="rId4"/>
          <a:srcRect l="1129" t="2091" r="4303" b="3329"/>
          <a:stretch>
            <a:fillRect/>
          </a:stretch>
        </p:blipFill>
        <p:spPr>
          <a:xfrm rot="20321006">
            <a:off x="19242779" y="7778149"/>
            <a:ext cx="3530062" cy="3530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0595" extrusionOk="0">
                <a:moveTo>
                  <a:pt x="9840" y="0"/>
                </a:moveTo>
                <a:cubicBezTo>
                  <a:pt x="7322" y="0"/>
                  <a:pt x="4803" y="1006"/>
                  <a:pt x="2882" y="3017"/>
                </a:cubicBezTo>
                <a:cubicBezTo>
                  <a:pt x="-961" y="7038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8"/>
                  <a:pt x="16796" y="3017"/>
                </a:cubicBezTo>
                <a:cubicBezTo>
                  <a:pt x="14875" y="1006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42" name="image57.jpeg" descr="shutterstock_1595744146.jpg"/>
          <p:cNvPicPr>
            <a:picLocks noChangeAspect="1"/>
          </p:cNvPicPr>
          <p:nvPr/>
        </p:nvPicPr>
        <p:blipFill>
          <a:blip r:embed="rId5"/>
          <a:srcRect l="12487" r="12497" b="1"/>
          <a:stretch>
            <a:fillRect/>
          </a:stretch>
        </p:blipFill>
        <p:spPr>
          <a:xfrm rot="10987546">
            <a:off x="9430311" y="7778418"/>
            <a:ext cx="3531298" cy="3530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0" h="20437" extrusionOk="0">
                <a:moveTo>
                  <a:pt x="9815" y="5"/>
                </a:moveTo>
                <a:cubicBezTo>
                  <a:pt x="9144" y="25"/>
                  <a:pt x="8465" y="113"/>
                  <a:pt x="7786" y="276"/>
                </a:cubicBezTo>
                <a:cubicBezTo>
                  <a:pt x="5069" y="925"/>
                  <a:pt x="2868" y="2627"/>
                  <a:pt x="1509" y="4850"/>
                </a:cubicBezTo>
                <a:cubicBezTo>
                  <a:pt x="150" y="7076"/>
                  <a:pt x="-369" y="9824"/>
                  <a:pt x="273" y="12570"/>
                </a:cubicBezTo>
                <a:cubicBezTo>
                  <a:pt x="1558" y="18062"/>
                  <a:pt x="7003" y="21460"/>
                  <a:pt x="12435" y="20161"/>
                </a:cubicBezTo>
                <a:cubicBezTo>
                  <a:pt x="17868" y="18863"/>
                  <a:pt x="21231" y="13361"/>
                  <a:pt x="19946" y="7869"/>
                </a:cubicBezTo>
                <a:cubicBezTo>
                  <a:pt x="18822" y="3065"/>
                  <a:pt x="14514" y="-140"/>
                  <a:pt x="9815" y="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43" name="Shape 643"/>
          <p:cNvSpPr/>
          <p:nvPr/>
        </p:nvSpPr>
        <p:spPr>
          <a:xfrm>
            <a:off x="1019004" y="2826992"/>
            <a:ext cx="8348707" cy="461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Підвищують опірність  </a:t>
            </a:r>
            <a:endParaRPr lang="uk-UA" spc="114" dirty="0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організму</a:t>
            </a:r>
            <a:r>
              <a:rPr lang="uk-UA" dirty="0" smtClean="0">
                <a:solidFill>
                  <a:srgbClr val="5B5A58"/>
                </a:solidFill>
              </a:rPr>
              <a:t> і впливають на окремі ланцюги специфічного </a:t>
            </a:r>
            <a:endParaRPr lang="uk-UA" spc="114" dirty="0" smtClean="0">
              <a:solidFill>
                <a:srgbClr val="5B5A58"/>
              </a:solidFill>
            </a:endParaRPr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(набутого)  </a:t>
            </a:r>
            <a:endParaRPr lang="uk-UA" spc="114" dirty="0" smtClean="0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та неспецифічного </a:t>
            </a:r>
            <a:endParaRPr lang="uk-UA" spc="114" dirty="0" smtClean="0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(вродженого) імунітету.</a:t>
            </a:r>
            <a:endParaRPr lang="uk-UA" dirty="0"/>
          </a:p>
        </p:txBody>
      </p:sp>
      <p:sp>
        <p:nvSpPr>
          <p:cNvPr id="644" name="Shape 644"/>
          <p:cNvSpPr/>
          <p:nvPr/>
        </p:nvSpPr>
        <p:spPr>
          <a:xfrm>
            <a:off x="19259573" y="1725766"/>
            <a:ext cx="3530605" cy="353060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47" name="Group 647"/>
          <p:cNvGrpSpPr/>
          <p:nvPr/>
        </p:nvGrpSpPr>
        <p:grpSpPr>
          <a:xfrm>
            <a:off x="14345057" y="1730167"/>
            <a:ext cx="3530605" cy="3530608"/>
            <a:chOff x="0" y="0"/>
            <a:chExt cx="3530603" cy="3530606"/>
          </a:xfrm>
        </p:grpSpPr>
        <p:sp>
          <p:nvSpPr>
            <p:cNvPr id="645" name="Shape 645"/>
            <p:cNvSpPr/>
            <p:nvPr/>
          </p:nvSpPr>
          <p:spPr>
            <a:xfrm>
              <a:off x="0" y="-1"/>
              <a:ext cx="3530605" cy="3530608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646" name="image58.png" descr="солодка1.png"/>
            <p:cNvPicPr>
              <a:picLocks noChangeAspect="1"/>
            </p:cNvPicPr>
            <p:nvPr/>
          </p:nvPicPr>
          <p:blipFill>
            <a:blip r:embed="rId6"/>
            <a:srcRect l="11589" t="4" r="4521"/>
            <a:stretch>
              <a:fillRect/>
            </a:stretch>
          </p:blipFill>
          <p:spPr>
            <a:xfrm>
              <a:off x="506" y="529828"/>
              <a:ext cx="3529553" cy="280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2" h="21600" extrusionOk="0">
                  <a:moveTo>
                    <a:pt x="2769" y="0"/>
                  </a:moveTo>
                  <a:cubicBezTo>
                    <a:pt x="-959" y="5328"/>
                    <a:pt x="-924" y="13819"/>
                    <a:pt x="2882" y="19081"/>
                  </a:cubicBezTo>
                  <a:cubicBezTo>
                    <a:pt x="3640" y="20131"/>
                    <a:pt x="4494" y="20965"/>
                    <a:pt x="5403" y="21600"/>
                  </a:cubicBezTo>
                  <a:lnTo>
                    <a:pt x="14279" y="21600"/>
                  </a:lnTo>
                  <a:cubicBezTo>
                    <a:pt x="15188" y="20965"/>
                    <a:pt x="16042" y="20131"/>
                    <a:pt x="16800" y="19081"/>
                  </a:cubicBezTo>
                  <a:cubicBezTo>
                    <a:pt x="20606" y="13819"/>
                    <a:pt x="20641" y="5328"/>
                    <a:pt x="16913" y="0"/>
                  </a:cubicBezTo>
                  <a:lnTo>
                    <a:pt x="276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648" name="image59.png" descr="astragalus-slices.png"/>
          <p:cNvPicPr>
            <a:picLocks noChangeAspect="1"/>
          </p:cNvPicPr>
          <p:nvPr/>
        </p:nvPicPr>
        <p:blipFill>
          <a:blip r:embed="rId7"/>
          <a:srcRect t="6" b="6"/>
          <a:stretch>
            <a:fillRect/>
          </a:stretch>
        </p:blipFill>
        <p:spPr>
          <a:xfrm>
            <a:off x="19480308" y="2319130"/>
            <a:ext cx="3207942" cy="2419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28" y="0"/>
                </a:moveTo>
                <a:cubicBezTo>
                  <a:pt x="3537" y="220"/>
                  <a:pt x="3345" y="437"/>
                  <a:pt x="3164" y="677"/>
                </a:cubicBezTo>
                <a:cubicBezTo>
                  <a:pt x="1055" y="3472"/>
                  <a:pt x="0" y="7137"/>
                  <a:pt x="0" y="10802"/>
                </a:cubicBezTo>
                <a:cubicBezTo>
                  <a:pt x="0" y="14466"/>
                  <a:pt x="1055" y="18128"/>
                  <a:pt x="3164" y="20923"/>
                </a:cubicBezTo>
                <a:cubicBezTo>
                  <a:pt x="3345" y="21163"/>
                  <a:pt x="3537" y="21380"/>
                  <a:pt x="3728" y="21600"/>
                </a:cubicBezTo>
                <a:lnTo>
                  <a:pt x="17872" y="21600"/>
                </a:lnTo>
                <a:cubicBezTo>
                  <a:pt x="18063" y="21380"/>
                  <a:pt x="18255" y="21163"/>
                  <a:pt x="18436" y="20923"/>
                </a:cubicBezTo>
                <a:cubicBezTo>
                  <a:pt x="20545" y="18128"/>
                  <a:pt x="21600" y="14466"/>
                  <a:pt x="21600" y="10802"/>
                </a:cubicBezTo>
                <a:cubicBezTo>
                  <a:pt x="21600" y="7137"/>
                  <a:pt x="20545" y="3472"/>
                  <a:pt x="18436" y="677"/>
                </a:cubicBezTo>
                <a:cubicBezTo>
                  <a:pt x="18255" y="437"/>
                  <a:pt x="18063" y="220"/>
                  <a:pt x="17872" y="0"/>
                </a:cubicBezTo>
                <a:lnTo>
                  <a:pt x="372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49" name="image60.jpeg" descr="scullcap_800x-2.jpeg"/>
          <p:cNvPicPr>
            <a:picLocks noChangeAspect="1"/>
          </p:cNvPicPr>
          <p:nvPr/>
        </p:nvPicPr>
        <p:blipFill>
          <a:blip r:embed="rId8"/>
          <a:srcRect l="1754" r="1758"/>
          <a:stretch>
            <a:fillRect/>
          </a:stretch>
        </p:blipFill>
        <p:spPr>
          <a:xfrm>
            <a:off x="14345170" y="7778063"/>
            <a:ext cx="3530062" cy="3530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8" h="21600" extrusionOk="0">
                <a:moveTo>
                  <a:pt x="9840" y="0"/>
                </a:moveTo>
                <a:cubicBezTo>
                  <a:pt x="7322" y="0"/>
                  <a:pt x="4803" y="1055"/>
                  <a:pt x="2882" y="3164"/>
                </a:cubicBezTo>
                <a:cubicBezTo>
                  <a:pt x="-961" y="7381"/>
                  <a:pt x="-961" y="14219"/>
                  <a:pt x="2882" y="18436"/>
                </a:cubicBezTo>
                <a:cubicBezTo>
                  <a:pt x="4803" y="20545"/>
                  <a:pt x="7322" y="21600"/>
                  <a:pt x="9840" y="21600"/>
                </a:cubicBezTo>
                <a:cubicBezTo>
                  <a:pt x="12358" y="21600"/>
                  <a:pt x="14875" y="20545"/>
                  <a:pt x="16796" y="18436"/>
                </a:cubicBezTo>
                <a:cubicBezTo>
                  <a:pt x="20639" y="14219"/>
                  <a:pt x="20639" y="7381"/>
                  <a:pt x="16796" y="3164"/>
                </a:cubicBezTo>
                <a:cubicBezTo>
                  <a:pt x="14875" y="1055"/>
                  <a:pt x="12358" y="0"/>
                  <a:pt x="984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50" name="Shape 650"/>
          <p:cNvSpPr>
            <a:spLocks noGrp="1"/>
          </p:cNvSpPr>
          <p:nvPr>
            <p:ph type="title"/>
          </p:nvPr>
        </p:nvSpPr>
        <p:spPr>
          <a:xfrm>
            <a:off x="928564" y="830521"/>
            <a:ext cx="22672624" cy="2034540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lvl1pPr>
          </a:lstStyle>
          <a:p>
            <a:r>
              <a:rPr lang="uk-UA" dirty="0" smtClean="0"/>
              <a:t>Екстракти </a:t>
            </a:r>
            <a:endParaRPr lang="uk-UA" dirty="0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/>
        </p:nvSpPr>
        <p:spPr>
          <a:xfrm>
            <a:off x="-25401" y="0"/>
            <a:ext cx="10248704" cy="13716000"/>
          </a:xfrm>
          <a:prstGeom prst="rect">
            <a:avLst/>
          </a:prstGeom>
          <a:solidFill>
            <a:srgbClr val="89A7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14797546" y="1879598"/>
            <a:ext cx="8886860" cy="4329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marL="381000" indent="-381000" defTabSz="2438400">
              <a:lnSpc>
                <a:spcPct val="100000"/>
              </a:lnSpc>
              <a:spcBef>
                <a:spcPts val="2000"/>
              </a:spcBef>
              <a:buSzPct val="123000"/>
              <a:buChar char="•"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складають корисну мікрофлору кишечника</a:t>
            </a:r>
          </a:p>
          <a:p>
            <a:pPr marL="381000" indent="-381000" defTabSz="2438400">
              <a:lnSpc>
                <a:spcPct val="100000"/>
              </a:lnSpc>
              <a:spcBef>
                <a:spcPts val="2000"/>
              </a:spcBef>
              <a:buSzPct val="123000"/>
              <a:buChar char="•"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покращують травлення</a:t>
            </a:r>
          </a:p>
          <a:p>
            <a:pPr marL="381000" indent="-381000" defTabSz="2438400">
              <a:lnSpc>
                <a:spcPct val="100000"/>
              </a:lnSpc>
              <a:spcBef>
                <a:spcPts val="2000"/>
              </a:spcBef>
              <a:buSzPct val="123000"/>
              <a:buChar char="•"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/>
              <a:t>п</a:t>
            </a:r>
            <a:r>
              <a:rPr lang="uk-UA" dirty="0" smtClean="0"/>
              <a:t>ідтримують роботу імунної системи</a:t>
            </a:r>
          </a:p>
          <a:p>
            <a:pPr marL="381000" indent="-381000" defTabSz="24384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виробляють необхідні для організму вітаміни</a:t>
            </a:r>
            <a:endParaRPr lang="uk-UA" dirty="0"/>
          </a:p>
        </p:txBody>
      </p:sp>
      <p:sp>
        <p:nvSpPr>
          <p:cNvPr id="200" name="Shape 200"/>
          <p:cNvSpPr/>
          <p:nvPr/>
        </p:nvSpPr>
        <p:spPr>
          <a:xfrm>
            <a:off x="15176002" y="7893842"/>
            <a:ext cx="8687299" cy="3262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викликають ангіну, кишкові інфекції, рожисте запалення, дизентерію, сальмонельоз, туберкульоз, дифтерію, коклюш, правець, різні запальні та гнійні процеси</a:t>
            </a:r>
            <a:r>
              <a:rPr dirty="0" smtClean="0"/>
              <a:t>.</a:t>
            </a:r>
            <a:endParaRPr dirty="0"/>
          </a:p>
        </p:txBody>
      </p:sp>
      <p:sp>
        <p:nvSpPr>
          <p:cNvPr id="201" name="Shape 201"/>
          <p:cNvSpPr>
            <a:spLocks noGrp="1"/>
          </p:cNvSpPr>
          <p:nvPr>
            <p:ph type="body" sz="quarter" idx="1"/>
          </p:nvPr>
        </p:nvSpPr>
        <p:spPr>
          <a:xfrm>
            <a:off x="968087" y="5490286"/>
            <a:ext cx="8886860" cy="4284312"/>
          </a:xfrm>
          <a:prstGeom prst="rect">
            <a:avLst/>
          </a:prstGeom>
        </p:spPr>
        <p:txBody>
          <a:bodyPr lIns="243798" tIns="243798" rIns="243798" bIns="243798"/>
          <a:lstStyle/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це найдрібніші одноклітинні організми, які можуть жити </a:t>
            </a:r>
          </a:p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всередині людини або потрапляти ззовні. Можуть бути як корисними, так і патогенними.</a:t>
            </a:r>
            <a:endParaRPr lang="uk-UA" dirty="0"/>
          </a:p>
        </p:txBody>
      </p:sp>
      <p:sp>
        <p:nvSpPr>
          <p:cNvPr id="202" name="Shape 202"/>
          <p:cNvSpPr/>
          <p:nvPr/>
        </p:nvSpPr>
        <p:spPr>
          <a:xfrm>
            <a:off x="962839" y="3756795"/>
            <a:ext cx="8543119" cy="21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14016">
              <a:lnSpc>
                <a:spcPct val="115000"/>
              </a:lnSpc>
              <a:spcBef>
                <a:spcPts val="0"/>
              </a:spcBef>
              <a:defRPr sz="10000" b="1" spc="404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Бактерії</a:t>
            </a:r>
            <a:endParaRPr lang="uk-UA" dirty="0"/>
          </a:p>
        </p:txBody>
      </p:sp>
      <p:sp>
        <p:nvSpPr>
          <p:cNvPr id="203" name="Shape 203"/>
          <p:cNvSpPr/>
          <p:nvPr/>
        </p:nvSpPr>
        <p:spPr>
          <a:xfrm>
            <a:off x="10784953" y="3562182"/>
            <a:ext cx="3994352" cy="1773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/>
          </a:bodyPr>
          <a:lstStyle>
            <a:lvl1pPr defTabSz="2438400">
              <a:spcBef>
                <a:spcPts val="0"/>
              </a:spcBef>
              <a:defRPr sz="46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корисні бактерії</a:t>
            </a:r>
            <a:endParaRPr lang="uk-UA" dirty="0"/>
          </a:p>
        </p:txBody>
      </p:sp>
      <p:sp>
        <p:nvSpPr>
          <p:cNvPr id="204" name="Shape 204"/>
          <p:cNvSpPr/>
          <p:nvPr/>
        </p:nvSpPr>
        <p:spPr>
          <a:xfrm>
            <a:off x="10784953" y="9681345"/>
            <a:ext cx="4670556" cy="1773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/>
          </a:bodyPr>
          <a:lstStyle/>
          <a:p>
            <a:pPr defTabSz="2438400">
              <a:spcBef>
                <a:spcPts val="0"/>
              </a:spcBef>
              <a:defRPr sz="46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патогенні</a:t>
            </a:r>
          </a:p>
          <a:p>
            <a:pPr defTabSz="2438400">
              <a:spcBef>
                <a:spcPts val="0"/>
              </a:spcBef>
              <a:defRPr sz="46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бактерії</a:t>
            </a:r>
            <a:endParaRPr lang="uk-UA" dirty="0"/>
          </a:p>
        </p:txBody>
      </p:sp>
      <p:pic>
        <p:nvPicPr>
          <p:cNvPr id="205" name="image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58" y="12356407"/>
            <a:ext cx="2574769" cy="451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6403" y="2129039"/>
            <a:ext cx="1492635" cy="1492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6403" y="8281961"/>
            <a:ext cx="1492635" cy="14926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EEED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55" name="image61.jpeg" descr="back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802018" y="7369636"/>
            <a:ext cx="3924301" cy="3924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8036" y="0"/>
                  <a:pt x="5272" y="1054"/>
                  <a:pt x="3163" y="3163"/>
                </a:cubicBezTo>
                <a:cubicBezTo>
                  <a:pt x="1054" y="5272"/>
                  <a:pt x="0" y="8036"/>
                  <a:pt x="0" y="10800"/>
                </a:cubicBezTo>
                <a:cubicBezTo>
                  <a:pt x="0" y="13564"/>
                  <a:pt x="1054" y="16328"/>
                  <a:pt x="3163" y="18437"/>
                </a:cubicBezTo>
                <a:cubicBezTo>
                  <a:pt x="5272" y="20546"/>
                  <a:pt x="8036" y="21600"/>
                  <a:pt x="10800" y="21600"/>
                </a:cubicBezTo>
                <a:cubicBezTo>
                  <a:pt x="13564" y="21600"/>
                  <a:pt x="16328" y="20546"/>
                  <a:pt x="18437" y="18437"/>
                </a:cubicBezTo>
                <a:cubicBezTo>
                  <a:pt x="20546" y="16328"/>
                  <a:pt x="21600" y="13564"/>
                  <a:pt x="21600" y="10800"/>
                </a:cubicBezTo>
                <a:cubicBezTo>
                  <a:pt x="21600" y="8036"/>
                  <a:pt x="20546" y="5272"/>
                  <a:pt x="18437" y="3163"/>
                </a:cubicBezTo>
                <a:cubicBezTo>
                  <a:pt x="16328" y="1054"/>
                  <a:pt x="13564" y="0"/>
                  <a:pt x="10800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56" name="Shape 656"/>
          <p:cNvSpPr/>
          <p:nvPr/>
        </p:nvSpPr>
        <p:spPr>
          <a:xfrm>
            <a:off x="12754888" y="5654433"/>
            <a:ext cx="4521377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листя берези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/>
              <a:t>Betula</a:t>
            </a:r>
            <a:r>
              <a:rPr dirty="0" smtClean="0"/>
              <a:t> </a:t>
            </a:r>
            <a:r>
              <a:rPr dirty="0"/>
              <a:t>alba leaf</a:t>
            </a:r>
          </a:p>
        </p:txBody>
      </p:sp>
      <p:sp>
        <p:nvSpPr>
          <p:cNvPr id="657" name="Shape 657"/>
          <p:cNvSpPr/>
          <p:nvPr/>
        </p:nvSpPr>
        <p:spPr>
          <a:xfrm>
            <a:off x="18709870" y="5654433"/>
            <a:ext cx="4521377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листя розмарину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/>
              <a:t>Rosmarinus</a:t>
            </a:r>
            <a:r>
              <a:rPr dirty="0" smtClean="0"/>
              <a:t> </a:t>
            </a:r>
            <a:r>
              <a:rPr dirty="0"/>
              <a:t>officinalis leaf</a:t>
            </a:r>
          </a:p>
        </p:txBody>
      </p:sp>
      <p:sp>
        <p:nvSpPr>
          <p:cNvPr id="658" name="Shape 658"/>
          <p:cNvSpPr/>
          <p:nvPr/>
        </p:nvSpPr>
        <p:spPr>
          <a:xfrm>
            <a:off x="13053428" y="1755407"/>
            <a:ext cx="3924304" cy="392430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59" name="Shape 659"/>
          <p:cNvSpPr/>
          <p:nvPr/>
        </p:nvSpPr>
        <p:spPr>
          <a:xfrm>
            <a:off x="18725731" y="11200579"/>
            <a:ext cx="4521378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корінь дягелю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Angelica </a:t>
            </a:r>
            <a:r>
              <a:rPr dirty="0" err="1"/>
              <a:t>officinalis</a:t>
            </a:r>
            <a:r>
              <a:rPr dirty="0"/>
              <a:t> root</a:t>
            </a:r>
          </a:p>
        </p:txBody>
      </p:sp>
      <p:sp>
        <p:nvSpPr>
          <p:cNvPr id="660" name="Shape 660"/>
          <p:cNvSpPr/>
          <p:nvPr/>
        </p:nvSpPr>
        <p:spPr>
          <a:xfrm>
            <a:off x="6986516" y="11200579"/>
            <a:ext cx="4521377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трава тирличу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Eupatorium </a:t>
            </a:r>
            <a:r>
              <a:rPr dirty="0" err="1"/>
              <a:t>perfoliatum</a:t>
            </a:r>
            <a:r>
              <a:rPr dirty="0"/>
              <a:t> herb</a:t>
            </a:r>
          </a:p>
        </p:txBody>
      </p:sp>
      <p:sp>
        <p:nvSpPr>
          <p:cNvPr id="661" name="Shape 661"/>
          <p:cNvSpPr/>
          <p:nvPr/>
        </p:nvSpPr>
        <p:spPr>
          <a:xfrm>
            <a:off x="11947634" y="11200579"/>
            <a:ext cx="6135887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плоди ялівцю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/>
              <a:t>Juniperus</a:t>
            </a:r>
            <a:r>
              <a:rPr dirty="0" smtClean="0"/>
              <a:t> </a:t>
            </a:r>
            <a:r>
              <a:rPr dirty="0" err="1"/>
              <a:t>communis</a:t>
            </a:r>
            <a:r>
              <a:rPr dirty="0"/>
              <a:t> fruit</a:t>
            </a:r>
          </a:p>
        </p:txBody>
      </p:sp>
      <p:sp>
        <p:nvSpPr>
          <p:cNvPr id="662" name="Shape 662"/>
          <p:cNvSpPr/>
          <p:nvPr/>
        </p:nvSpPr>
        <p:spPr>
          <a:xfrm>
            <a:off x="957977" y="2830938"/>
            <a:ext cx="8378847" cy="2216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/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Фітонциди </a:t>
            </a:r>
            <a:r>
              <a:rPr lang="uk-UA" dirty="0" smtClean="0">
                <a:solidFill>
                  <a:srgbClr val="3D5751"/>
                </a:solidFill>
              </a:rPr>
              <a:t>вбивають </a:t>
            </a:r>
            <a:endParaRPr lang="uk-UA" spc="114" dirty="0" smtClean="0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і пригнічують ріст та розвиток </a:t>
            </a:r>
            <a:endParaRPr lang="uk-UA" spc="114" dirty="0" smtClean="0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патогенних мікроорганізмів</a:t>
            </a:r>
            <a:r>
              <a:rPr dirty="0" smtClean="0"/>
              <a:t>. </a:t>
            </a:r>
            <a:endParaRPr dirty="0"/>
          </a:p>
        </p:txBody>
      </p:sp>
      <p:sp>
        <p:nvSpPr>
          <p:cNvPr id="663" name="Shape 663"/>
          <p:cNvSpPr>
            <a:spLocks noGrp="1"/>
          </p:cNvSpPr>
          <p:nvPr>
            <p:ph type="title"/>
          </p:nvPr>
        </p:nvSpPr>
        <p:spPr>
          <a:xfrm>
            <a:off x="928564" y="822055"/>
            <a:ext cx="22672624" cy="219269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0000" b="1" spc="300">
                <a:solidFill>
                  <a:srgbClr val="3D5751"/>
                </a:solidFill>
              </a:defRPr>
            </a:lvl1pPr>
          </a:lstStyle>
          <a:p>
            <a:r>
              <a:rPr lang="uk-UA" dirty="0" smtClean="0"/>
              <a:t>Екстракти</a:t>
            </a:r>
            <a:endParaRPr lang="uk-UA" dirty="0"/>
          </a:p>
        </p:txBody>
      </p:sp>
      <p:pic>
        <p:nvPicPr>
          <p:cNvPr id="664" name="image62.jpeg" descr="169765_or.jpg"/>
          <p:cNvPicPr>
            <a:picLocks noChangeAspect="1"/>
          </p:cNvPicPr>
          <p:nvPr/>
        </p:nvPicPr>
        <p:blipFill>
          <a:blip r:embed="rId4"/>
          <a:srcRect t="4"/>
          <a:stretch>
            <a:fillRect/>
          </a:stretch>
        </p:blipFill>
        <p:spPr>
          <a:xfrm>
            <a:off x="18799438" y="7697256"/>
            <a:ext cx="3929300" cy="3269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08" y="0"/>
                </a:moveTo>
                <a:cubicBezTo>
                  <a:pt x="4227" y="466"/>
                  <a:pt x="3676" y="1004"/>
                  <a:pt x="3163" y="1621"/>
                </a:cubicBezTo>
                <a:cubicBezTo>
                  <a:pt x="1055" y="4155"/>
                  <a:pt x="0" y="7477"/>
                  <a:pt x="0" y="10799"/>
                </a:cubicBezTo>
                <a:cubicBezTo>
                  <a:pt x="0" y="14121"/>
                  <a:pt x="1055" y="17445"/>
                  <a:pt x="3163" y="19979"/>
                </a:cubicBezTo>
                <a:cubicBezTo>
                  <a:pt x="3676" y="20596"/>
                  <a:pt x="4227" y="21134"/>
                  <a:pt x="4808" y="21600"/>
                </a:cubicBezTo>
                <a:lnTo>
                  <a:pt x="16790" y="21600"/>
                </a:lnTo>
                <a:cubicBezTo>
                  <a:pt x="17370" y="21134"/>
                  <a:pt x="17924" y="20596"/>
                  <a:pt x="18437" y="19979"/>
                </a:cubicBezTo>
                <a:cubicBezTo>
                  <a:pt x="20545" y="17445"/>
                  <a:pt x="21600" y="14121"/>
                  <a:pt x="21600" y="10799"/>
                </a:cubicBezTo>
                <a:cubicBezTo>
                  <a:pt x="21600" y="7477"/>
                  <a:pt x="20545" y="4155"/>
                  <a:pt x="18437" y="1621"/>
                </a:cubicBezTo>
                <a:cubicBezTo>
                  <a:pt x="17924" y="1004"/>
                  <a:pt x="17370" y="466"/>
                  <a:pt x="16790" y="0"/>
                </a:cubicBezTo>
                <a:lnTo>
                  <a:pt x="480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665" name="image63.jpeg" descr="shutterstock_357428987-small.jpg"/>
          <p:cNvPicPr>
            <a:picLocks noChangeAspect="1"/>
          </p:cNvPicPr>
          <p:nvPr/>
        </p:nvPicPr>
        <p:blipFill>
          <a:blip r:embed="rId5"/>
          <a:srcRect t="7283" r="44171" b="3809"/>
          <a:stretch>
            <a:fillRect/>
          </a:stretch>
        </p:blipFill>
        <p:spPr>
          <a:xfrm rot="12072863">
            <a:off x="13055719" y="1780461"/>
            <a:ext cx="3715091" cy="39299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135" h="21216" extrusionOk="0">
                <a:moveTo>
                  <a:pt x="9789" y="4"/>
                </a:moveTo>
                <a:cubicBezTo>
                  <a:pt x="5777" y="-106"/>
                  <a:pt x="1904" y="2070"/>
                  <a:pt x="0" y="5815"/>
                </a:cubicBezTo>
                <a:lnTo>
                  <a:pt x="2" y="15424"/>
                </a:lnTo>
                <a:cubicBezTo>
                  <a:pt x="1076" y="17525"/>
                  <a:pt x="2855" y="19287"/>
                  <a:pt x="5190" y="20313"/>
                </a:cubicBezTo>
                <a:cubicBezTo>
                  <a:pt x="7881" y="21494"/>
                  <a:pt x="10797" y="21476"/>
                  <a:pt x="13338" y="20493"/>
                </a:cubicBezTo>
                <a:cubicBezTo>
                  <a:pt x="15880" y="19511"/>
                  <a:pt x="18042" y="17563"/>
                  <a:pt x="19228" y="14884"/>
                </a:cubicBezTo>
                <a:cubicBezTo>
                  <a:pt x="21600" y="9524"/>
                  <a:pt x="19162" y="3264"/>
                  <a:pt x="13779" y="902"/>
                </a:cubicBezTo>
                <a:cubicBezTo>
                  <a:pt x="12479" y="331"/>
                  <a:pt x="11127" y="40"/>
                  <a:pt x="9789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6" name="image65.jpeg" descr="shutterstock_604087613.jpg"/>
          <p:cNvPicPr>
            <a:picLocks noChangeAspect="1"/>
          </p:cNvPicPr>
          <p:nvPr/>
        </p:nvPicPr>
        <p:blipFill>
          <a:blip r:embed="rId6"/>
          <a:srcRect l="4912" r="4902"/>
          <a:stretch>
            <a:fillRect/>
          </a:stretch>
        </p:blipFill>
        <p:spPr>
          <a:xfrm>
            <a:off x="13052839" y="7420379"/>
            <a:ext cx="3929203" cy="3929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8" y="0"/>
                </a:moveTo>
                <a:cubicBezTo>
                  <a:pt x="7320" y="0"/>
                  <a:pt x="4803" y="1055"/>
                  <a:pt x="2881" y="3163"/>
                </a:cubicBezTo>
                <a:cubicBezTo>
                  <a:pt x="-961" y="7381"/>
                  <a:pt x="-961" y="14219"/>
                  <a:pt x="2881" y="18437"/>
                </a:cubicBezTo>
                <a:cubicBezTo>
                  <a:pt x="4803" y="20545"/>
                  <a:pt x="7320" y="21600"/>
                  <a:pt x="9838" y="21600"/>
                </a:cubicBezTo>
                <a:cubicBezTo>
                  <a:pt x="12356" y="21600"/>
                  <a:pt x="14875" y="20545"/>
                  <a:pt x="16797" y="18437"/>
                </a:cubicBezTo>
                <a:cubicBezTo>
                  <a:pt x="20639" y="14219"/>
                  <a:pt x="20639" y="7381"/>
                  <a:pt x="16797" y="3163"/>
                </a:cubicBezTo>
                <a:cubicBezTo>
                  <a:pt x="14875" y="1055"/>
                  <a:pt x="12356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7" name="image66.png" descr="розмарин.png"/>
          <p:cNvPicPr>
            <a:picLocks noChangeAspect="1"/>
          </p:cNvPicPr>
          <p:nvPr/>
        </p:nvPicPr>
        <p:blipFill>
          <a:blip r:embed="rId7"/>
          <a:srcRect l="2632" t="2626" r="2620" b="2621"/>
          <a:stretch>
            <a:fillRect/>
          </a:stretch>
        </p:blipFill>
        <p:spPr>
          <a:xfrm>
            <a:off x="18798463" y="1819926"/>
            <a:ext cx="3929204" cy="3929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8" y="0"/>
                </a:moveTo>
                <a:cubicBezTo>
                  <a:pt x="7320" y="0"/>
                  <a:pt x="4803" y="1006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6"/>
                  <a:pt x="12356" y="0"/>
                  <a:pt x="9838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70" name="Group 670"/>
          <p:cNvGrpSpPr/>
          <p:nvPr/>
        </p:nvGrpSpPr>
        <p:grpSpPr>
          <a:xfrm>
            <a:off x="7312229" y="7369629"/>
            <a:ext cx="3924352" cy="3924327"/>
            <a:chOff x="126974" y="126987"/>
            <a:chExt cx="3924350" cy="3924325"/>
          </a:xfrm>
        </p:grpSpPr>
        <p:sp>
          <p:nvSpPr>
            <p:cNvPr id="668" name="Shape 668"/>
            <p:cNvSpPr/>
            <p:nvPr/>
          </p:nvSpPr>
          <p:spPr>
            <a:xfrm>
              <a:off x="127000" y="127000"/>
              <a:ext cx="3924300" cy="392430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pic>
          <p:nvPicPr>
            <p:cNvPr id="669" name="горечавка2.png"/>
            <p:cNvPicPr>
              <a:picLocks noChangeAspect="1"/>
            </p:cNvPicPr>
            <p:nvPr/>
          </p:nvPicPr>
          <p:blipFill>
            <a:blip r:embed="rId8"/>
            <a:srcRect l="17501" t="3087" r="20701" b="14378"/>
            <a:stretch>
              <a:fillRect/>
            </a:stretch>
          </p:blipFill>
          <p:spPr>
            <a:xfrm>
              <a:off x="126974" y="126987"/>
              <a:ext cx="3924352" cy="3924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5"/>
                    <a:pt x="2881" y="3016"/>
                  </a:cubicBezTo>
                  <a:cubicBezTo>
                    <a:pt x="-961" y="7037"/>
                    <a:pt x="-961" y="13557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7"/>
                    <a:pt x="20639" y="7037"/>
                    <a:pt x="16797" y="3016"/>
                  </a:cubicBezTo>
                  <a:cubicBezTo>
                    <a:pt x="14875" y="1005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Shape 674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EEED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5" name="Shape 675"/>
          <p:cNvSpPr/>
          <p:nvPr/>
        </p:nvSpPr>
        <p:spPr>
          <a:xfrm>
            <a:off x="10874919" y="5663086"/>
            <a:ext cx="4539471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гриб чага</a:t>
            </a:r>
            <a:endParaRPr spc="15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t>Inonotus obliquus</a:t>
            </a:r>
          </a:p>
        </p:txBody>
      </p:sp>
      <p:sp>
        <p:nvSpPr>
          <p:cNvPr id="676" name="Shape 676"/>
          <p:cNvSpPr/>
          <p:nvPr/>
        </p:nvSpPr>
        <p:spPr>
          <a:xfrm>
            <a:off x="17131529" y="5663086"/>
            <a:ext cx="5484033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родіола рожева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/>
              <a:t>Rhodiola</a:t>
            </a:r>
            <a:r>
              <a:rPr dirty="0" smtClean="0"/>
              <a:t> </a:t>
            </a:r>
            <a:r>
              <a:rPr dirty="0" err="1"/>
              <a:t>rosea</a:t>
            </a:r>
            <a:r>
              <a:rPr dirty="0"/>
              <a:t> root</a:t>
            </a:r>
          </a:p>
        </p:txBody>
      </p:sp>
      <p:sp>
        <p:nvSpPr>
          <p:cNvPr id="677" name="Shape 677"/>
          <p:cNvSpPr/>
          <p:nvPr/>
        </p:nvSpPr>
        <p:spPr>
          <a:xfrm>
            <a:off x="17131529" y="11198096"/>
            <a:ext cx="5484033" cy="15762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algn="ctr" defTabSz="2316477">
              <a:lnSpc>
                <a:spcPct val="99000"/>
              </a:lnSpc>
              <a:spcBef>
                <a:spcPts val="0"/>
              </a:spcBef>
              <a:defRPr sz="28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</a:t>
            </a:r>
            <a:r>
              <a:rPr lang="uk-UA" sz="3000" dirty="0" smtClean="0"/>
              <a:t>корінь </a:t>
            </a:r>
            <a:r>
              <a:rPr lang="uk-UA" sz="3000" dirty="0"/>
              <a:t>е</a:t>
            </a:r>
            <a:r>
              <a:rPr lang="uk-UA" sz="3000" dirty="0" smtClean="0"/>
              <a:t>леутерококу</a:t>
            </a:r>
            <a:endParaRPr lang="uk-UA" sz="3000" spc="142" dirty="0" smtClean="0"/>
          </a:p>
          <a:p>
            <a:pPr algn="ctr" defTabSz="2316477">
              <a:lnSpc>
                <a:spcPct val="99000"/>
              </a:lnSpc>
              <a:spcBef>
                <a:spcPts val="0"/>
              </a:spcBef>
              <a:defRPr sz="20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/>
              <a:t>Eleutherococcus</a:t>
            </a:r>
            <a:r>
              <a:rPr dirty="0" smtClean="0"/>
              <a:t> </a:t>
            </a:r>
            <a:r>
              <a:rPr dirty="0" err="1"/>
              <a:t>senticosus</a:t>
            </a:r>
            <a:r>
              <a:rPr dirty="0"/>
              <a:t> root</a:t>
            </a:r>
          </a:p>
        </p:txBody>
      </p:sp>
      <p:sp>
        <p:nvSpPr>
          <p:cNvPr id="678" name="Shape 678"/>
          <p:cNvSpPr/>
          <p:nvPr/>
        </p:nvSpPr>
        <p:spPr>
          <a:xfrm>
            <a:off x="10064432" y="11198096"/>
            <a:ext cx="6160441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ехінацея пурпурова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Echinacea </a:t>
            </a:r>
            <a:r>
              <a:rPr dirty="0" err="1"/>
              <a:t>purpurea</a:t>
            </a:r>
            <a:r>
              <a:rPr dirty="0"/>
              <a:t> herb</a:t>
            </a:r>
          </a:p>
        </p:txBody>
      </p:sp>
      <p:grpSp>
        <p:nvGrpSpPr>
          <p:cNvPr id="683" name="Group 683"/>
          <p:cNvGrpSpPr/>
          <p:nvPr/>
        </p:nvGrpSpPr>
        <p:grpSpPr>
          <a:xfrm>
            <a:off x="11144283" y="1813550"/>
            <a:ext cx="10714633" cy="9452827"/>
            <a:chOff x="-60" y="0"/>
            <a:chExt cx="10714631" cy="9452825"/>
          </a:xfrm>
        </p:grpSpPr>
        <p:pic>
          <p:nvPicPr>
            <p:cNvPr id="679" name="image67.png" descr="чага.png"/>
            <p:cNvPicPr>
              <a:picLocks noChangeAspect="1"/>
            </p:cNvPicPr>
            <p:nvPr/>
          </p:nvPicPr>
          <p:blipFill>
            <a:blip r:embed="rId3"/>
            <a:srcRect l="2227" t="2239" r="2240" b="2241"/>
            <a:stretch>
              <a:fillRect/>
            </a:stretch>
          </p:blipFill>
          <p:spPr>
            <a:xfrm>
              <a:off x="-61" y="-1"/>
              <a:ext cx="3896043" cy="389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0" y="0"/>
                  </a:moveTo>
                  <a:cubicBezTo>
                    <a:pt x="7322" y="0"/>
                    <a:pt x="4804" y="1004"/>
                    <a:pt x="2882" y="3015"/>
                  </a:cubicBezTo>
                  <a:cubicBezTo>
                    <a:pt x="-960" y="7037"/>
                    <a:pt x="-960" y="13557"/>
                    <a:pt x="2882" y="17579"/>
                  </a:cubicBezTo>
                  <a:cubicBezTo>
                    <a:pt x="6725" y="21600"/>
                    <a:pt x="12955" y="21600"/>
                    <a:pt x="16798" y="17579"/>
                  </a:cubicBezTo>
                  <a:cubicBezTo>
                    <a:pt x="20640" y="13557"/>
                    <a:pt x="20640" y="7037"/>
                    <a:pt x="16798" y="3015"/>
                  </a:cubicBezTo>
                  <a:cubicBezTo>
                    <a:pt x="14876" y="1004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80" name="image68.jpeg" descr="shutterstock_435092947.jpg"/>
            <p:cNvPicPr>
              <a:picLocks noChangeAspect="1"/>
            </p:cNvPicPr>
            <p:nvPr/>
          </p:nvPicPr>
          <p:blipFill>
            <a:blip r:embed="rId4"/>
            <a:srcRect l="8780" r="8791"/>
            <a:stretch>
              <a:fillRect/>
            </a:stretch>
          </p:blipFill>
          <p:spPr>
            <a:xfrm>
              <a:off x="6817952" y="16812"/>
              <a:ext cx="3896043" cy="389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3"/>
                    <a:pt x="2882" y="3162"/>
                  </a:cubicBezTo>
                  <a:cubicBezTo>
                    <a:pt x="-960" y="7380"/>
                    <a:pt x="-960" y="14218"/>
                    <a:pt x="2882" y="18436"/>
                  </a:cubicBezTo>
                  <a:cubicBezTo>
                    <a:pt x="4804" y="20544"/>
                    <a:pt x="7322" y="21600"/>
                    <a:pt x="9840" y="21600"/>
                  </a:cubicBezTo>
                  <a:cubicBezTo>
                    <a:pt x="12358" y="21600"/>
                    <a:pt x="14876" y="20544"/>
                    <a:pt x="16798" y="18436"/>
                  </a:cubicBezTo>
                  <a:cubicBezTo>
                    <a:pt x="20640" y="14218"/>
                    <a:pt x="20640" y="7380"/>
                    <a:pt x="16798" y="3162"/>
                  </a:cubicBezTo>
                  <a:cubicBezTo>
                    <a:pt x="14876" y="1053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81" name="image69.png" descr="эхинацея.png"/>
            <p:cNvPicPr>
              <a:picLocks noChangeAspect="1"/>
            </p:cNvPicPr>
            <p:nvPr/>
          </p:nvPicPr>
          <p:blipFill>
            <a:blip r:embed="rId5"/>
            <a:srcRect l="1736" t="1749" r="1749" b="1750"/>
            <a:stretch>
              <a:fillRect/>
            </a:stretch>
          </p:blipFill>
          <p:spPr>
            <a:xfrm>
              <a:off x="-60" y="5557191"/>
              <a:ext cx="3896042" cy="3895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40" y="0"/>
                  </a:moveTo>
                  <a:cubicBezTo>
                    <a:pt x="7322" y="0"/>
                    <a:pt x="4804" y="1004"/>
                    <a:pt x="2882" y="3015"/>
                  </a:cubicBezTo>
                  <a:cubicBezTo>
                    <a:pt x="-960" y="7037"/>
                    <a:pt x="-960" y="13557"/>
                    <a:pt x="2882" y="17579"/>
                  </a:cubicBezTo>
                  <a:cubicBezTo>
                    <a:pt x="6725" y="21600"/>
                    <a:pt x="12955" y="21600"/>
                    <a:pt x="16798" y="17579"/>
                  </a:cubicBezTo>
                  <a:cubicBezTo>
                    <a:pt x="20640" y="13557"/>
                    <a:pt x="20640" y="7037"/>
                    <a:pt x="16798" y="3015"/>
                  </a:cubicBezTo>
                  <a:cubicBezTo>
                    <a:pt x="14876" y="1004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82" name="image70.jpeg" descr="shutterstock_1429895300.jpg"/>
            <p:cNvPicPr>
              <a:picLocks noChangeAspect="1"/>
            </p:cNvPicPr>
            <p:nvPr/>
          </p:nvPicPr>
          <p:blipFill>
            <a:blip r:embed="rId6"/>
            <a:srcRect l="16067" r="16076"/>
            <a:stretch>
              <a:fillRect/>
            </a:stretch>
          </p:blipFill>
          <p:spPr>
            <a:xfrm>
              <a:off x="6818529" y="5557191"/>
              <a:ext cx="3896043" cy="3895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extrusionOk="0">
                  <a:moveTo>
                    <a:pt x="9840" y="0"/>
                  </a:moveTo>
                  <a:cubicBezTo>
                    <a:pt x="7322" y="0"/>
                    <a:pt x="4804" y="1053"/>
                    <a:pt x="2882" y="3162"/>
                  </a:cubicBezTo>
                  <a:cubicBezTo>
                    <a:pt x="-960" y="7380"/>
                    <a:pt x="-960" y="14218"/>
                    <a:pt x="2882" y="18436"/>
                  </a:cubicBezTo>
                  <a:cubicBezTo>
                    <a:pt x="4804" y="20544"/>
                    <a:pt x="7322" y="21600"/>
                    <a:pt x="9840" y="21600"/>
                  </a:cubicBezTo>
                  <a:cubicBezTo>
                    <a:pt x="12358" y="21600"/>
                    <a:pt x="14876" y="20544"/>
                    <a:pt x="16798" y="18436"/>
                  </a:cubicBezTo>
                  <a:cubicBezTo>
                    <a:pt x="20640" y="14218"/>
                    <a:pt x="20640" y="7380"/>
                    <a:pt x="16798" y="3162"/>
                  </a:cubicBezTo>
                  <a:cubicBezTo>
                    <a:pt x="14876" y="1053"/>
                    <a:pt x="12358" y="0"/>
                    <a:pt x="9840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684" name="Shape 684"/>
          <p:cNvSpPr/>
          <p:nvPr/>
        </p:nvSpPr>
        <p:spPr>
          <a:xfrm>
            <a:off x="957978" y="2830938"/>
            <a:ext cx="9264829" cy="461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Адаптогени підвищують неспецифічну опірність організму.  </a:t>
            </a:r>
            <a:endParaRPr lang="uk-UA" spc="114" dirty="0" smtClean="0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Посилюють обмін речовин  </a:t>
            </a:r>
            <a:endParaRPr lang="uk-UA" spc="114" dirty="0" smtClean="0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в організмі, покращують  транспорт кисню, допомагають упоратися </a:t>
            </a:r>
            <a:endParaRPr lang="uk-UA" spc="114" dirty="0" smtClean="0"/>
          </a:p>
          <a:p>
            <a:pPr defTabSz="2438400">
              <a:lnSpc>
                <a:spcPct val="110000"/>
              </a:lnSpc>
              <a:spcBef>
                <a:spcPts val="0"/>
              </a:spcBef>
              <a:defRPr sz="3800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зі стресом </a:t>
            </a:r>
            <a:r>
              <a:rPr lang="uk-UA" dirty="0"/>
              <a:t>і</a:t>
            </a:r>
            <a:r>
              <a:rPr lang="uk-UA" dirty="0" smtClean="0"/>
              <a:t> перевтомою.</a:t>
            </a:r>
            <a:endParaRPr lang="uk-UA" dirty="0"/>
          </a:p>
        </p:txBody>
      </p:sp>
      <p:sp>
        <p:nvSpPr>
          <p:cNvPr id="685" name="Shape 685"/>
          <p:cNvSpPr>
            <a:spLocks noGrp="1"/>
          </p:cNvSpPr>
          <p:nvPr>
            <p:ph type="title"/>
          </p:nvPr>
        </p:nvSpPr>
        <p:spPr>
          <a:xfrm>
            <a:off x="928564" y="822055"/>
            <a:ext cx="13270036" cy="219269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10000" b="1" spc="300">
                <a:solidFill>
                  <a:srgbClr val="3D5751"/>
                </a:solidFill>
              </a:defRPr>
            </a:lvl1pPr>
          </a:lstStyle>
          <a:p>
            <a:r>
              <a:rPr lang="uk-UA" dirty="0" smtClean="0"/>
              <a:t>Екстракти</a:t>
            </a:r>
            <a:endParaRPr lang="uk-UA" dirty="0"/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/>
          <p:nvPr/>
        </p:nvSpPr>
        <p:spPr>
          <a:xfrm>
            <a:off x="-8469" y="-50800"/>
            <a:ext cx="24434806" cy="13817600"/>
          </a:xfrm>
          <a:prstGeom prst="rect">
            <a:avLst/>
          </a:prstGeom>
          <a:solidFill>
            <a:srgbClr val="EEEDE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0" name="Shape 690"/>
          <p:cNvSpPr/>
          <p:nvPr/>
        </p:nvSpPr>
        <p:spPr>
          <a:xfrm>
            <a:off x="13465335" y="5236057"/>
            <a:ext cx="5544555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77500" lnSpcReduction="2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3900" dirty="0" smtClean="0"/>
              <a:t>трава золототисячника</a:t>
            </a:r>
            <a:endParaRPr lang="uk-UA" sz="3900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sz="2800" dirty="0" err="1" smtClean="0"/>
              <a:t>Centaurium</a:t>
            </a:r>
            <a:r>
              <a:rPr sz="2800" dirty="0" smtClean="0"/>
              <a:t> </a:t>
            </a:r>
            <a:r>
              <a:rPr sz="2800" dirty="0" err="1"/>
              <a:t>erythraea</a:t>
            </a:r>
            <a:r>
              <a:rPr sz="2800" dirty="0"/>
              <a:t> herb</a:t>
            </a:r>
          </a:p>
        </p:txBody>
      </p:sp>
      <p:sp>
        <p:nvSpPr>
          <p:cNvPr id="691" name="Shape 691"/>
          <p:cNvSpPr/>
          <p:nvPr/>
        </p:nvSpPr>
        <p:spPr>
          <a:xfrm>
            <a:off x="18738344" y="5159857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/>
              <a:t>к</a:t>
            </a:r>
            <a:r>
              <a:rPr lang="uk-UA" dirty="0" smtClean="0"/>
              <a:t>віти календули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Calendula </a:t>
            </a:r>
            <a:r>
              <a:rPr dirty="0" err="1"/>
              <a:t>officinalis</a:t>
            </a:r>
            <a:r>
              <a:rPr dirty="0"/>
              <a:t> flower</a:t>
            </a:r>
          </a:p>
        </p:txBody>
      </p:sp>
      <p:sp>
        <p:nvSpPr>
          <p:cNvPr id="692" name="Shape 692"/>
          <p:cNvSpPr/>
          <p:nvPr/>
        </p:nvSpPr>
        <p:spPr>
          <a:xfrm>
            <a:off x="18755275" y="11236196"/>
            <a:ext cx="4539471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ягоди обліпихи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/>
              <a:t>Hippophaë</a:t>
            </a:r>
            <a:r>
              <a:rPr dirty="0" smtClean="0"/>
              <a:t> </a:t>
            </a:r>
            <a:r>
              <a:rPr dirty="0" err="1"/>
              <a:t>rhamnoides</a:t>
            </a:r>
            <a:r>
              <a:rPr dirty="0"/>
              <a:t> fruit</a:t>
            </a:r>
          </a:p>
        </p:txBody>
      </p:sp>
      <p:sp>
        <p:nvSpPr>
          <p:cNvPr id="693" name="Shape 693"/>
          <p:cNvSpPr/>
          <p:nvPr/>
        </p:nvSpPr>
        <p:spPr>
          <a:xfrm>
            <a:off x="8925865" y="11236196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листя кропиви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/>
              <a:t>Urtica</a:t>
            </a:r>
            <a:r>
              <a:rPr dirty="0" smtClean="0"/>
              <a:t> </a:t>
            </a:r>
            <a:r>
              <a:rPr dirty="0" err="1"/>
              <a:t>diolica</a:t>
            </a:r>
            <a:r>
              <a:rPr dirty="0"/>
              <a:t> leaf</a:t>
            </a:r>
          </a:p>
        </p:txBody>
      </p:sp>
      <p:sp>
        <p:nvSpPr>
          <p:cNvPr id="694" name="Shape 694"/>
          <p:cNvSpPr/>
          <p:nvPr/>
        </p:nvSpPr>
        <p:spPr>
          <a:xfrm>
            <a:off x="13030085" y="11236196"/>
            <a:ext cx="616044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плоди шипшини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Rosa </a:t>
            </a:r>
            <a:r>
              <a:rPr dirty="0" err="1"/>
              <a:t>canina</a:t>
            </a:r>
            <a:r>
              <a:rPr dirty="0"/>
              <a:t> fruit</a:t>
            </a:r>
          </a:p>
        </p:txBody>
      </p:sp>
      <p:sp>
        <p:nvSpPr>
          <p:cNvPr id="695" name="Shape 695"/>
          <p:cNvSpPr/>
          <p:nvPr/>
        </p:nvSpPr>
        <p:spPr>
          <a:xfrm>
            <a:off x="8925865" y="5159857"/>
            <a:ext cx="4539470" cy="1282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algn="ctr" defTabSz="2438400">
              <a:lnSpc>
                <a:spcPct val="110000"/>
              </a:lnSpc>
              <a:spcBef>
                <a:spcPts val="0"/>
              </a:spcBef>
              <a:defRPr sz="3000" b="1" spc="100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квіти липи</a:t>
            </a:r>
            <a:endParaRPr lang="uk-UA" spc="150" dirty="0" smtClean="0"/>
          </a:p>
          <a:p>
            <a:pPr algn="ctr" defTabSz="2438400">
              <a:lnSpc>
                <a:spcPct val="110000"/>
              </a:lnSpc>
              <a:spcBef>
                <a:spcPts val="0"/>
              </a:spcBef>
              <a:defRPr sz="2200" i="1">
                <a:latin typeface="Arial"/>
                <a:ea typeface="Arial"/>
                <a:cs typeface="Arial"/>
                <a:sym typeface="Arial"/>
              </a:defRPr>
            </a:pPr>
            <a:r>
              <a:rPr dirty="0" err="1" smtClean="0"/>
              <a:t>Tilia</a:t>
            </a:r>
            <a:r>
              <a:rPr dirty="0" smtClean="0"/>
              <a:t> </a:t>
            </a:r>
            <a:r>
              <a:rPr dirty="0" err="1"/>
              <a:t>cordata</a:t>
            </a:r>
            <a:r>
              <a:rPr dirty="0"/>
              <a:t> flower</a:t>
            </a:r>
          </a:p>
        </p:txBody>
      </p:sp>
      <p:grpSp>
        <p:nvGrpSpPr>
          <p:cNvPr id="698" name="Group 698"/>
          <p:cNvGrpSpPr/>
          <p:nvPr/>
        </p:nvGrpSpPr>
        <p:grpSpPr>
          <a:xfrm>
            <a:off x="8769297" y="1055312"/>
            <a:ext cx="4860909" cy="4860909"/>
            <a:chOff x="0" y="0"/>
            <a:chExt cx="4860907" cy="4860907"/>
          </a:xfrm>
        </p:grpSpPr>
        <p:sp>
          <p:nvSpPr>
            <p:cNvPr id="696" name="Shape 696"/>
            <p:cNvSpPr/>
            <p:nvPr/>
          </p:nvSpPr>
          <p:spPr>
            <a:xfrm rot="19692252">
              <a:off x="665193" y="665193"/>
              <a:ext cx="3530521" cy="353052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697" name="image71.png" descr="lipa.png"/>
            <p:cNvPicPr>
              <a:picLocks noChangeAspect="1"/>
            </p:cNvPicPr>
            <p:nvPr/>
          </p:nvPicPr>
          <p:blipFill>
            <a:blip r:embed="rId3"/>
            <a:srcRect l="13048" r="13049"/>
            <a:stretch>
              <a:fillRect/>
            </a:stretch>
          </p:blipFill>
          <p:spPr>
            <a:xfrm rot="19692252">
              <a:off x="603497" y="761896"/>
              <a:ext cx="3530060" cy="3185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21600" extrusionOk="0">
                  <a:moveTo>
                    <a:pt x="7083" y="0"/>
                  </a:moveTo>
                  <a:cubicBezTo>
                    <a:pt x="5544" y="544"/>
                    <a:pt x="4094" y="1553"/>
                    <a:pt x="2882" y="3027"/>
                  </a:cubicBezTo>
                  <a:cubicBezTo>
                    <a:pt x="-961" y="7701"/>
                    <a:pt x="-961" y="15279"/>
                    <a:pt x="2882" y="19953"/>
                  </a:cubicBezTo>
                  <a:cubicBezTo>
                    <a:pt x="3407" y="20592"/>
                    <a:pt x="3979" y="21136"/>
                    <a:pt x="4583" y="21600"/>
                  </a:cubicBezTo>
                  <a:lnTo>
                    <a:pt x="15097" y="21600"/>
                  </a:lnTo>
                  <a:cubicBezTo>
                    <a:pt x="15700" y="21136"/>
                    <a:pt x="16271" y="20592"/>
                    <a:pt x="16796" y="19953"/>
                  </a:cubicBezTo>
                  <a:cubicBezTo>
                    <a:pt x="20639" y="15279"/>
                    <a:pt x="20639" y="7701"/>
                    <a:pt x="16796" y="3027"/>
                  </a:cubicBezTo>
                  <a:cubicBezTo>
                    <a:pt x="15584" y="1553"/>
                    <a:pt x="14134" y="544"/>
                    <a:pt x="12595" y="0"/>
                  </a:cubicBezTo>
                  <a:lnTo>
                    <a:pt x="708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01" name="Group 701"/>
          <p:cNvGrpSpPr/>
          <p:nvPr/>
        </p:nvGrpSpPr>
        <p:grpSpPr>
          <a:xfrm>
            <a:off x="18577439" y="1001514"/>
            <a:ext cx="4937140" cy="4930102"/>
            <a:chOff x="51" y="38"/>
            <a:chExt cx="4937138" cy="4930100"/>
          </a:xfrm>
        </p:grpSpPr>
        <p:sp>
          <p:nvSpPr>
            <p:cNvPr id="699" name="Shape 699"/>
            <p:cNvSpPr/>
            <p:nvPr/>
          </p:nvSpPr>
          <p:spPr>
            <a:xfrm rot="529400">
              <a:off x="682383" y="724350"/>
              <a:ext cx="3530521" cy="353052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00" name="image72.png" descr="calenda.png"/>
            <p:cNvPicPr>
              <a:picLocks noChangeAspect="1"/>
            </p:cNvPicPr>
            <p:nvPr/>
          </p:nvPicPr>
          <p:blipFill>
            <a:blip r:embed="rId4"/>
            <a:srcRect l="17608" t="4742" r="8385" b="5"/>
            <a:stretch>
              <a:fillRect/>
            </a:stretch>
          </p:blipFill>
          <p:spPr>
            <a:xfrm rot="2437148">
              <a:off x="702923" y="731967"/>
              <a:ext cx="3531395" cy="346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0" h="21542" extrusionOk="0">
                  <a:moveTo>
                    <a:pt x="10108" y="5"/>
                  </a:moveTo>
                  <a:cubicBezTo>
                    <a:pt x="8149" y="-58"/>
                    <a:pt x="6259" y="538"/>
                    <a:pt x="4654" y="1648"/>
                  </a:cubicBezTo>
                  <a:cubicBezTo>
                    <a:pt x="2516" y="3127"/>
                    <a:pt x="883" y="5518"/>
                    <a:pt x="262" y="8467"/>
                  </a:cubicBezTo>
                  <a:cubicBezTo>
                    <a:pt x="-951" y="14237"/>
                    <a:pt x="2168" y="19997"/>
                    <a:pt x="7252" y="21542"/>
                  </a:cubicBezTo>
                  <a:lnTo>
                    <a:pt x="12469" y="21542"/>
                  </a:lnTo>
                  <a:cubicBezTo>
                    <a:pt x="15814" y="20503"/>
                    <a:pt x="18559" y="17516"/>
                    <a:pt x="19408" y="13477"/>
                  </a:cubicBezTo>
                  <a:cubicBezTo>
                    <a:pt x="20649" y="7578"/>
                    <a:pt x="17367" y="1678"/>
                    <a:pt x="12080" y="294"/>
                  </a:cubicBezTo>
                  <a:cubicBezTo>
                    <a:pt x="11419" y="121"/>
                    <a:pt x="10761" y="26"/>
                    <a:pt x="10108" y="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04" name="Group 704"/>
          <p:cNvGrpSpPr/>
          <p:nvPr/>
        </p:nvGrpSpPr>
        <p:grpSpPr>
          <a:xfrm>
            <a:off x="8755891" y="7090910"/>
            <a:ext cx="4879442" cy="4879442"/>
            <a:chOff x="-1" y="0"/>
            <a:chExt cx="4879440" cy="4879440"/>
          </a:xfrm>
        </p:grpSpPr>
        <p:sp>
          <p:nvSpPr>
            <p:cNvPr id="702" name="Shape 702"/>
            <p:cNvSpPr/>
            <p:nvPr/>
          </p:nvSpPr>
          <p:spPr>
            <a:xfrm rot="18165696">
              <a:off x="674459" y="674459"/>
              <a:ext cx="3530521" cy="353052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03" name="image73.png" descr="kropivka.png"/>
            <p:cNvPicPr>
              <a:picLocks noChangeAspect="1"/>
            </p:cNvPicPr>
            <p:nvPr/>
          </p:nvPicPr>
          <p:blipFill>
            <a:blip r:embed="rId5"/>
            <a:srcRect l="144" r="143" b="7"/>
            <a:stretch>
              <a:fillRect/>
            </a:stretch>
          </p:blipFill>
          <p:spPr>
            <a:xfrm rot="20073446">
              <a:off x="673772" y="801573"/>
              <a:ext cx="3531709" cy="3276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2" h="21600" extrusionOk="0">
                  <a:moveTo>
                    <a:pt x="6243" y="0"/>
                  </a:moveTo>
                  <a:cubicBezTo>
                    <a:pt x="5706" y="253"/>
                    <a:pt x="5188" y="551"/>
                    <a:pt x="4697" y="908"/>
                  </a:cubicBezTo>
                  <a:cubicBezTo>
                    <a:pt x="2539" y="2477"/>
                    <a:pt x="890" y="5015"/>
                    <a:pt x="264" y="8143"/>
                  </a:cubicBezTo>
                  <a:cubicBezTo>
                    <a:pt x="-874" y="13830"/>
                    <a:pt x="1764" y="19508"/>
                    <a:pt x="6258" y="21600"/>
                  </a:cubicBezTo>
                  <a:lnTo>
                    <a:pt x="13605" y="21600"/>
                  </a:lnTo>
                  <a:cubicBezTo>
                    <a:pt x="16507" y="20236"/>
                    <a:pt x="18820" y="17299"/>
                    <a:pt x="19588" y="13460"/>
                  </a:cubicBezTo>
                  <a:cubicBezTo>
                    <a:pt x="20726" y="7771"/>
                    <a:pt x="18087" y="2092"/>
                    <a:pt x="13591" y="0"/>
                  </a:cubicBezTo>
                  <a:lnTo>
                    <a:pt x="624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07" name="Group 707"/>
          <p:cNvGrpSpPr/>
          <p:nvPr/>
        </p:nvGrpSpPr>
        <p:grpSpPr>
          <a:xfrm>
            <a:off x="13813613" y="7264928"/>
            <a:ext cx="4576689" cy="4531603"/>
            <a:chOff x="161" y="66"/>
            <a:chExt cx="4576688" cy="4531602"/>
          </a:xfrm>
        </p:grpSpPr>
        <p:sp>
          <p:nvSpPr>
            <p:cNvPr id="705" name="Shape 705"/>
            <p:cNvSpPr/>
            <p:nvPr/>
          </p:nvSpPr>
          <p:spPr>
            <a:xfrm rot="21033539">
              <a:off x="523153" y="500583"/>
              <a:ext cx="3530522" cy="353052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06" name="image74.png" descr="шиповник.png"/>
            <p:cNvPicPr>
              <a:picLocks noChangeAspect="1"/>
            </p:cNvPicPr>
            <p:nvPr/>
          </p:nvPicPr>
          <p:blipFill>
            <a:blip r:embed="rId6"/>
            <a:srcRect l="9761" r="651"/>
            <a:stretch>
              <a:fillRect/>
            </a:stretch>
          </p:blipFill>
          <p:spPr>
            <a:xfrm rot="1341288">
              <a:off x="523172" y="541934"/>
              <a:ext cx="3530667" cy="344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46" h="21600" extrusionOk="0">
                  <a:moveTo>
                    <a:pt x="7753" y="0"/>
                  </a:moveTo>
                  <a:cubicBezTo>
                    <a:pt x="6649" y="269"/>
                    <a:pt x="5595" y="737"/>
                    <a:pt x="4646" y="1400"/>
                  </a:cubicBezTo>
                  <a:cubicBezTo>
                    <a:pt x="2509" y="2891"/>
                    <a:pt x="881" y="5301"/>
                    <a:pt x="262" y="8274"/>
                  </a:cubicBezTo>
                  <a:cubicBezTo>
                    <a:pt x="-977" y="14220"/>
                    <a:pt x="2299" y="20168"/>
                    <a:pt x="7580" y="21563"/>
                  </a:cubicBezTo>
                  <a:cubicBezTo>
                    <a:pt x="7635" y="21577"/>
                    <a:pt x="7689" y="21587"/>
                    <a:pt x="7744" y="21600"/>
                  </a:cubicBezTo>
                  <a:lnTo>
                    <a:pt x="11893" y="21600"/>
                  </a:lnTo>
                  <a:cubicBezTo>
                    <a:pt x="15483" y="20725"/>
                    <a:pt x="18489" y="17619"/>
                    <a:pt x="19384" y="13326"/>
                  </a:cubicBezTo>
                  <a:cubicBezTo>
                    <a:pt x="20623" y="7380"/>
                    <a:pt x="17345" y="1430"/>
                    <a:pt x="12063" y="35"/>
                  </a:cubicBezTo>
                  <a:cubicBezTo>
                    <a:pt x="12008" y="21"/>
                    <a:pt x="11957" y="13"/>
                    <a:pt x="11902" y="0"/>
                  </a:cubicBezTo>
                  <a:lnTo>
                    <a:pt x="7753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710" name="Group 710"/>
          <p:cNvGrpSpPr/>
          <p:nvPr/>
        </p:nvGrpSpPr>
        <p:grpSpPr>
          <a:xfrm>
            <a:off x="18612216" y="7146802"/>
            <a:ext cx="4796811" cy="4796811"/>
            <a:chOff x="0" y="0"/>
            <a:chExt cx="4796809" cy="4796809"/>
          </a:xfrm>
        </p:grpSpPr>
        <p:sp>
          <p:nvSpPr>
            <p:cNvPr id="708" name="Shape 708"/>
            <p:cNvSpPr/>
            <p:nvPr/>
          </p:nvSpPr>
          <p:spPr>
            <a:xfrm rot="9066680">
              <a:off x="633143" y="633143"/>
              <a:ext cx="3530521" cy="353052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709" name="image75.png" descr="облепиха.png"/>
            <p:cNvPicPr>
              <a:picLocks noChangeAspect="1"/>
            </p:cNvPicPr>
            <p:nvPr/>
          </p:nvPicPr>
          <p:blipFill>
            <a:blip r:embed="rId7"/>
            <a:srcRect l="3671"/>
            <a:stretch>
              <a:fillRect/>
            </a:stretch>
          </p:blipFill>
          <p:spPr>
            <a:xfrm rot="10974428">
              <a:off x="869440" y="817733"/>
              <a:ext cx="3289367" cy="3115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extrusionOk="0">
                  <a:moveTo>
                    <a:pt x="5912" y="0"/>
                  </a:moveTo>
                  <a:cubicBezTo>
                    <a:pt x="5693" y="128"/>
                    <a:pt x="5472" y="255"/>
                    <a:pt x="5262" y="399"/>
                  </a:cubicBezTo>
                  <a:cubicBezTo>
                    <a:pt x="2845" y="2049"/>
                    <a:pt x="997" y="4714"/>
                    <a:pt x="296" y="8004"/>
                  </a:cubicBezTo>
                  <a:cubicBezTo>
                    <a:pt x="-883" y="13535"/>
                    <a:pt x="1558" y="19055"/>
                    <a:pt x="5915" y="21597"/>
                  </a:cubicBezTo>
                  <a:lnTo>
                    <a:pt x="16325" y="21600"/>
                  </a:lnTo>
                  <a:cubicBezTo>
                    <a:pt x="18125" y="20547"/>
                    <a:pt x="19660" y="18969"/>
                    <a:pt x="20715" y="16983"/>
                  </a:cubicBezTo>
                  <a:lnTo>
                    <a:pt x="20717" y="4642"/>
                  </a:lnTo>
                  <a:cubicBezTo>
                    <a:pt x="19690" y="2704"/>
                    <a:pt x="18184" y="1083"/>
                    <a:pt x="16328" y="0"/>
                  </a:cubicBezTo>
                  <a:lnTo>
                    <a:pt x="5912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711" name="Shape 711"/>
          <p:cNvSpPr/>
          <p:nvPr/>
        </p:nvSpPr>
        <p:spPr>
          <a:xfrm>
            <a:off x="925181" y="2775598"/>
            <a:ext cx="7129510" cy="4612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100"/>
              </a:spcBef>
              <a:defRPr sz="380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Активують вироблення інтерферону, </a:t>
            </a:r>
            <a:r>
              <a:rPr lang="uk-UA" dirty="0" smtClean="0">
                <a:solidFill>
                  <a:srgbClr val="535353"/>
                </a:solidFill>
              </a:rPr>
              <a:t>сприяють  синтезу антитіл, беруть участь у стимуляції вироблення клітин, що відповідають </a:t>
            </a:r>
            <a:r>
              <a:rPr lang="uk-UA" dirty="0" smtClean="0"/>
              <a:t>за ліквідацію вірусів </a:t>
            </a:r>
            <a:r>
              <a:rPr lang="uk-UA" dirty="0"/>
              <a:t>і</a:t>
            </a:r>
            <a:r>
              <a:rPr lang="uk-UA" dirty="0" smtClean="0"/>
              <a:t> бактерій.</a:t>
            </a:r>
            <a:endParaRPr lang="uk-UA" dirty="0"/>
          </a:p>
        </p:txBody>
      </p:sp>
      <p:sp>
        <p:nvSpPr>
          <p:cNvPr id="712" name="Shape 712"/>
          <p:cNvSpPr>
            <a:spLocks noGrp="1"/>
          </p:cNvSpPr>
          <p:nvPr>
            <p:ph type="title"/>
          </p:nvPr>
        </p:nvSpPr>
        <p:spPr>
          <a:xfrm>
            <a:off x="912947" y="825209"/>
            <a:ext cx="22672624" cy="2192697"/>
          </a:xfrm>
          <a:prstGeom prst="rect">
            <a:avLst/>
          </a:prstGeom>
        </p:spPr>
        <p:txBody>
          <a:bodyPr lIns="243798" tIns="243798" rIns="243798" bIns="243798" anchor="t"/>
          <a:lstStyle>
            <a:lvl1pPr algn="l" defTabSz="2438400">
              <a:defRPr sz="10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Екстракти</a:t>
            </a:r>
            <a:endParaRPr lang="uk-UA" dirty="0"/>
          </a:p>
        </p:txBody>
      </p:sp>
      <p:pic>
        <p:nvPicPr>
          <p:cNvPr id="713" name="золото.jpg"/>
          <p:cNvPicPr>
            <a:picLocks noChangeAspect="1"/>
          </p:cNvPicPr>
          <p:nvPr/>
        </p:nvPicPr>
        <p:blipFill>
          <a:blip r:embed="rId8"/>
          <a:srcRect l="33081" t="3865" r="3212"/>
          <a:stretch>
            <a:fillRect/>
          </a:stretch>
        </p:blipFill>
        <p:spPr>
          <a:xfrm flipH="1">
            <a:off x="14336757" y="1702604"/>
            <a:ext cx="3530434" cy="3528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1056"/>
                  <a:pt x="2882" y="3166"/>
                </a:cubicBezTo>
                <a:cubicBezTo>
                  <a:pt x="-961" y="7386"/>
                  <a:pt x="-961" y="14228"/>
                  <a:pt x="2882" y="18449"/>
                </a:cubicBezTo>
                <a:cubicBezTo>
                  <a:pt x="4731" y="20480"/>
                  <a:pt x="7133" y="21524"/>
                  <a:pt x="9556" y="21600"/>
                </a:cubicBezTo>
                <a:lnTo>
                  <a:pt x="10122" y="21600"/>
                </a:lnTo>
                <a:cubicBezTo>
                  <a:pt x="12545" y="21524"/>
                  <a:pt x="14947" y="20480"/>
                  <a:pt x="16796" y="18449"/>
                </a:cubicBezTo>
                <a:cubicBezTo>
                  <a:pt x="20639" y="14228"/>
                  <a:pt x="20639" y="7386"/>
                  <a:pt x="16796" y="3166"/>
                </a:cubicBezTo>
                <a:cubicBezTo>
                  <a:pt x="14875" y="1056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" name="image76.jpeg" descr="back3.jpg"/>
          <p:cNvPicPr>
            <a:picLocks noChangeAspect="1"/>
          </p:cNvPicPr>
          <p:nvPr/>
        </p:nvPicPr>
        <p:blipFill>
          <a:blip r:embed="rId2"/>
          <a:srcRect r="6748" b="6973"/>
          <a:stretch>
            <a:fillRect/>
          </a:stretch>
        </p:blipFill>
        <p:spPr>
          <a:xfrm>
            <a:off x="-49064" y="0"/>
            <a:ext cx="24603733" cy="13806228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Shape 718"/>
          <p:cNvSpPr>
            <a:spLocks noGrp="1"/>
          </p:cNvSpPr>
          <p:nvPr>
            <p:ph type="subTitle" sz="half" idx="1"/>
          </p:nvPr>
        </p:nvSpPr>
        <p:spPr>
          <a:xfrm>
            <a:off x="14554922" y="1694373"/>
            <a:ext cx="9652411" cy="11893026"/>
          </a:xfrm>
          <a:prstGeom prst="rect">
            <a:avLst/>
          </a:prstGeom>
        </p:spPr>
        <p:txBody>
          <a:bodyPr lIns="243798" tIns="243798" rIns="243798" bIns="243798"/>
          <a:lstStyle/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21 високоактивний екстракт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з рослин, зібраних з усього світу.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Унікальний природний склад забезпечує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широкий спектр дії продукту.</a:t>
            </a:r>
          </a:p>
          <a:p>
            <a:pPr defTabSz="2438400">
              <a:lnSpc>
                <a:spcPct val="110000"/>
              </a:lnSpc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uk-UA" dirty="0" smtClean="0"/>
          </a:p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Створений природою — втілений технологіями</a:t>
            </a:r>
            <a:endParaRPr lang="uk-UA" b="0" dirty="0" smtClean="0"/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Кожний екстракт виготовляють за особливою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технологією безпосередньо на виробництві у Німеччині.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uk-UA" dirty="0" smtClean="0"/>
          </a:p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Синергія компонентів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Вивірене поєднання інгредієнтів 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та їх пропорцій забезпечує високу </a:t>
            </a:r>
            <a:br>
              <a:rPr lang="uk-UA" dirty="0" smtClean="0"/>
            </a:br>
            <a:r>
              <a:rPr lang="uk-UA" dirty="0" smtClean="0"/>
              <a:t>ефективність фітоконцентрату.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uk-UA" dirty="0" smtClean="0"/>
          </a:p>
          <a:p>
            <a:pPr defTabSz="2438400">
              <a:lnSpc>
                <a:spcPct val="110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err="1" smtClean="0"/>
              <a:t>Бустер</a:t>
            </a:r>
            <a:r>
              <a:rPr lang="uk-UA" dirty="0" smtClean="0"/>
              <a:t> вашого імунітету</a:t>
            </a:r>
          </a:p>
          <a:p>
            <a:pPr defTabSz="2438400">
              <a:lnSpc>
                <a:spcPct val="110000"/>
              </a:lnSpc>
              <a:defRPr sz="3000"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Екстрадія для активації захисних сил організму</a:t>
            </a:r>
            <a:r>
              <a:rPr dirty="0" smtClean="0"/>
              <a:t>.</a:t>
            </a:r>
            <a:endParaRPr dirty="0"/>
          </a:p>
        </p:txBody>
      </p:sp>
      <p:sp>
        <p:nvSpPr>
          <p:cNvPr id="719" name="Shape 719"/>
          <p:cNvSpPr/>
          <p:nvPr/>
        </p:nvSpPr>
        <p:spPr>
          <a:xfrm>
            <a:off x="12844653" y="1774806"/>
            <a:ext cx="1766569" cy="1420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defTabSz="2438400">
              <a:spcBef>
                <a:spcPts val="0"/>
              </a:spcBef>
              <a:defRPr sz="7300">
                <a:solidFill>
                  <a:srgbClr val="EDDCCE"/>
                </a:solidFill>
                <a:latin typeface="Gilroy Medium"/>
                <a:ea typeface="Gilroy Medium"/>
                <a:cs typeface="Gilroy Medium"/>
                <a:sym typeface="Gilroy Medium"/>
              </a:defRPr>
            </a:lvl1pPr>
          </a:lstStyle>
          <a:p>
            <a:r>
              <a:t>21</a:t>
            </a:r>
          </a:p>
        </p:txBody>
      </p:sp>
      <p:pic>
        <p:nvPicPr>
          <p:cNvPr id="720" name="image77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878" y="4540596"/>
            <a:ext cx="1256913" cy="1081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image78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7100" y="7530089"/>
            <a:ext cx="1426465" cy="1392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22" name="image79.png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2741" y="9997291"/>
            <a:ext cx="1482788" cy="1392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image2.png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58459" y="12356407"/>
            <a:ext cx="2574767" cy="451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/>
          <p:nvPr/>
        </p:nvSpPr>
        <p:spPr>
          <a:xfrm>
            <a:off x="-25400" y="-50800"/>
            <a:ext cx="24434800" cy="13817600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26" name="Shape 726"/>
          <p:cNvSpPr>
            <a:spLocks noGrp="1"/>
          </p:cNvSpPr>
          <p:nvPr>
            <p:ph type="title"/>
          </p:nvPr>
        </p:nvSpPr>
        <p:spPr>
          <a:xfrm>
            <a:off x="903164" y="843832"/>
            <a:ext cx="22721604" cy="2261918"/>
          </a:xfrm>
          <a:prstGeom prst="rect">
            <a:avLst/>
          </a:prstGeom>
        </p:spPr>
        <p:txBody>
          <a:bodyPr/>
          <a:lstStyle>
            <a:lvl1pPr>
              <a:defRPr sz="10000" b="1">
                <a:solidFill>
                  <a:srgbClr val="3D5751"/>
                </a:solidFill>
              </a:defRPr>
            </a:lvl1pPr>
          </a:lstStyle>
          <a:p>
            <a:r>
              <a:rPr lang="uk-UA" dirty="0" smtClean="0"/>
              <a:t>Застосування</a:t>
            </a:r>
            <a:endParaRPr lang="uk-UA" dirty="0"/>
          </a:p>
        </p:txBody>
      </p:sp>
      <p:sp>
        <p:nvSpPr>
          <p:cNvPr id="727" name="Shape 727"/>
          <p:cNvSpPr>
            <a:spLocks noGrp="1"/>
          </p:cNvSpPr>
          <p:nvPr>
            <p:ph type="body" sz="quarter" idx="1"/>
          </p:nvPr>
        </p:nvSpPr>
        <p:spPr>
          <a:xfrm>
            <a:off x="2617666" y="8461947"/>
            <a:ext cx="7680170" cy="510163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3800">
                <a:solidFill>
                  <a:srgbClr val="535353"/>
                </a:solidFill>
              </a:defRPr>
            </a:pPr>
            <a:r>
              <a:rPr dirty="0"/>
              <a:t>1 </a:t>
            </a:r>
            <a:r>
              <a:rPr lang="uk-UA" dirty="0" smtClean="0"/>
              <a:t>мірна склянка (15 </a:t>
            </a:r>
            <a:r>
              <a:rPr lang="uk-UA" dirty="0" err="1" smtClean="0"/>
              <a:t>мл</a:t>
            </a:r>
            <a:r>
              <a:rPr lang="uk-UA" dirty="0" smtClean="0"/>
              <a:t>)  </a:t>
            </a:r>
          </a:p>
          <a:p>
            <a:pPr marL="0" indent="0">
              <a:lnSpc>
                <a:spcPct val="100000"/>
              </a:lnSpc>
              <a:buSzTx/>
              <a:buNone/>
              <a:defRPr sz="3800">
                <a:solidFill>
                  <a:srgbClr val="535353"/>
                </a:solidFill>
              </a:defRPr>
            </a:pPr>
            <a:r>
              <a:rPr lang="uk-UA" dirty="0" smtClean="0"/>
              <a:t>+ 1/2 склянки води після їди.</a:t>
            </a:r>
          </a:p>
          <a:p>
            <a:pPr marL="0" indent="0">
              <a:lnSpc>
                <a:spcPct val="100000"/>
              </a:lnSpc>
              <a:buSzTx/>
              <a:buNone/>
              <a:defRPr sz="3800">
                <a:solidFill>
                  <a:srgbClr val="535353"/>
                </a:solidFill>
              </a:defRPr>
            </a:pPr>
            <a:r>
              <a:rPr lang="uk-UA" dirty="0" smtClean="0"/>
              <a:t>Застосовуйте фітоконцентрат </a:t>
            </a:r>
          </a:p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3D5751"/>
                </a:solidFill>
              </a:defRPr>
            </a:pPr>
            <a:r>
              <a:rPr lang="uk-UA" dirty="0" smtClean="0"/>
              <a:t>1–2 рази на день</a:t>
            </a:r>
            <a:r>
              <a:rPr dirty="0" smtClean="0"/>
              <a:t>.</a:t>
            </a:r>
            <a:endParaRPr dirty="0"/>
          </a:p>
        </p:txBody>
      </p:sp>
      <p:sp>
        <p:nvSpPr>
          <p:cNvPr id="728" name="Shape 728"/>
          <p:cNvSpPr/>
          <p:nvPr/>
        </p:nvSpPr>
        <p:spPr>
          <a:xfrm>
            <a:off x="12650961" y="8472809"/>
            <a:ext cx="8276875" cy="265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38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1 </a:t>
            </a:r>
            <a:r>
              <a:rPr lang="uk-UA" dirty="0" smtClean="0"/>
              <a:t>мірна склянка (15 </a:t>
            </a:r>
            <a:r>
              <a:rPr lang="uk-UA" dirty="0" err="1" smtClean="0"/>
              <a:t>мл</a:t>
            </a:r>
            <a:r>
              <a:rPr lang="uk-UA" dirty="0" smtClean="0"/>
              <a:t>) 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38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+ 1/2 склянки води після їди.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3–5 разів на день</a:t>
            </a:r>
            <a:r>
              <a:rPr lang="uk-UA" b="0" dirty="0" smtClean="0">
                <a:solidFill>
                  <a:srgbClr val="000000"/>
                </a:solidFill>
              </a:rPr>
              <a:t> </a:t>
            </a:r>
            <a:r>
              <a:rPr lang="uk-UA" b="0" dirty="0" smtClean="0">
                <a:solidFill>
                  <a:srgbClr val="535353"/>
                </a:solidFill>
              </a:rPr>
              <a:t>для зменшення симптомів і ризику ускладнень.</a:t>
            </a:r>
            <a:endParaRPr lang="uk-UA" b="0" dirty="0">
              <a:solidFill>
                <a:srgbClr val="535353"/>
              </a:solidFill>
            </a:endParaRPr>
          </a:p>
        </p:txBody>
      </p:sp>
      <p:sp>
        <p:nvSpPr>
          <p:cNvPr id="729" name="Shape 729"/>
          <p:cNvSpPr/>
          <p:nvPr/>
        </p:nvSpPr>
        <p:spPr>
          <a:xfrm>
            <a:off x="2600732" y="6239800"/>
            <a:ext cx="8409694" cy="1564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для профілактики </a:t>
            </a:r>
            <a:endParaRPr lang="uk-UA" dirty="0"/>
          </a:p>
        </p:txBody>
      </p:sp>
      <p:sp>
        <p:nvSpPr>
          <p:cNvPr id="730" name="Shape 730"/>
          <p:cNvSpPr/>
          <p:nvPr/>
        </p:nvSpPr>
        <p:spPr>
          <a:xfrm>
            <a:off x="12584551" y="6228102"/>
            <a:ext cx="8409697" cy="1564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для посиленої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підтримки</a:t>
            </a:r>
            <a:endParaRPr lang="uk-UA" dirty="0"/>
          </a:p>
        </p:txBody>
      </p:sp>
      <p:grpSp>
        <p:nvGrpSpPr>
          <p:cNvPr id="733" name="Group 733"/>
          <p:cNvGrpSpPr/>
          <p:nvPr/>
        </p:nvGrpSpPr>
        <p:grpSpPr>
          <a:xfrm>
            <a:off x="2878456" y="4077745"/>
            <a:ext cx="2717902" cy="2134129"/>
            <a:chOff x="0" y="0"/>
            <a:chExt cx="2717901" cy="2134127"/>
          </a:xfrm>
        </p:grpSpPr>
        <p:pic>
          <p:nvPicPr>
            <p:cNvPr id="731" name="image80.png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1388179"/>
              <a:ext cx="688128" cy="699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image81.png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5510" y="-1"/>
              <a:ext cx="1052392" cy="2134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34" name="Shape 734"/>
          <p:cNvSpPr/>
          <p:nvPr/>
        </p:nvSpPr>
        <p:spPr>
          <a:xfrm>
            <a:off x="3675998" y="5254199"/>
            <a:ext cx="1791276" cy="121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4700">
                <a:solidFill>
                  <a:srgbClr val="3D575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+</a:t>
            </a:r>
          </a:p>
        </p:txBody>
      </p:sp>
      <p:grpSp>
        <p:nvGrpSpPr>
          <p:cNvPr id="739" name="Group 739"/>
          <p:cNvGrpSpPr/>
          <p:nvPr/>
        </p:nvGrpSpPr>
        <p:grpSpPr>
          <a:xfrm>
            <a:off x="12879208" y="4154949"/>
            <a:ext cx="2717906" cy="2310748"/>
            <a:chOff x="-1" y="0"/>
            <a:chExt cx="2717905" cy="2310747"/>
          </a:xfrm>
        </p:grpSpPr>
        <p:grpSp>
          <p:nvGrpSpPr>
            <p:cNvPr id="737" name="Group 737"/>
            <p:cNvGrpSpPr/>
            <p:nvPr/>
          </p:nvGrpSpPr>
          <p:grpSpPr>
            <a:xfrm>
              <a:off x="-2" y="-1"/>
              <a:ext cx="2717907" cy="2134129"/>
              <a:chOff x="0" y="0"/>
              <a:chExt cx="2717905" cy="2134127"/>
            </a:xfrm>
          </p:grpSpPr>
          <p:pic>
            <p:nvPicPr>
              <p:cNvPr id="735" name="image80.png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" y="1388180"/>
                <a:ext cx="688128" cy="6993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36" name="image81.png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65512" y="-1"/>
                <a:ext cx="1052393" cy="21341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38" name="Shape 738"/>
            <p:cNvSpPr/>
            <p:nvPr/>
          </p:nvSpPr>
          <p:spPr>
            <a:xfrm>
              <a:off x="797542" y="1099251"/>
              <a:ext cx="1791277" cy="1211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normAutofit/>
            </a:bodyPr>
            <a:lstStyle>
              <a:lvl1pPr defTabSz="2438400">
                <a:lnSpc>
                  <a:spcPct val="100000"/>
                </a:lnSpc>
                <a:spcBef>
                  <a:spcPts val="0"/>
                </a:spcBef>
                <a:defRPr sz="4700">
                  <a:solidFill>
                    <a:srgbClr val="3D5751"/>
                  </a:solidFill>
                  <a:latin typeface="Proxima Nova Semibold"/>
                  <a:ea typeface="Proxima Nova Semibold"/>
                  <a:cs typeface="Proxima Nova Semibold"/>
                  <a:sym typeface="Proxima Nova Semibold"/>
                </a:defRPr>
              </a:lvl1pPr>
            </a:lstStyle>
            <a:p>
              <a:r>
                <a:t>+</a:t>
              </a:r>
            </a:p>
          </p:txBody>
        </p:sp>
      </p:grpSp>
      <p:pic>
        <p:nvPicPr>
          <p:cNvPr id="740" name="image45.png" descr="Image"/>
          <p:cNvPicPr>
            <a:picLocks noChangeAspect="1"/>
          </p:cNvPicPr>
          <p:nvPr/>
        </p:nvPicPr>
        <p:blipFill>
          <a:blip r:embed="rId4">
            <a:alphaModFix amt="10323"/>
          </a:blip>
          <a:stretch>
            <a:fillRect/>
          </a:stretch>
        </p:blipFill>
        <p:spPr>
          <a:xfrm rot="20910798" flipH="1">
            <a:off x="18260800" y="-1264094"/>
            <a:ext cx="7854451" cy="18794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/>
          <p:nvPr/>
        </p:nvSpPr>
        <p:spPr>
          <a:xfrm>
            <a:off x="-203302" y="-203895"/>
            <a:ext cx="26174602" cy="14123791"/>
          </a:xfrm>
          <a:prstGeom prst="rect">
            <a:avLst/>
          </a:prstGeom>
          <a:solidFill>
            <a:srgbClr val="11302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43" name="image82.png" descr="финl.png"/>
          <p:cNvPicPr>
            <a:picLocks noChangeAspect="1"/>
          </p:cNvPicPr>
          <p:nvPr/>
        </p:nvPicPr>
        <p:blipFill>
          <a:blip r:embed="rId3"/>
          <a:srcRect r="2619" b="3076"/>
          <a:stretch>
            <a:fillRect/>
          </a:stretch>
        </p:blipFill>
        <p:spPr>
          <a:xfrm>
            <a:off x="-393422" y="-113474"/>
            <a:ext cx="24900752" cy="13940898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Shape 744"/>
          <p:cNvSpPr>
            <a:spLocks noGrp="1"/>
          </p:cNvSpPr>
          <p:nvPr>
            <p:ph type="title"/>
          </p:nvPr>
        </p:nvSpPr>
        <p:spPr>
          <a:xfrm>
            <a:off x="900997" y="837830"/>
            <a:ext cx="15563452" cy="374476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10000" b="1">
                <a:solidFill>
                  <a:srgbClr val="FFFFFF"/>
                </a:solidFill>
              </a:defRPr>
            </a:pPr>
            <a:r>
              <a:rPr dirty="0"/>
              <a:t>PHYTOVIRON: </a:t>
            </a:r>
            <a:br>
              <a:rPr dirty="0"/>
            </a:br>
            <a:r>
              <a:rPr lang="uk-UA" b="0" dirty="0" smtClean="0"/>
              <a:t>новий рівень захисту</a:t>
            </a:r>
            <a:endParaRPr lang="uk-UA" b="0" dirty="0"/>
          </a:p>
        </p:txBody>
      </p:sp>
      <p:pic>
        <p:nvPicPr>
          <p:cNvPr id="745" name="image2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858" y="12356407"/>
            <a:ext cx="2574769" cy="451113"/>
          </a:xfrm>
          <a:prstGeom prst="rect">
            <a:avLst/>
          </a:prstGeom>
          <a:ln w="12700">
            <a:miter lim="400000"/>
          </a:ln>
        </p:spPr>
      </p:pic>
      <p:sp>
        <p:nvSpPr>
          <p:cNvPr id="746" name="Shape 746"/>
          <p:cNvSpPr/>
          <p:nvPr/>
        </p:nvSpPr>
        <p:spPr>
          <a:xfrm>
            <a:off x="1141728" y="5765827"/>
            <a:ext cx="11732379" cy="325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Бонусних балів                     40</a:t>
            </a:r>
          </a:p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Клубна ціна                            99 </a:t>
            </a:r>
            <a:r>
              <a:rPr lang="uk-UA" dirty="0" err="1" smtClean="0"/>
              <a:t>у.о</a:t>
            </a:r>
            <a:r>
              <a:rPr lang="uk-UA" dirty="0" smtClean="0"/>
              <a:t>.</a:t>
            </a:r>
          </a:p>
          <a:p>
            <a:pPr>
              <a:defRPr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Роздрібна ціна                       123,75 </a:t>
            </a:r>
            <a:r>
              <a:rPr lang="uk-UA" dirty="0" err="1" smtClean="0"/>
              <a:t>у.о</a:t>
            </a:r>
            <a:r>
              <a:rPr lang="uk-UA" dirty="0" smtClean="0"/>
              <a:t>.</a:t>
            </a:r>
            <a:endParaRPr lang="uk-UA" dirty="0"/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image37.jpeg" descr="f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image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9190" y="6371137"/>
            <a:ext cx="5557637" cy="973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/>
        </p:nvSpPr>
        <p:spPr>
          <a:xfrm>
            <a:off x="-25401" y="0"/>
            <a:ext cx="10248704" cy="13716000"/>
          </a:xfrm>
          <a:prstGeom prst="rect">
            <a:avLst/>
          </a:prstGeom>
          <a:solidFill>
            <a:srgbClr val="89A7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15455900" y="1807745"/>
            <a:ext cx="7467600" cy="2154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6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За даними ВООЗ, кожен 5-й житель Землі страждає на грибкові захворювання шкіри</a:t>
            </a:r>
            <a:endParaRPr lang="uk-UA" dirty="0"/>
          </a:p>
        </p:txBody>
      </p:sp>
      <p:sp>
        <p:nvSpPr>
          <p:cNvPr id="213" name="Shape 213"/>
          <p:cNvSpPr>
            <a:spLocks noGrp="1"/>
          </p:cNvSpPr>
          <p:nvPr>
            <p:ph type="subTitle" sz="quarter" idx="1"/>
          </p:nvPr>
        </p:nvSpPr>
        <p:spPr>
          <a:xfrm>
            <a:off x="904588" y="4874321"/>
            <a:ext cx="8388726" cy="6330358"/>
          </a:xfrm>
          <a:prstGeom prst="rect">
            <a:avLst/>
          </a:prstGeom>
        </p:spPr>
        <p:txBody>
          <a:bodyPr lIns="243798" tIns="243798" rIns="243798" bIns="243798"/>
          <a:lstStyle>
            <a:lvl1pPr defTabSz="2438400">
              <a:lnSpc>
                <a:spcPct val="115000"/>
              </a:lnSpc>
              <a:defRPr sz="3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це самостійні живі організми. Вони мають більш складну будову і є одними з найстійкіших мікроорганізмів </a:t>
            </a:r>
            <a:r>
              <a:rPr lang="uk-UA" dirty="0"/>
              <a:t>у</a:t>
            </a:r>
            <a:r>
              <a:rPr lang="uk-UA" dirty="0" smtClean="0"/>
              <a:t> нашому світі – для росту і розвитку їм потрібна лише волога.</a:t>
            </a:r>
            <a:endParaRPr dirty="0"/>
          </a:p>
        </p:txBody>
      </p:sp>
      <p:sp>
        <p:nvSpPr>
          <p:cNvPr id="214" name="Shape 214"/>
          <p:cNvSpPr/>
          <p:nvPr/>
        </p:nvSpPr>
        <p:spPr>
          <a:xfrm>
            <a:off x="901700" y="2981220"/>
            <a:ext cx="6680200" cy="21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lnSpc>
                <a:spcPct val="115000"/>
              </a:lnSpc>
              <a:spcBef>
                <a:spcPts val="0"/>
              </a:spcBef>
              <a:defRPr sz="10000" b="1" spc="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Гриби</a:t>
            </a:r>
            <a:endParaRPr lang="uk-UA" dirty="0"/>
          </a:p>
        </p:txBody>
      </p:sp>
      <p:sp>
        <p:nvSpPr>
          <p:cNvPr id="215" name="Shape 215"/>
          <p:cNvSpPr/>
          <p:nvPr/>
        </p:nvSpPr>
        <p:spPr>
          <a:xfrm>
            <a:off x="15405100" y="5955192"/>
            <a:ext cx="8623300" cy="1863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spcBef>
                <a:spcPts val="0"/>
              </a:spcBef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Підривають мікрофлору, знижуючи опірність організму до шкідливих бактерій і вірусів</a:t>
            </a:r>
            <a:endParaRPr lang="uk-UA" dirty="0"/>
          </a:p>
        </p:txBody>
      </p:sp>
      <p:sp>
        <p:nvSpPr>
          <p:cNvPr id="216" name="Shape 216"/>
          <p:cNvSpPr/>
          <p:nvPr/>
        </p:nvSpPr>
        <p:spPr>
          <a:xfrm>
            <a:off x="15405100" y="9731087"/>
            <a:ext cx="8280400" cy="1863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>
            <a:lvl1pPr defTabSz="2438400">
              <a:spcBef>
                <a:spcPts val="0"/>
              </a:spcBef>
              <a:defRPr sz="3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Вирізняються токсичною, а деякі види грибів — канцерогенною дією на організм</a:t>
            </a:r>
            <a:endParaRPr lang="uk-UA" dirty="0"/>
          </a:p>
        </p:txBody>
      </p:sp>
      <p:pic>
        <p:nvPicPr>
          <p:cNvPr id="217" name="image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58" y="12356407"/>
            <a:ext cx="2574769" cy="4511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0" name="Group 220"/>
          <p:cNvGrpSpPr/>
          <p:nvPr/>
        </p:nvGrpSpPr>
        <p:grpSpPr>
          <a:xfrm>
            <a:off x="12082457" y="1866264"/>
            <a:ext cx="2489201" cy="2489201"/>
            <a:chOff x="0" y="0"/>
            <a:chExt cx="2489200" cy="2489200"/>
          </a:xfrm>
        </p:grpSpPr>
        <p:sp>
          <p:nvSpPr>
            <p:cNvPr id="218" name="Shape 218"/>
            <p:cNvSpPr/>
            <p:nvPr/>
          </p:nvSpPr>
          <p:spPr>
            <a:xfrm>
              <a:off x="0" y="0"/>
              <a:ext cx="2489200" cy="2489200"/>
            </a:xfrm>
            <a:prstGeom prst="ellipse">
              <a:avLst/>
            </a:prstGeom>
            <a:solidFill>
              <a:srgbClr val="FFFFFF"/>
            </a:solidFill>
            <a:ln w="101600" cap="flat">
              <a:solidFill>
                <a:srgbClr val="8EA39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19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537" y="482669"/>
              <a:ext cx="1602125" cy="15238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3" name="Group 223"/>
          <p:cNvGrpSpPr/>
          <p:nvPr/>
        </p:nvGrpSpPr>
        <p:grpSpPr>
          <a:xfrm>
            <a:off x="12126907" y="5686609"/>
            <a:ext cx="2400301" cy="2400301"/>
            <a:chOff x="0" y="0"/>
            <a:chExt cx="2400300" cy="2400300"/>
          </a:xfrm>
        </p:grpSpPr>
        <p:sp>
          <p:nvSpPr>
            <p:cNvPr id="221" name="Shape 221"/>
            <p:cNvSpPr/>
            <p:nvPr/>
          </p:nvSpPr>
          <p:spPr>
            <a:xfrm>
              <a:off x="0" y="0"/>
              <a:ext cx="2400300" cy="2400300"/>
            </a:xfrm>
            <a:prstGeom prst="ellipse">
              <a:avLst/>
            </a:prstGeom>
            <a:solidFill>
              <a:srgbClr val="FFFFFF"/>
            </a:solidFill>
            <a:ln w="88900" cap="flat">
              <a:solidFill>
                <a:srgbClr val="8EA39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22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913" y="477284"/>
              <a:ext cx="1790473" cy="13755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6" name="Group 226"/>
          <p:cNvGrpSpPr/>
          <p:nvPr/>
        </p:nvGrpSpPr>
        <p:grpSpPr>
          <a:xfrm>
            <a:off x="12082457" y="9418054"/>
            <a:ext cx="2489201" cy="2489201"/>
            <a:chOff x="0" y="0"/>
            <a:chExt cx="2489200" cy="2489200"/>
          </a:xfrm>
        </p:grpSpPr>
        <p:sp>
          <p:nvSpPr>
            <p:cNvPr id="224" name="Shape 224"/>
            <p:cNvSpPr/>
            <p:nvPr/>
          </p:nvSpPr>
          <p:spPr>
            <a:xfrm>
              <a:off x="0" y="0"/>
              <a:ext cx="2489200" cy="2489200"/>
            </a:xfrm>
            <a:prstGeom prst="ellipse">
              <a:avLst/>
            </a:prstGeom>
            <a:solidFill>
              <a:srgbClr val="FFFFFF"/>
            </a:solidFill>
            <a:ln w="88900" cap="flat">
              <a:solidFill>
                <a:srgbClr val="8EA39E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25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321" y="353335"/>
              <a:ext cx="1830557" cy="17278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/>
        </p:nvSpPr>
        <p:spPr>
          <a:xfrm>
            <a:off x="-25401" y="0"/>
            <a:ext cx="10248704" cy="13716000"/>
          </a:xfrm>
          <a:prstGeom prst="rect">
            <a:avLst/>
          </a:prstGeom>
          <a:solidFill>
            <a:srgbClr val="89A7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1" name="Shape 231"/>
          <p:cNvSpPr/>
          <p:nvPr/>
        </p:nvSpPr>
        <p:spPr>
          <a:xfrm>
            <a:off x="901700" y="3272130"/>
            <a:ext cx="6680200" cy="2111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spAutoFit/>
          </a:bodyPr>
          <a:lstStyle>
            <a:lvl1pPr defTabSz="2438400">
              <a:lnSpc>
                <a:spcPct val="115000"/>
              </a:lnSpc>
              <a:spcBef>
                <a:spcPts val="0"/>
              </a:spcBef>
              <a:defRPr sz="10000" b="1" spc="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Віруси</a:t>
            </a:r>
            <a:endParaRPr lang="uk-UA" dirty="0"/>
          </a:p>
        </p:txBody>
      </p:sp>
      <p:sp>
        <p:nvSpPr>
          <p:cNvPr id="232" name="Shape 232"/>
          <p:cNvSpPr/>
          <p:nvPr/>
        </p:nvSpPr>
        <p:spPr>
          <a:xfrm>
            <a:off x="904588" y="5133118"/>
            <a:ext cx="8388726" cy="2147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>
            <a:lvl1pPr defTabSz="2438400">
              <a:lnSpc>
                <a:spcPct val="103500"/>
              </a:lnSpc>
              <a:spcBef>
                <a:spcPts val="0"/>
              </a:spcBef>
              <a:defRPr sz="3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це внутрішньоклітинні паразити, що здатні розмножуватись тільки у живій клітині.</a:t>
            </a:r>
            <a:endParaRPr dirty="0"/>
          </a:p>
        </p:txBody>
      </p:sp>
      <p:sp>
        <p:nvSpPr>
          <p:cNvPr id="233" name="Shape 233"/>
          <p:cNvSpPr/>
          <p:nvPr/>
        </p:nvSpPr>
        <p:spPr>
          <a:xfrm>
            <a:off x="12553336" y="5427924"/>
            <a:ext cx="961802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/>
              <a:t>Г</a:t>
            </a:r>
            <a:r>
              <a:rPr dirty="0" smtClean="0"/>
              <a:t>РВ</a:t>
            </a:r>
            <a:r>
              <a:rPr lang="uk-UA" dirty="0" smtClean="0"/>
              <a:t>І</a:t>
            </a:r>
            <a:endParaRPr dirty="0"/>
          </a:p>
        </p:txBody>
      </p:sp>
      <p:sp>
        <p:nvSpPr>
          <p:cNvPr id="234" name="Shape 234"/>
          <p:cNvSpPr/>
          <p:nvPr/>
        </p:nvSpPr>
        <p:spPr>
          <a:xfrm>
            <a:off x="16785350" y="7954222"/>
            <a:ext cx="968214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грип</a:t>
            </a:r>
            <a:endParaRPr lang="uk-UA" dirty="0"/>
          </a:p>
        </p:txBody>
      </p:sp>
      <p:sp>
        <p:nvSpPr>
          <p:cNvPr id="235" name="Shape 235"/>
          <p:cNvSpPr/>
          <p:nvPr/>
        </p:nvSpPr>
        <p:spPr>
          <a:xfrm>
            <a:off x="16763254" y="5383965"/>
            <a:ext cx="637995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кір</a:t>
            </a:r>
            <a:endParaRPr lang="uk-UA" dirty="0"/>
          </a:p>
        </p:txBody>
      </p:sp>
      <p:sp>
        <p:nvSpPr>
          <p:cNvPr id="236" name="Shape 236"/>
          <p:cNvSpPr/>
          <p:nvPr/>
        </p:nvSpPr>
        <p:spPr>
          <a:xfrm>
            <a:off x="20778480" y="7954222"/>
            <a:ext cx="1734449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вітрянка</a:t>
            </a:r>
            <a:endParaRPr lang="uk-UA" dirty="0"/>
          </a:p>
        </p:txBody>
      </p:sp>
      <p:sp>
        <p:nvSpPr>
          <p:cNvPr id="237" name="Shape 237"/>
          <p:cNvSpPr/>
          <p:nvPr/>
        </p:nvSpPr>
        <p:spPr>
          <a:xfrm>
            <a:off x="20783052" y="5383965"/>
            <a:ext cx="1774525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гепатити</a:t>
            </a:r>
            <a:endParaRPr lang="uk-UA" dirty="0"/>
          </a:p>
        </p:txBody>
      </p:sp>
      <p:sp>
        <p:nvSpPr>
          <p:cNvPr id="238" name="Shape 238"/>
          <p:cNvSpPr/>
          <p:nvPr/>
        </p:nvSpPr>
        <p:spPr>
          <a:xfrm>
            <a:off x="12597807" y="7975882"/>
            <a:ext cx="1831963" cy="520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краснуха</a:t>
            </a:r>
          </a:p>
        </p:txBody>
      </p:sp>
      <p:sp>
        <p:nvSpPr>
          <p:cNvPr id="239" name="Shape 239"/>
          <p:cNvSpPr/>
          <p:nvPr/>
        </p:nvSpPr>
        <p:spPr>
          <a:xfrm>
            <a:off x="16802721" y="10351287"/>
            <a:ext cx="225382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герпетичні 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інфекції</a:t>
            </a:r>
            <a:endParaRPr lang="uk-UA" dirty="0"/>
          </a:p>
        </p:txBody>
      </p:sp>
      <p:pic>
        <p:nvPicPr>
          <p:cNvPr id="240" name="image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858" y="12356407"/>
            <a:ext cx="2574769" cy="451113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Shape 241"/>
          <p:cNvSpPr/>
          <p:nvPr/>
        </p:nvSpPr>
        <p:spPr>
          <a:xfrm>
            <a:off x="11343988" y="1829365"/>
            <a:ext cx="10379187" cy="1800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defTabSz="2438400">
              <a:lnSpc>
                <a:spcPct val="110000"/>
              </a:lnSpc>
              <a:spcBef>
                <a:spcPts val="0"/>
              </a:spcBef>
              <a:defRPr sz="4400" b="1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Віруси переносять величезну кількість інфекцій:</a:t>
            </a:r>
            <a:endParaRPr lang="uk-UA" dirty="0"/>
          </a:p>
        </p:txBody>
      </p:sp>
      <p:grpSp>
        <p:nvGrpSpPr>
          <p:cNvPr id="244" name="Group 244"/>
          <p:cNvGrpSpPr/>
          <p:nvPr/>
        </p:nvGrpSpPr>
        <p:grpSpPr>
          <a:xfrm>
            <a:off x="11610194" y="5337068"/>
            <a:ext cx="745971" cy="745971"/>
            <a:chOff x="-1" y="-1"/>
            <a:chExt cx="745970" cy="745970"/>
          </a:xfrm>
        </p:grpSpPr>
        <p:sp>
          <p:nvSpPr>
            <p:cNvPr id="242" name="Shape 242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43" name="Shape 243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</p:grpSp>
      <p:grpSp>
        <p:nvGrpSpPr>
          <p:cNvPr id="247" name="Group 247"/>
          <p:cNvGrpSpPr/>
          <p:nvPr/>
        </p:nvGrpSpPr>
        <p:grpSpPr>
          <a:xfrm>
            <a:off x="15807463" y="5337068"/>
            <a:ext cx="745971" cy="745971"/>
            <a:chOff x="-1" y="-1"/>
            <a:chExt cx="745970" cy="745970"/>
          </a:xfrm>
        </p:grpSpPr>
        <p:sp>
          <p:nvSpPr>
            <p:cNvPr id="245" name="Shape 245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46" name="Shape 246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</p:grpSp>
      <p:grpSp>
        <p:nvGrpSpPr>
          <p:cNvPr id="250" name="Group 250"/>
          <p:cNvGrpSpPr/>
          <p:nvPr/>
        </p:nvGrpSpPr>
        <p:grpSpPr>
          <a:xfrm>
            <a:off x="19805928" y="5337068"/>
            <a:ext cx="745971" cy="745971"/>
            <a:chOff x="-1" y="-1"/>
            <a:chExt cx="745970" cy="745970"/>
          </a:xfrm>
        </p:grpSpPr>
        <p:sp>
          <p:nvSpPr>
            <p:cNvPr id="248" name="Shape 248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49" name="Shape 249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</p:grpSp>
      <p:grpSp>
        <p:nvGrpSpPr>
          <p:cNvPr id="253" name="Group 253"/>
          <p:cNvGrpSpPr/>
          <p:nvPr/>
        </p:nvGrpSpPr>
        <p:grpSpPr>
          <a:xfrm>
            <a:off x="11610194" y="7914167"/>
            <a:ext cx="745971" cy="745971"/>
            <a:chOff x="-1" y="-1"/>
            <a:chExt cx="745970" cy="745970"/>
          </a:xfrm>
        </p:grpSpPr>
        <p:sp>
          <p:nvSpPr>
            <p:cNvPr id="251" name="Shape 251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52" name="Shape 252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</p:grpSp>
      <p:grpSp>
        <p:nvGrpSpPr>
          <p:cNvPr id="256" name="Group 256"/>
          <p:cNvGrpSpPr/>
          <p:nvPr/>
        </p:nvGrpSpPr>
        <p:grpSpPr>
          <a:xfrm>
            <a:off x="15807463" y="7914167"/>
            <a:ext cx="745971" cy="745971"/>
            <a:chOff x="-1" y="-1"/>
            <a:chExt cx="745970" cy="745970"/>
          </a:xfrm>
        </p:grpSpPr>
        <p:sp>
          <p:nvSpPr>
            <p:cNvPr id="254" name="Shape 254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55" name="Shape 255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</p:grpSp>
      <p:grpSp>
        <p:nvGrpSpPr>
          <p:cNvPr id="259" name="Group 259"/>
          <p:cNvGrpSpPr/>
          <p:nvPr/>
        </p:nvGrpSpPr>
        <p:grpSpPr>
          <a:xfrm>
            <a:off x="19805928" y="7914167"/>
            <a:ext cx="745971" cy="745971"/>
            <a:chOff x="-1" y="-1"/>
            <a:chExt cx="745970" cy="745970"/>
          </a:xfrm>
        </p:grpSpPr>
        <p:sp>
          <p:nvSpPr>
            <p:cNvPr id="257" name="Shape 257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58" name="Shape 258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</p:grpSp>
      <p:grpSp>
        <p:nvGrpSpPr>
          <p:cNvPr id="262" name="Group 262"/>
          <p:cNvGrpSpPr/>
          <p:nvPr/>
        </p:nvGrpSpPr>
        <p:grpSpPr>
          <a:xfrm>
            <a:off x="15807463" y="10491264"/>
            <a:ext cx="745971" cy="745971"/>
            <a:chOff x="-1" y="-1"/>
            <a:chExt cx="745970" cy="745970"/>
          </a:xfrm>
        </p:grpSpPr>
        <p:sp>
          <p:nvSpPr>
            <p:cNvPr id="260" name="Shape 260"/>
            <p:cNvSpPr/>
            <p:nvPr/>
          </p:nvSpPr>
          <p:spPr>
            <a:xfrm>
              <a:off x="269413" y="269414"/>
              <a:ext cx="207141" cy="207139"/>
            </a:xfrm>
            <a:prstGeom prst="ellipse">
              <a:avLst/>
            </a:prstGeom>
            <a:solidFill>
              <a:srgbClr val="157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261" name="Shape 261"/>
            <p:cNvSpPr/>
            <p:nvPr/>
          </p:nvSpPr>
          <p:spPr>
            <a:xfrm>
              <a:off x="-2" y="-2"/>
              <a:ext cx="745972" cy="745972"/>
            </a:xfrm>
            <a:prstGeom prst="ellipse">
              <a:avLst/>
            </a:prstGeom>
            <a:solidFill>
              <a:srgbClr val="157C79">
                <a:alpha val="339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</p:grp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/>
        </p:nvSpPr>
        <p:spPr>
          <a:xfrm>
            <a:off x="-22575" y="-1"/>
            <a:ext cx="24429148" cy="13716002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67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1288399" y="4019501"/>
            <a:ext cx="8785226" cy="4827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10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Про вірусні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10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інфекції</a:t>
            </a:r>
          </a:p>
          <a:p>
            <a:pPr defTabSz="2438400">
              <a:lnSpc>
                <a:spcPct val="100000"/>
              </a:lnSpc>
              <a:spcBef>
                <a:spcPts val="0"/>
              </a:spcBef>
              <a:defRPr sz="100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у цифрах</a:t>
            </a:r>
            <a:endParaRPr lang="uk-UA" dirty="0"/>
          </a:p>
        </p:txBody>
      </p:sp>
      <p:sp>
        <p:nvSpPr>
          <p:cNvPr id="272" name="Shape 272"/>
          <p:cNvSpPr>
            <a:spLocks noGrp="1"/>
          </p:cNvSpPr>
          <p:nvPr>
            <p:ph type="subTitle" sz="quarter" idx="1"/>
          </p:nvPr>
        </p:nvSpPr>
        <p:spPr>
          <a:xfrm>
            <a:off x="15601447" y="1418662"/>
            <a:ext cx="7944353" cy="3499976"/>
          </a:xfrm>
          <a:prstGeom prst="rect">
            <a:avLst/>
          </a:prstGeom>
        </p:spPr>
        <p:txBody>
          <a:bodyPr lIns="243798" tIns="243798" rIns="243798" bIns="243798">
            <a:normAutofit/>
          </a:bodyPr>
          <a:lstStyle/>
          <a:p>
            <a:pPr defTabSz="2438400">
              <a:defRPr sz="3800" spc="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1-е місце у світі</a:t>
            </a:r>
          </a:p>
          <a:p>
            <a:pPr defTabSz="2438400">
              <a:defRPr sz="3800" b="0" spc="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за частотою і кількістю випадків посідають вірусні інфекції – грип та ГРВІ</a:t>
            </a:r>
            <a:endParaRPr lang="uk-UA" dirty="0"/>
          </a:p>
        </p:txBody>
      </p:sp>
      <p:sp>
        <p:nvSpPr>
          <p:cNvPr id="273" name="Shape 273"/>
          <p:cNvSpPr/>
          <p:nvPr/>
        </p:nvSpPr>
        <p:spPr>
          <a:xfrm>
            <a:off x="15588780" y="6028678"/>
            <a:ext cx="9456939" cy="151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Autofit/>
          </a:bodyPr>
          <a:lstStyle/>
          <a:p>
            <a:pPr defTabSz="2438400">
              <a:lnSpc>
                <a:spcPct val="100000"/>
              </a:lnSpc>
              <a:spcBef>
                <a:spcPts val="0"/>
              </a:spcBef>
              <a:defRPr sz="3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3800" dirty="0" smtClean="0"/>
              <a:t>Кожен 10-й дорослий</a:t>
            </a:r>
            <a:endParaRPr lang="uk-UA" sz="3800" spc="190" dirty="0" smtClean="0"/>
          </a:p>
          <a:p>
            <a:pPr defTabSz="2438400">
              <a:lnSpc>
                <a:spcPct val="100000"/>
              </a:lnSpc>
              <a:spcBef>
                <a:spcPts val="0"/>
              </a:spcBef>
              <a:defRPr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sz="3800" dirty="0" smtClean="0"/>
              <a:t>щороку захворює на грип</a:t>
            </a:r>
            <a:endParaRPr lang="uk-UA" sz="3800" dirty="0"/>
          </a:p>
        </p:txBody>
      </p:sp>
      <p:sp>
        <p:nvSpPr>
          <p:cNvPr id="274" name="Shape 274"/>
          <p:cNvSpPr/>
          <p:nvPr/>
        </p:nvSpPr>
        <p:spPr>
          <a:xfrm>
            <a:off x="15647882" y="9587831"/>
            <a:ext cx="7543801" cy="2004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spcBef>
                <a:spcPts val="0"/>
              </a:spcBef>
              <a:defRPr sz="3800"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≈ 650 тис. осіб </a:t>
            </a:r>
            <a:endParaRPr lang="uk-UA" spc="190" dirty="0" smtClean="0"/>
          </a:p>
          <a:p>
            <a:pPr defTabSz="2438400">
              <a:spcBef>
                <a:spcPts val="0"/>
              </a:spcBef>
              <a:defRPr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помирають від грипу </a:t>
            </a:r>
            <a:endParaRPr lang="uk-UA" spc="190" dirty="0" smtClean="0"/>
          </a:p>
          <a:p>
            <a:pPr defTabSz="2438400">
              <a:spcBef>
                <a:spcPts val="0"/>
              </a:spcBef>
              <a:defRPr sz="38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щороку</a:t>
            </a:r>
            <a:endParaRPr lang="uk-UA" dirty="0"/>
          </a:p>
        </p:txBody>
      </p:sp>
      <p:sp>
        <p:nvSpPr>
          <p:cNvPr id="275" name="Shape 275"/>
          <p:cNvSpPr/>
          <p:nvPr/>
        </p:nvSpPr>
        <p:spPr>
          <a:xfrm>
            <a:off x="11390907" y="1452978"/>
            <a:ext cx="2711568" cy="324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ctr" defTabSz="2438400">
              <a:spcBef>
                <a:spcPts val="0"/>
              </a:spcBef>
              <a:defRPr sz="20000">
                <a:solidFill>
                  <a:srgbClr val="3D575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1</a:t>
            </a:r>
          </a:p>
        </p:txBody>
      </p:sp>
      <p:sp>
        <p:nvSpPr>
          <p:cNvPr id="276" name="Shape 276"/>
          <p:cNvSpPr/>
          <p:nvPr/>
        </p:nvSpPr>
        <p:spPr>
          <a:xfrm>
            <a:off x="10190116" y="5412505"/>
            <a:ext cx="4585077" cy="324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ctr" defTabSz="2438400">
              <a:spcBef>
                <a:spcPts val="0"/>
              </a:spcBef>
              <a:defRPr sz="20000">
                <a:solidFill>
                  <a:srgbClr val="3D575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dirty="0"/>
              <a:t>10</a:t>
            </a:r>
          </a:p>
        </p:txBody>
      </p:sp>
      <p:sp>
        <p:nvSpPr>
          <p:cNvPr id="277" name="Shape 277"/>
          <p:cNvSpPr/>
          <p:nvPr/>
        </p:nvSpPr>
        <p:spPr>
          <a:xfrm>
            <a:off x="8878494" y="9279245"/>
            <a:ext cx="7208321" cy="3241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/>
          <a:p>
            <a:pPr algn="ctr" defTabSz="2438400">
              <a:spcBef>
                <a:spcPts val="0"/>
              </a:spcBef>
              <a:defRPr sz="20000">
                <a:solidFill>
                  <a:srgbClr val="3D5751"/>
                </a:solid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rPr dirty="0"/>
              <a:t>650 </a:t>
            </a: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/>
        </p:nvSpPr>
        <p:spPr>
          <a:xfrm>
            <a:off x="-69853" y="-1"/>
            <a:ext cx="24523706" cy="13716002"/>
          </a:xfrm>
          <a:prstGeom prst="rect">
            <a:avLst/>
          </a:prstGeom>
          <a:solidFill>
            <a:srgbClr val="F6F5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BE2D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82" name="image1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00389" flipH="1">
            <a:off x="20595313" y="7366058"/>
            <a:ext cx="5037969" cy="9091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3.png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00" y="12365704"/>
            <a:ext cx="2711569" cy="475079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>
            <a:off x="894698" y="839599"/>
            <a:ext cx="22721604" cy="3248963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rPr lang="uk-UA" dirty="0"/>
              <a:t>І</a:t>
            </a:r>
            <a:r>
              <a:rPr lang="uk-UA" dirty="0" smtClean="0"/>
              <a:t>мунна система захищає </a:t>
            </a:r>
          </a:p>
          <a:p>
            <a:pPr>
              <a:lnSpc>
                <a:spcPct val="90000"/>
              </a:lnSpc>
              <a:defRPr sz="10000" b="1">
                <a:solidFill>
                  <a:srgbClr val="3D5751"/>
                </a:solidFill>
              </a:defRPr>
            </a:pPr>
            <a:r>
              <a:rPr lang="uk-UA" dirty="0" smtClean="0"/>
              <a:t>від усіх патогенів</a:t>
            </a:r>
            <a:endParaRPr lang="uk-UA" dirty="0"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xfrm>
            <a:off x="1064032" y="4088562"/>
            <a:ext cx="14054381" cy="2710329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3800" b="1">
                <a:solidFill>
                  <a:srgbClr val="3D5751"/>
                </a:solidFill>
              </a:defRPr>
            </a:pPr>
            <a:r>
              <a:rPr lang="uk-UA" dirty="0" smtClean="0"/>
              <a:t>Імунітет (від латинської </a:t>
            </a:r>
            <a:r>
              <a:rPr lang="uk-UA" dirty="0" err="1" smtClean="0"/>
              <a:t>immunitas</a:t>
            </a:r>
            <a:r>
              <a:rPr lang="uk-UA" dirty="0" smtClean="0"/>
              <a:t> – звільнення, позбавлення)</a:t>
            </a:r>
            <a:r>
              <a:rPr lang="uk-UA" b="0" dirty="0" smtClean="0"/>
              <a:t> </a:t>
            </a:r>
            <a:r>
              <a:rPr lang="uk-UA" b="0" dirty="0" smtClean="0">
                <a:solidFill>
                  <a:srgbClr val="595959"/>
                </a:solidFill>
              </a:rPr>
              <a:t>— здатність організму розпізнавати патогени </a:t>
            </a:r>
            <a:r>
              <a:rPr lang="uk-UA" dirty="0" smtClean="0"/>
              <a:t>і </a:t>
            </a:r>
            <a:r>
              <a:rPr lang="uk-UA" b="0" dirty="0" smtClean="0">
                <a:solidFill>
                  <a:srgbClr val="595959"/>
                </a:solidFill>
              </a:rPr>
              <a:t>боротися з ними</a:t>
            </a:r>
            <a:r>
              <a:rPr b="0" dirty="0" smtClean="0">
                <a:solidFill>
                  <a:srgbClr val="595959"/>
                </a:solidFill>
              </a:rPr>
              <a:t>. </a:t>
            </a:r>
            <a:endParaRPr b="0" dirty="0">
              <a:solidFill>
                <a:srgbClr val="595959"/>
              </a:solidFill>
            </a:endParaRPr>
          </a:p>
        </p:txBody>
      </p:sp>
      <p:pic>
        <p:nvPicPr>
          <p:cNvPr id="286" name="image12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6793">
            <a:off x="19315931" y="-770407"/>
            <a:ext cx="5037967" cy="9091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13.png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6203" y="3336930"/>
            <a:ext cx="7219899" cy="8670663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17845921" y="6355269"/>
            <a:ext cx="6286216" cy="169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r" defTabSz="1877566">
              <a:spcBef>
                <a:spcPts val="0"/>
              </a:spcBef>
              <a:defRPr sz="6700" spc="600">
                <a:solidFill>
                  <a:srgbClr val="93694E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immunity</a:t>
            </a:r>
          </a:p>
        </p:txBody>
      </p:sp>
      <p:sp>
        <p:nvSpPr>
          <p:cNvPr id="289" name="Shape 289"/>
          <p:cNvSpPr/>
          <p:nvPr/>
        </p:nvSpPr>
        <p:spPr>
          <a:xfrm>
            <a:off x="10730568" y="7474180"/>
            <a:ext cx="5902265" cy="5902265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11518465" y="8279889"/>
            <a:ext cx="4326473" cy="432647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>
            <a:off x="11304033" y="9844176"/>
            <a:ext cx="4755336" cy="125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гриби</a:t>
            </a:r>
            <a:endParaRPr lang="uk-UA" dirty="0"/>
          </a:p>
        </p:txBody>
      </p:sp>
      <p:sp>
        <p:nvSpPr>
          <p:cNvPr id="292" name="Shape 292"/>
          <p:cNvSpPr/>
          <p:nvPr/>
        </p:nvSpPr>
        <p:spPr>
          <a:xfrm>
            <a:off x="3942967" y="8953175"/>
            <a:ext cx="3733537" cy="3733541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4237316" y="9265336"/>
            <a:ext cx="3144843" cy="314484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4" name="Shape 294"/>
          <p:cNvSpPr/>
          <p:nvPr/>
        </p:nvSpPr>
        <p:spPr>
          <a:xfrm>
            <a:off x="3549048" y="10373511"/>
            <a:ext cx="4521379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ctr" defTabSz="2438400">
              <a:lnSpc>
                <a:spcPct val="88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бактерії</a:t>
            </a:r>
            <a:endParaRPr lang="uk-UA" dirty="0"/>
          </a:p>
        </p:txBody>
      </p:sp>
      <p:sp>
        <p:nvSpPr>
          <p:cNvPr id="295" name="Shape 295"/>
          <p:cNvSpPr/>
          <p:nvPr/>
        </p:nvSpPr>
        <p:spPr>
          <a:xfrm>
            <a:off x="724808" y="6576514"/>
            <a:ext cx="4073858" cy="4073861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1329909" y="7199431"/>
            <a:ext cx="2863658" cy="286365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501049" y="8167013"/>
            <a:ext cx="4521376" cy="870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ctr" defTabSz="2438400">
              <a:lnSpc>
                <a:spcPct val="88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віруси</a:t>
            </a:r>
            <a:endParaRPr lang="uk-UA" dirty="0"/>
          </a:p>
        </p:txBody>
      </p:sp>
      <p:sp>
        <p:nvSpPr>
          <p:cNvPr id="298" name="Shape 298"/>
          <p:cNvSpPr/>
          <p:nvPr/>
        </p:nvSpPr>
        <p:spPr>
          <a:xfrm>
            <a:off x="7338514" y="6745847"/>
            <a:ext cx="4073861" cy="4073862"/>
          </a:xfrm>
          <a:prstGeom prst="ellipse">
            <a:avLst/>
          </a:prstGeom>
          <a:solidFill>
            <a:srgbClr val="FFFFFF">
              <a:alpha val="44361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7561260" y="6986406"/>
            <a:ext cx="3628369" cy="3628369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7114757" y="8094878"/>
            <a:ext cx="4521377" cy="1259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/>
          </a:bodyPr>
          <a:lstStyle>
            <a:lvl1pPr algn="ctr" defTabSz="2438400">
              <a:lnSpc>
                <a:spcPct val="99000"/>
              </a:lnSpc>
              <a:spcBef>
                <a:spcPts val="0"/>
              </a:spcBef>
              <a:defRPr sz="2700" b="1">
                <a:solidFill>
                  <a:srgbClr val="5B5A5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найпростіші</a:t>
            </a:r>
            <a:endParaRPr lang="uk-UA" dirty="0"/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ctrTitle"/>
          </p:nvPr>
        </p:nvSpPr>
        <p:spPr>
          <a:xfrm>
            <a:off x="945500" y="736226"/>
            <a:ext cx="17444100" cy="3536622"/>
          </a:xfrm>
          <a:prstGeom prst="rect">
            <a:avLst/>
          </a:prstGeom>
        </p:spPr>
        <p:txBody>
          <a:bodyPr lIns="243798" tIns="243798" rIns="243798" bIns="243798" anchor="t"/>
          <a:lstStyle/>
          <a:p>
            <a:pPr defTabSz="2292094">
              <a:lnSpc>
                <a:spcPct val="90000"/>
              </a:lnSpc>
              <a:defRPr sz="10000" spc="0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>
                <a:solidFill>
                  <a:srgbClr val="8AA99C"/>
                </a:solidFill>
              </a:rPr>
              <a:t>Перший</a:t>
            </a:r>
            <a:r>
              <a:rPr lang="uk-UA" dirty="0" smtClean="0"/>
              <a:t> рівень захисту імунної системи</a:t>
            </a:r>
            <a:endParaRPr lang="uk-UA" dirty="0"/>
          </a:p>
        </p:txBody>
      </p:sp>
      <p:sp>
        <p:nvSpPr>
          <p:cNvPr id="305" name="Shape 305"/>
          <p:cNvSpPr/>
          <p:nvPr/>
        </p:nvSpPr>
        <p:spPr>
          <a:xfrm>
            <a:off x="1006672" y="6193049"/>
            <a:ext cx="7896696" cy="2269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>
            <a:lvl1pPr defTabSz="2438400">
              <a:lnSpc>
                <a:spcPct val="115000"/>
              </a:lnSpc>
              <a:spcBef>
                <a:spcPts val="0"/>
              </a:spcBef>
              <a:defRPr sz="3800" spc="-5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Антитіла на шкірі та слизових захищають від бактерій і вірусів, </a:t>
            </a:r>
            <a:br>
              <a:rPr lang="uk-UA" dirty="0" smtClean="0"/>
            </a:br>
            <a:r>
              <a:rPr lang="uk-UA" dirty="0" smtClean="0"/>
              <a:t>які на них потрапляють</a:t>
            </a:r>
            <a:endParaRPr lang="uk-UA" dirty="0"/>
          </a:p>
        </p:txBody>
      </p:sp>
      <p:pic>
        <p:nvPicPr>
          <p:cNvPr id="306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8" cy="475078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980413" y="5253747"/>
            <a:ext cx="9825326" cy="1017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/>
          </a:bodyPr>
          <a:lstStyle>
            <a:lvl1pPr defTabSz="2438400"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Механічний захист</a:t>
            </a:r>
            <a:endParaRPr lang="uk-UA" dirty="0"/>
          </a:p>
        </p:txBody>
      </p:sp>
      <p:grpSp>
        <p:nvGrpSpPr>
          <p:cNvPr id="310" name="Group 310"/>
          <p:cNvGrpSpPr/>
          <p:nvPr/>
        </p:nvGrpSpPr>
        <p:grpSpPr>
          <a:xfrm>
            <a:off x="14699846" y="2956090"/>
            <a:ext cx="7560774" cy="10188508"/>
            <a:chOff x="0" y="0"/>
            <a:chExt cx="7560773" cy="10188506"/>
          </a:xfrm>
        </p:grpSpPr>
        <p:pic>
          <p:nvPicPr>
            <p:cNvPr id="308" name="image15.png" descr="Image"/>
            <p:cNvPicPr>
              <a:picLocks noChangeAspect="1"/>
            </p:cNvPicPr>
            <p:nvPr/>
          </p:nvPicPr>
          <p:blipFill>
            <a:blip r:embed="rId4">
              <a:alphaModFix amt="49859"/>
            </a:blip>
            <a:stretch>
              <a:fillRect/>
            </a:stretch>
          </p:blipFill>
          <p:spPr>
            <a:xfrm>
              <a:off x="0" y="1024787"/>
              <a:ext cx="5665482" cy="8138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image16.png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493" y="0"/>
              <a:ext cx="7169281" cy="10188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1" name="Shape 311"/>
          <p:cNvSpPr/>
          <p:nvPr/>
        </p:nvSpPr>
        <p:spPr>
          <a:xfrm>
            <a:off x="21120163" y="2888171"/>
            <a:ext cx="3339129" cy="168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lnSpcReduction="10000"/>
          </a:bodyPr>
          <a:lstStyle/>
          <a:p>
            <a:pPr defTabSz="2438400">
              <a:spcBef>
                <a:spcPts val="0"/>
              </a:spcBef>
              <a:defRPr sz="3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бактерії</a:t>
            </a:r>
          </a:p>
          <a:p>
            <a:pPr defTabSz="2438400">
              <a:spcBef>
                <a:spcPts val="0"/>
              </a:spcBef>
              <a:defRPr sz="3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паразити</a:t>
            </a:r>
          </a:p>
          <a:p>
            <a:pPr defTabSz="2438400">
              <a:spcBef>
                <a:spcPts val="0"/>
              </a:spcBef>
              <a:defRPr sz="30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віруси</a:t>
            </a:r>
            <a:endParaRPr lang="uk-UA" dirty="0"/>
          </a:p>
        </p:txBody>
      </p:sp>
      <p:pic>
        <p:nvPicPr>
          <p:cNvPr id="312" name="image14.png" descr="Image"/>
          <p:cNvPicPr>
            <a:picLocks noChangeAspect="1"/>
          </p:cNvPicPr>
          <p:nvPr/>
        </p:nvPicPr>
        <p:blipFill>
          <a:blip r:embed="rId6">
            <a:alphaModFix amt="9832"/>
          </a:blip>
          <a:stretch>
            <a:fillRect/>
          </a:stretch>
        </p:blipFill>
        <p:spPr>
          <a:xfrm rot="20110104" flipH="1">
            <a:off x="959665" y="7293546"/>
            <a:ext cx="10724112" cy="116063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/>
          </p:cNvSpPr>
          <p:nvPr>
            <p:ph type="ctrTitle"/>
          </p:nvPr>
        </p:nvSpPr>
        <p:spPr>
          <a:xfrm>
            <a:off x="987708" y="695383"/>
            <a:ext cx="22134413" cy="3485382"/>
          </a:xfrm>
          <a:prstGeom prst="rect">
            <a:avLst/>
          </a:prstGeom>
        </p:spPr>
        <p:txBody>
          <a:bodyPr lIns="243798" tIns="243798" rIns="243798" bIns="243798" anchor="t"/>
          <a:lstStyle/>
          <a:p>
            <a:pPr defTabSz="2340862">
              <a:lnSpc>
                <a:spcPct val="90000"/>
              </a:lnSpc>
              <a:defRPr sz="9600" spc="0">
                <a:solidFill>
                  <a:srgbClr val="8AA99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Другий </a:t>
            </a:r>
            <a:r>
              <a:rPr lang="uk-UA" dirty="0" smtClean="0">
                <a:solidFill>
                  <a:srgbClr val="3D5751"/>
                </a:solidFill>
              </a:rPr>
              <a:t>рівень захисту </a:t>
            </a:r>
          </a:p>
          <a:p>
            <a:pPr defTabSz="2340862">
              <a:lnSpc>
                <a:spcPct val="90000"/>
              </a:lnSpc>
              <a:defRPr sz="9600" spc="0">
                <a:solidFill>
                  <a:srgbClr val="8AA99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>
                <a:solidFill>
                  <a:srgbClr val="3D5751"/>
                </a:solidFill>
              </a:rPr>
              <a:t>імунної системи</a:t>
            </a:r>
            <a:endParaRPr lang="uk-UA" dirty="0">
              <a:solidFill>
                <a:srgbClr val="3D5751"/>
              </a:solidFill>
            </a:endParaRPr>
          </a:p>
        </p:txBody>
      </p:sp>
      <p:sp>
        <p:nvSpPr>
          <p:cNvPr id="317" name="Shape 317"/>
          <p:cNvSpPr/>
          <p:nvPr/>
        </p:nvSpPr>
        <p:spPr>
          <a:xfrm>
            <a:off x="1021602" y="5224833"/>
            <a:ext cx="13515840" cy="3520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/>
          </a:bodyPr>
          <a:lstStyle>
            <a:lvl1pPr defTabSz="2438400">
              <a:lnSpc>
                <a:spcPct val="115000"/>
              </a:lnSpc>
              <a:spcBef>
                <a:spcPts val="0"/>
              </a:spcBef>
              <a:defRPr sz="3800" spc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Клітини імунної системи (Т-лімфоцити і макрофаги) перешкоджають розмноженню патогенів, виробляють інтерферон – зброю, за допомогою якої ми можемо протистояти хвороботворним бактеріям, паразитам, вірусам.</a:t>
            </a:r>
            <a:endParaRPr lang="uk-UA" dirty="0"/>
          </a:p>
        </p:txBody>
      </p:sp>
      <p:sp>
        <p:nvSpPr>
          <p:cNvPr id="318" name="Shape 318"/>
          <p:cNvSpPr/>
          <p:nvPr/>
        </p:nvSpPr>
        <p:spPr>
          <a:xfrm>
            <a:off x="1038411" y="9789398"/>
            <a:ext cx="10978936" cy="1896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>
            <a:normAutofit fontScale="92500" lnSpcReduction="10000"/>
          </a:bodyPr>
          <a:lstStyle/>
          <a:p>
            <a:pPr defTabSz="2438400">
              <a:lnSpc>
                <a:spcPct val="115000"/>
              </a:lnSpc>
              <a:spcBef>
                <a:spcPts val="0"/>
              </a:spcBef>
              <a:defRPr sz="3000" b="1">
                <a:solidFill>
                  <a:srgbClr val="3E59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Інтерферони починають діяти з перших </a:t>
            </a:r>
          </a:p>
          <a:p>
            <a:pPr defTabSz="2438400">
              <a:lnSpc>
                <a:spcPct val="115000"/>
              </a:lnSpc>
              <a:spcBef>
                <a:spcPts val="0"/>
              </a:spcBef>
              <a:defRPr sz="3000" b="1">
                <a:solidFill>
                  <a:srgbClr val="3E59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годин хвороби. Вони борються з інфекцією, допоки </a:t>
            </a:r>
          </a:p>
          <a:p>
            <a:pPr defTabSz="2438400">
              <a:lnSpc>
                <a:spcPct val="115000"/>
              </a:lnSpc>
              <a:spcBef>
                <a:spcPts val="0"/>
              </a:spcBef>
              <a:defRPr sz="3000" b="1">
                <a:solidFill>
                  <a:srgbClr val="3E595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uk-UA" dirty="0" smtClean="0"/>
              <a:t>до захисту не підключаться антитіла.</a:t>
            </a:r>
            <a:endParaRPr lang="uk-UA" dirty="0"/>
          </a:p>
        </p:txBody>
      </p:sp>
      <p:pic>
        <p:nvPicPr>
          <p:cNvPr id="319" name="image3.png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00" y="12365704"/>
            <a:ext cx="2711568" cy="475078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1012153" y="4300620"/>
            <a:ext cx="7573369" cy="1017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/>
          </a:bodyPr>
          <a:lstStyle>
            <a:lvl1pPr defTabSz="2438400">
              <a:spcBef>
                <a:spcPts val="0"/>
              </a:spcBef>
              <a:defRPr sz="3800" b="1">
                <a:solidFill>
                  <a:srgbClr val="3D575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uk-UA" dirty="0" smtClean="0"/>
              <a:t>Місцевий імунітет</a:t>
            </a:r>
            <a:endParaRPr lang="uk-UA" dirty="0"/>
          </a:p>
        </p:txBody>
      </p:sp>
      <p:grpSp>
        <p:nvGrpSpPr>
          <p:cNvPr id="329" name="Group 329"/>
          <p:cNvGrpSpPr/>
          <p:nvPr/>
        </p:nvGrpSpPr>
        <p:grpSpPr>
          <a:xfrm>
            <a:off x="14966618" y="1858034"/>
            <a:ext cx="10182327" cy="11427312"/>
            <a:chOff x="0" y="-1199410"/>
            <a:chExt cx="10182325" cy="11427310"/>
          </a:xfrm>
        </p:grpSpPr>
        <p:pic>
          <p:nvPicPr>
            <p:cNvPr id="321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07230"/>
              <a:ext cx="10182326" cy="9720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9178" y="402285"/>
              <a:ext cx="1365259" cy="1365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3" name="pasted-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1398" y="0"/>
              <a:ext cx="2169813" cy="2169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pasted-image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17722" y="8461933"/>
              <a:ext cx="1365259" cy="13652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5" name="Shape 325"/>
            <p:cNvSpPr/>
            <p:nvPr/>
          </p:nvSpPr>
          <p:spPr>
            <a:xfrm>
              <a:off x="1603175" y="4995228"/>
              <a:ext cx="4854486" cy="10968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normAutofit lnSpcReduction="10000"/>
            </a:bodyPr>
            <a:lstStyle>
              <a:lvl1pPr defTabSz="2438400">
                <a:lnSpc>
                  <a:spcPct val="115000"/>
                </a:lnSpc>
                <a:spcBef>
                  <a:spcPts val="0"/>
                </a:spcBef>
                <a:defRPr sz="3500" b="1">
                  <a:solidFill>
                    <a:srgbClr val="3E595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uk-UA" dirty="0" smtClean="0"/>
                <a:t>Т-лімфоцити</a:t>
              </a:r>
              <a:endParaRPr lang="uk-UA" dirty="0"/>
            </a:p>
          </p:txBody>
        </p:sp>
        <p:sp>
          <p:nvSpPr>
            <p:cNvPr id="326" name="Shape 326"/>
            <p:cNvSpPr/>
            <p:nvPr/>
          </p:nvSpPr>
          <p:spPr>
            <a:xfrm>
              <a:off x="3789271" y="-1199411"/>
              <a:ext cx="3733236" cy="1013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normAutofit/>
            </a:bodyPr>
            <a:lstStyle>
              <a:lvl1pPr defTabSz="2438400">
                <a:lnSpc>
                  <a:spcPct val="115000"/>
                </a:lnSpc>
                <a:spcBef>
                  <a:spcPts val="0"/>
                </a:spcBef>
                <a:defRPr sz="3000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uk-UA" dirty="0" smtClean="0"/>
                <a:t>- інтерферон</a:t>
              </a:r>
              <a:endParaRPr lang="uk-UA" dirty="0"/>
            </a:p>
          </p:txBody>
        </p:sp>
        <p:sp>
          <p:nvSpPr>
            <p:cNvPr id="327" name="Shape 327"/>
            <p:cNvSpPr/>
            <p:nvPr/>
          </p:nvSpPr>
          <p:spPr>
            <a:xfrm>
              <a:off x="4174621" y="142043"/>
              <a:ext cx="3733236" cy="1885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43798" tIns="243798" rIns="243798" bIns="243798" numCol="1" anchor="t">
              <a:normAutofit/>
            </a:bodyPr>
            <a:lstStyle/>
            <a:p>
              <a:pPr defTabSz="2438400">
                <a:spcBef>
                  <a:spcPts val="0"/>
                </a:spcBef>
                <a:defRPr sz="3000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uk-UA" dirty="0" smtClean="0"/>
                <a:t>бактерії</a:t>
              </a:r>
            </a:p>
            <a:p>
              <a:pPr defTabSz="2438400">
                <a:spcBef>
                  <a:spcPts val="0"/>
                </a:spcBef>
                <a:defRPr sz="3000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uk-UA" dirty="0" smtClean="0"/>
                <a:t>паразити</a:t>
              </a:r>
            </a:p>
            <a:p>
              <a:pPr defTabSz="2438400">
                <a:spcBef>
                  <a:spcPts val="0"/>
                </a:spcBef>
                <a:defRPr sz="3000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uk-UA" dirty="0" smtClean="0"/>
                <a:t>віруси</a:t>
              </a:r>
              <a:endParaRPr lang="uk-UA" dirty="0"/>
            </a:p>
          </p:txBody>
        </p:sp>
        <p:pic>
          <p:nvPicPr>
            <p:cNvPr id="328" name="pasted-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87457" y="-1042928"/>
              <a:ext cx="746795" cy="729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7817527</TotalTime>
  <Words>3742</Words>
  <Application>Microsoft Office PowerPoint</Application>
  <PresentationFormat>Произвольный</PresentationFormat>
  <Paragraphs>488</Paragraphs>
  <Slides>36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Gilroy Extrabold</vt:lpstr>
      <vt:lpstr>Gilroy Medium</vt:lpstr>
      <vt:lpstr>Helvetica Light</vt:lpstr>
      <vt:lpstr>Helvetica Neue</vt:lpstr>
      <vt:lpstr>Helvetica Neue Medium</vt:lpstr>
      <vt:lpstr>Proxima Nova Semibold</vt:lpstr>
      <vt:lpstr>21_BasicWhite</vt:lpstr>
      <vt:lpstr>PHYTOVIRON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Імунна система захищає  від усіх патогенів</vt:lpstr>
      <vt:lpstr>Перший рівень захисту імунної системи</vt:lpstr>
      <vt:lpstr>Другий рівень захисту  імунної системи</vt:lpstr>
      <vt:lpstr>Третій рівень захисту  імунної системи</vt:lpstr>
      <vt:lpstr>Якщо імунітет ослаблений, то організм не може упоратися  з атакою патогенів, і ми захворюємо </vt:lpstr>
      <vt:lpstr>Фактори,  що ослаблюють імунітет</vt:lpstr>
      <vt:lpstr>Презентация PowerPoint</vt:lpstr>
      <vt:lpstr>Ризик захворіти  збільшується</vt:lpstr>
      <vt:lpstr>І особливо збільшується  у сезон застуд</vt:lpstr>
      <vt:lpstr>фітоконцентрат цінних рослинних компонентів для зміцнення захисних  сил організму</vt:lpstr>
      <vt:lpstr>Фітовірон активує  усі рівні імунного захисту</vt:lpstr>
      <vt:lpstr>Презентация PowerPoint</vt:lpstr>
      <vt:lpstr>Продукт від доктора Душека </vt:lpstr>
      <vt:lpstr>Презентация PowerPoint</vt:lpstr>
      <vt:lpstr>Метод пошуку  ідеальної формули</vt:lpstr>
      <vt:lpstr>21 високоактивний екстракт:  могутність природи для боротьби за імунітет </vt:lpstr>
      <vt:lpstr>Презентация PowerPoint</vt:lpstr>
      <vt:lpstr>Презентация PowerPoint</vt:lpstr>
      <vt:lpstr>Метод пошуку  ідеальної формули</vt:lpstr>
      <vt:lpstr>Метод пошуку  ідеальної формули</vt:lpstr>
      <vt:lpstr>Презентация PowerPoint</vt:lpstr>
      <vt:lpstr>PHYTOVIRON — джерело сполук, яким властива активність проти вірусів, бактерій і грибів</vt:lpstr>
      <vt:lpstr>Екстракти </vt:lpstr>
      <vt:lpstr>Екстракти</vt:lpstr>
      <vt:lpstr>Екстракти</vt:lpstr>
      <vt:lpstr>Екстракти</vt:lpstr>
      <vt:lpstr>Презентация PowerPoint</vt:lpstr>
      <vt:lpstr>Застосування</vt:lpstr>
      <vt:lpstr>PHYTOVIRON:  новий рівень захисту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PHYTOVIRON</dc:title>
  <dc:creator>Васина Алла</dc:creator>
  <cp:lastModifiedBy>Павлов Павел</cp:lastModifiedBy>
  <cp:revision>169</cp:revision>
  <dcterms:modified xsi:type="dcterms:W3CDTF">2020-05-06T18:24:55Z</dcterms:modified>
</cp:coreProperties>
</file>